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799263" cy="9929813"/>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Helvetica Neue Light"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ur+u0Gna6PKsK0pC1IpcfUyMG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DBAAF5-3AF4-4E3A-9D3F-1B055A6D63A1}">
  <a:tblStyle styleId="{32DBAAF5-3AF4-4E3A-9D3F-1B055A6D63A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779690-741D-4BC3-BD34-93AA2BC3227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80" autoAdjust="0"/>
  </p:normalViewPr>
  <p:slideViewPr>
    <p:cSldViewPr snapToGrid="0">
      <p:cViewPr varScale="1">
        <p:scale>
          <a:sx n="61" d="100"/>
          <a:sy n="61"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3266869287876"/>
          <c:y val="3.4375000000000003E-2"/>
          <c:w val="0.50015172902517657"/>
          <c:h val="0.93125000000000002"/>
        </c:manualLayout>
      </c:layout>
      <c:barChart>
        <c:barDir val="bar"/>
        <c:grouping val="clustered"/>
        <c:varyColors val="0"/>
        <c:ser>
          <c:idx val="0"/>
          <c:order val="0"/>
          <c:tx>
            <c:strRef>
              <c:f>Feuil1!$B$1</c:f>
              <c:strCache>
                <c:ptCount val="1"/>
                <c:pt idx="0">
                  <c:v>Série 1</c:v>
                </c:pt>
              </c:strCache>
            </c:strRef>
          </c:tx>
          <c:spPr>
            <a:solidFill>
              <a:srgbClr val="B0DBDA"/>
            </a:solidFill>
          </c:spPr>
          <c:invertIfNegative val="0"/>
          <c:dPt>
            <c:idx val="0"/>
            <c:invertIfNegative val="0"/>
            <c:bubble3D val="0"/>
            <c:extLst>
              <c:ext xmlns:c16="http://schemas.microsoft.com/office/drawing/2014/chart" uri="{C3380CC4-5D6E-409C-BE32-E72D297353CC}">
                <c16:uniqueId val="{00000000-6BFC-4CD4-9885-988EB55781CE}"/>
              </c:ext>
            </c:extLst>
          </c:dPt>
          <c:dPt>
            <c:idx val="1"/>
            <c:invertIfNegative val="0"/>
            <c:bubble3D val="0"/>
            <c:extLst>
              <c:ext xmlns:c16="http://schemas.microsoft.com/office/drawing/2014/chart" uri="{C3380CC4-5D6E-409C-BE32-E72D297353CC}">
                <c16:uniqueId val="{00000001-6BFC-4CD4-9885-988EB55781CE}"/>
              </c:ext>
            </c:extLst>
          </c:dPt>
          <c:dPt>
            <c:idx val="2"/>
            <c:invertIfNegative val="0"/>
            <c:bubble3D val="0"/>
            <c:extLst>
              <c:ext xmlns:c16="http://schemas.microsoft.com/office/drawing/2014/chart" uri="{C3380CC4-5D6E-409C-BE32-E72D297353CC}">
                <c16:uniqueId val="{00000002-6BFC-4CD4-9885-988EB55781CE}"/>
              </c:ext>
            </c:extLst>
          </c:dPt>
          <c:dPt>
            <c:idx val="3"/>
            <c:invertIfNegative val="0"/>
            <c:bubble3D val="0"/>
            <c:extLst>
              <c:ext xmlns:c16="http://schemas.microsoft.com/office/drawing/2014/chart" uri="{C3380CC4-5D6E-409C-BE32-E72D297353CC}">
                <c16:uniqueId val="{00000003-6BFC-4CD4-9885-988EB55781CE}"/>
              </c:ext>
            </c:extLst>
          </c:dPt>
          <c:dPt>
            <c:idx val="6"/>
            <c:invertIfNegative val="0"/>
            <c:bubble3D val="0"/>
            <c:extLst>
              <c:ext xmlns:c16="http://schemas.microsoft.com/office/drawing/2014/chart" uri="{C3380CC4-5D6E-409C-BE32-E72D297353CC}">
                <c16:uniqueId val="{00000004-6BFC-4CD4-9885-988EB55781CE}"/>
              </c:ext>
            </c:extLst>
          </c:dPt>
          <c:dPt>
            <c:idx val="7"/>
            <c:invertIfNegative val="0"/>
            <c:bubble3D val="0"/>
            <c:extLst>
              <c:ext xmlns:c16="http://schemas.microsoft.com/office/drawing/2014/chart" uri="{C3380CC4-5D6E-409C-BE32-E72D297353CC}">
                <c16:uniqueId val="{00000005-6BFC-4CD4-9885-988EB55781CE}"/>
              </c:ext>
            </c:extLst>
          </c:dPt>
          <c:dPt>
            <c:idx val="8"/>
            <c:invertIfNegative val="0"/>
            <c:bubble3D val="0"/>
            <c:extLst>
              <c:ext xmlns:c16="http://schemas.microsoft.com/office/drawing/2014/chart" uri="{C3380CC4-5D6E-409C-BE32-E72D297353CC}">
                <c16:uniqueId val="{00000006-6BFC-4CD4-9885-988EB55781CE}"/>
              </c:ext>
            </c:extLst>
          </c:dPt>
          <c:dPt>
            <c:idx val="10"/>
            <c:invertIfNegative val="0"/>
            <c:bubble3D val="0"/>
            <c:extLst>
              <c:ext xmlns:c16="http://schemas.microsoft.com/office/drawing/2014/chart" uri="{C3380CC4-5D6E-409C-BE32-E72D297353CC}">
                <c16:uniqueId val="{00000007-6BFC-4CD4-9885-988EB55781CE}"/>
              </c:ext>
            </c:extLst>
          </c:dPt>
          <c:dPt>
            <c:idx val="11"/>
            <c:invertIfNegative val="0"/>
            <c:bubble3D val="0"/>
            <c:extLst>
              <c:ext xmlns:c16="http://schemas.microsoft.com/office/drawing/2014/chart" uri="{C3380CC4-5D6E-409C-BE32-E72D297353CC}">
                <c16:uniqueId val="{00000008-6BFC-4CD4-9885-988EB55781CE}"/>
              </c:ext>
            </c:extLst>
          </c:dPt>
          <c:dPt>
            <c:idx val="12"/>
            <c:invertIfNegative val="0"/>
            <c:bubble3D val="0"/>
            <c:extLst>
              <c:ext xmlns:c16="http://schemas.microsoft.com/office/drawing/2014/chart" uri="{C3380CC4-5D6E-409C-BE32-E72D297353CC}">
                <c16:uniqueId val="{00000009-6BFC-4CD4-9885-988EB55781CE}"/>
              </c:ext>
            </c:extLst>
          </c:dPt>
          <c:dPt>
            <c:idx val="13"/>
            <c:invertIfNegative val="0"/>
            <c:bubble3D val="0"/>
            <c:extLst>
              <c:ext xmlns:c16="http://schemas.microsoft.com/office/drawing/2014/chart" uri="{C3380CC4-5D6E-409C-BE32-E72D297353CC}">
                <c16:uniqueId val="{0000000A-6BFC-4CD4-9885-988EB55781CE}"/>
              </c:ext>
            </c:extLst>
          </c:dPt>
          <c:dLbls>
            <c:spPr>
              <a:noFill/>
              <a:ln>
                <a:noFill/>
              </a:ln>
              <a:effectLst/>
            </c:spPr>
            <c:txPr>
              <a:bodyPr wrap="square" lIns="38100" tIns="19050" rIns="38100" bIns="19050" anchor="ctr">
                <a:spAutoFit/>
              </a:bodyPr>
              <a:lstStyle/>
              <a:p>
                <a:pPr>
                  <a:defRPr sz="900">
                    <a:latin typeface="HelveticaNeueLT Std"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Diversité des supports proposés en dehors du livre</c:v>
                </c:pt>
                <c:pt idx="1">
                  <c:v>Surface</c:v>
                </c:pt>
                <c:pt idx="2">
                  <c:v>Niveau de présence des personnels qualifiés</c:v>
                </c:pt>
                <c:pt idx="3">
                  <c:v>Nombre de types d'actions au sein de l'établissement</c:v>
                </c:pt>
                <c:pt idx="4">
                  <c:v>Dépenses totales d'acquisition pour 1000 habitants</c:v>
                </c:pt>
                <c:pt idx="5">
                  <c:v>Nombre total de prêts</c:v>
                </c:pt>
                <c:pt idx="6">
                  <c:v>Nombre hebdomadaire d'heures d'ouverture</c:v>
                </c:pt>
                <c:pt idx="7">
                  <c:v>Accès à internet au sein de l'ELP</c:v>
                </c:pt>
                <c:pt idx="8">
                  <c:v>Emprunteurs actifs pour 1 000 habitants</c:v>
                </c:pt>
              </c:strCache>
            </c:strRef>
          </c:cat>
          <c:val>
            <c:numRef>
              <c:f>Feuil1!$B$2:$B$10</c:f>
              <c:numCache>
                <c:formatCode>0.00</c:formatCode>
                <c:ptCount val="9"/>
                <c:pt idx="0">
                  <c:v>0.43</c:v>
                </c:pt>
                <c:pt idx="1">
                  <c:v>0.43</c:v>
                </c:pt>
                <c:pt idx="2">
                  <c:v>0.4</c:v>
                </c:pt>
                <c:pt idx="3">
                  <c:v>0.39</c:v>
                </c:pt>
                <c:pt idx="4">
                  <c:v>0.34</c:v>
                </c:pt>
                <c:pt idx="5">
                  <c:v>0.3</c:v>
                </c:pt>
                <c:pt idx="6">
                  <c:v>0.28999999999999998</c:v>
                </c:pt>
                <c:pt idx="7">
                  <c:v>0.27</c:v>
                </c:pt>
                <c:pt idx="8">
                  <c:v>0.19</c:v>
                </c:pt>
              </c:numCache>
            </c:numRef>
          </c:val>
          <c:extLst>
            <c:ext xmlns:c16="http://schemas.microsoft.com/office/drawing/2014/chart" uri="{C3380CC4-5D6E-409C-BE32-E72D297353CC}">
              <c16:uniqueId val="{0000000B-6BFC-4CD4-9885-988EB55781CE}"/>
            </c:ext>
          </c:extLst>
        </c:ser>
        <c:dLbls>
          <c:showLegendKey val="0"/>
          <c:showVal val="0"/>
          <c:showCatName val="0"/>
          <c:showSerName val="0"/>
          <c:showPercent val="0"/>
          <c:showBubbleSize val="0"/>
        </c:dLbls>
        <c:gapWidth val="50"/>
        <c:axId val="132503392"/>
        <c:axId val="133753344"/>
      </c:barChart>
      <c:catAx>
        <c:axId val="132503392"/>
        <c:scaling>
          <c:orientation val="maxMin"/>
        </c:scaling>
        <c:delete val="0"/>
        <c:axPos val="l"/>
        <c:numFmt formatCode="General" sourceLinked="0"/>
        <c:majorTickMark val="out"/>
        <c:minorTickMark val="none"/>
        <c:tickLblPos val="nextTo"/>
        <c:spPr>
          <a:ln>
            <a:noFill/>
          </a:ln>
        </c:spPr>
        <c:txPr>
          <a:bodyPr/>
          <a:lstStyle/>
          <a:p>
            <a:pPr>
              <a:defRPr sz="1400">
                <a:solidFill>
                  <a:srgbClr val="3A474B"/>
                </a:solidFill>
                <a:latin typeface="Helvetica 35 Thin"/>
              </a:defRPr>
            </a:pPr>
            <a:endParaRPr lang="fr-FR"/>
          </a:p>
        </c:txPr>
        <c:crossAx val="133753344"/>
        <c:crosses val="autoZero"/>
        <c:auto val="1"/>
        <c:lblAlgn val="ctr"/>
        <c:lblOffset val="100"/>
        <c:noMultiLvlLbl val="0"/>
      </c:catAx>
      <c:valAx>
        <c:axId val="133753344"/>
        <c:scaling>
          <c:orientation val="minMax"/>
        </c:scaling>
        <c:delete val="1"/>
        <c:axPos val="t"/>
        <c:numFmt formatCode="0.00" sourceLinked="1"/>
        <c:majorTickMark val="out"/>
        <c:minorTickMark val="none"/>
        <c:tickLblPos val="nextTo"/>
        <c:crossAx val="1325033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2595853947467"/>
          <c:y val="7.5867303763715491E-2"/>
          <c:w val="0.7916154957145608"/>
          <c:h val="0.83589670721898757"/>
        </c:manualLayout>
      </c:layout>
      <c:doughnutChart>
        <c:varyColors val="1"/>
        <c:ser>
          <c:idx val="0"/>
          <c:order val="0"/>
          <c:tx>
            <c:strRef>
              <c:f>Feuil1!$B$1</c:f>
              <c:strCache>
                <c:ptCount val="1"/>
                <c:pt idx="0">
                  <c:v>Nb d'enquêtes avec réponses</c:v>
                </c:pt>
              </c:strCache>
            </c:strRef>
          </c:tx>
          <c:explosion val="5"/>
          <c:dPt>
            <c:idx val="0"/>
            <c:bubble3D val="0"/>
            <c:spPr>
              <a:solidFill>
                <a:srgbClr val="92D050"/>
              </a:solidFill>
            </c:spPr>
            <c:extLst>
              <c:ext xmlns:c16="http://schemas.microsoft.com/office/drawing/2014/chart" uri="{C3380CC4-5D6E-409C-BE32-E72D297353CC}">
                <c16:uniqueId val="{00000001-C6A1-461E-9531-F3CB344B7EF9}"/>
              </c:ext>
            </c:extLst>
          </c:dPt>
          <c:dPt>
            <c:idx val="1"/>
            <c:bubble3D val="0"/>
            <c:spPr>
              <a:solidFill>
                <a:srgbClr val="ABD8B7"/>
              </a:solidFill>
            </c:spPr>
            <c:extLst>
              <c:ext xmlns:c16="http://schemas.microsoft.com/office/drawing/2014/chart" uri="{C3380CC4-5D6E-409C-BE32-E72D297353CC}">
                <c16:uniqueId val="{00000003-C6A1-461E-9531-F3CB344B7EF9}"/>
              </c:ext>
            </c:extLst>
          </c:dPt>
          <c:dPt>
            <c:idx val="2"/>
            <c:bubble3D val="0"/>
            <c:explosion val="4"/>
            <c:spPr>
              <a:solidFill>
                <a:srgbClr val="D7EDDD"/>
              </a:solidFill>
              <a:ln>
                <a:solidFill>
                  <a:schemeClr val="bg1">
                    <a:lumMod val="85000"/>
                  </a:schemeClr>
                </a:solidFill>
              </a:ln>
            </c:spPr>
            <c:extLst>
              <c:ext xmlns:c16="http://schemas.microsoft.com/office/drawing/2014/chart" uri="{C3380CC4-5D6E-409C-BE32-E72D297353CC}">
                <c16:uniqueId val="{00000005-C6A1-461E-9531-F3CB344B7EF9}"/>
              </c:ext>
            </c:extLst>
          </c:dPt>
          <c:dPt>
            <c:idx val="3"/>
            <c:bubble3D val="0"/>
            <c:spPr>
              <a:solidFill>
                <a:srgbClr val="B9B9B9"/>
              </a:solidFill>
            </c:spPr>
            <c:extLst>
              <c:ext xmlns:c16="http://schemas.microsoft.com/office/drawing/2014/chart" uri="{C3380CC4-5D6E-409C-BE32-E72D297353CC}">
                <c16:uniqueId val="{00000007-C6A1-461E-9531-F3CB344B7EF9}"/>
              </c:ext>
            </c:extLst>
          </c:dPt>
          <c:dPt>
            <c:idx val="4"/>
            <c:bubble3D val="0"/>
            <c:spPr>
              <a:solidFill>
                <a:srgbClr val="808080"/>
              </a:solidFill>
            </c:spPr>
            <c:extLst>
              <c:ext xmlns:c16="http://schemas.microsoft.com/office/drawing/2014/chart" uri="{C3380CC4-5D6E-409C-BE32-E72D297353CC}">
                <c16:uniqueId val="{00000009-C6A1-461E-9531-F3CB344B7EF9}"/>
              </c:ext>
            </c:extLst>
          </c:dPt>
          <c:dLbls>
            <c:dLbl>
              <c:idx val="4"/>
              <c:spPr>
                <a:noFill/>
                <a:ln>
                  <a:noFill/>
                </a:ln>
                <a:effectLst/>
              </c:spPr>
              <c:txPr>
                <a:bodyPr wrap="square" lIns="38100" tIns="19050" rIns="38100" bIns="19050" anchor="ctr">
                  <a:spAutoFit/>
                </a:bodyPr>
                <a:lstStyle/>
                <a:p>
                  <a:pPr>
                    <a:defRPr sz="1600">
                      <a:solidFill>
                        <a:schemeClr val="bg1"/>
                      </a:solidFill>
                      <a:latin typeface="HelveticaNeueLT Std" panose="020B0604020202020204"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9-C6A1-461E-9531-F3CB344B7EF9}"/>
                </c:ext>
              </c:extLst>
            </c:dLbl>
            <c:spPr>
              <a:noFill/>
              <a:ln>
                <a:noFill/>
              </a:ln>
              <a:effectLst/>
            </c:spPr>
            <c:txPr>
              <a:bodyPr wrap="square" lIns="38100" tIns="19050" rIns="38100" bIns="19050" anchor="ctr">
                <a:spAutoFit/>
              </a:bodyPr>
              <a:lstStyle/>
              <a:p>
                <a:pPr>
                  <a:defRPr sz="1600">
                    <a:solidFill>
                      <a:schemeClr val="tx1">
                        <a:lumMod val="85000"/>
                        <a:lumOff val="15000"/>
                      </a:schemeClr>
                    </a:solidFill>
                    <a:latin typeface="HelveticaNeueLT Std" panose="020B0604020202020204"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5"/>
                <c:pt idx="0">
                  <c:v>Niveau A</c:v>
                </c:pt>
                <c:pt idx="1">
                  <c:v>Niveau B</c:v>
                </c:pt>
                <c:pt idx="2">
                  <c:v>Niveau C</c:v>
                </c:pt>
                <c:pt idx="3">
                  <c:v>Niveau D</c:v>
                </c:pt>
                <c:pt idx="4">
                  <c:v>Niveau E</c:v>
                </c:pt>
              </c:strCache>
            </c:strRef>
          </c:cat>
          <c:val>
            <c:numRef>
              <c:f>Feuil1!$B$2:$B$6</c:f>
              <c:numCache>
                <c:formatCode>0%</c:formatCode>
                <c:ptCount val="5"/>
                <c:pt idx="0">
                  <c:v>0.11</c:v>
                </c:pt>
                <c:pt idx="1">
                  <c:v>0.16</c:v>
                </c:pt>
                <c:pt idx="2">
                  <c:v>0.25</c:v>
                </c:pt>
                <c:pt idx="3">
                  <c:v>0.27</c:v>
                </c:pt>
                <c:pt idx="4">
                  <c:v>0.21</c:v>
                </c:pt>
              </c:numCache>
            </c:numRef>
          </c:val>
          <c:extLst>
            <c:ext xmlns:c16="http://schemas.microsoft.com/office/drawing/2014/chart" uri="{C3380CC4-5D6E-409C-BE32-E72D297353CC}">
              <c16:uniqueId val="{0000000A-C6A1-461E-9531-F3CB344B7EF9}"/>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2595853947467"/>
          <c:y val="7.5867303763715491E-2"/>
          <c:w val="0.7916154957145608"/>
          <c:h val="0.83589670721898757"/>
        </c:manualLayout>
      </c:layout>
      <c:doughnutChart>
        <c:varyColors val="1"/>
        <c:ser>
          <c:idx val="0"/>
          <c:order val="0"/>
          <c:tx>
            <c:strRef>
              <c:f>Feuil1!$B$1</c:f>
              <c:strCache>
                <c:ptCount val="1"/>
                <c:pt idx="0">
                  <c:v>Nb d'enquêtes avec réponses</c:v>
                </c:pt>
              </c:strCache>
            </c:strRef>
          </c:tx>
          <c:explosion val="5"/>
          <c:dPt>
            <c:idx val="0"/>
            <c:bubble3D val="0"/>
            <c:spPr>
              <a:solidFill>
                <a:srgbClr val="E87E4E"/>
              </a:solidFill>
            </c:spPr>
            <c:extLst>
              <c:ext xmlns:c16="http://schemas.microsoft.com/office/drawing/2014/chart" uri="{C3380CC4-5D6E-409C-BE32-E72D297353CC}">
                <c16:uniqueId val="{00000001-EAA9-4869-AD46-DD590A490962}"/>
              </c:ext>
            </c:extLst>
          </c:dPt>
          <c:dPt>
            <c:idx val="1"/>
            <c:bubble3D val="0"/>
            <c:spPr>
              <a:solidFill>
                <a:srgbClr val="EFA785"/>
              </a:solidFill>
            </c:spPr>
            <c:extLst>
              <c:ext xmlns:c16="http://schemas.microsoft.com/office/drawing/2014/chart" uri="{C3380CC4-5D6E-409C-BE32-E72D297353CC}">
                <c16:uniqueId val="{00000003-EAA9-4869-AD46-DD590A490962}"/>
              </c:ext>
            </c:extLst>
          </c:dPt>
          <c:dPt>
            <c:idx val="2"/>
            <c:bubble3D val="0"/>
            <c:explosion val="4"/>
            <c:spPr>
              <a:solidFill>
                <a:srgbClr val="F7D0BF"/>
              </a:solidFill>
            </c:spPr>
            <c:extLst>
              <c:ext xmlns:c16="http://schemas.microsoft.com/office/drawing/2014/chart" uri="{C3380CC4-5D6E-409C-BE32-E72D297353CC}">
                <c16:uniqueId val="{00000005-EAA9-4869-AD46-DD590A490962}"/>
              </c:ext>
            </c:extLst>
          </c:dPt>
          <c:dPt>
            <c:idx val="3"/>
            <c:bubble3D val="0"/>
            <c:spPr>
              <a:solidFill>
                <a:srgbClr val="D9D9D9"/>
              </a:solidFill>
            </c:spPr>
            <c:extLst>
              <c:ext xmlns:c16="http://schemas.microsoft.com/office/drawing/2014/chart" uri="{C3380CC4-5D6E-409C-BE32-E72D297353CC}">
                <c16:uniqueId val="{00000007-EAA9-4869-AD46-DD590A490962}"/>
              </c:ext>
            </c:extLst>
          </c:dPt>
          <c:dPt>
            <c:idx val="4"/>
            <c:bubble3D val="0"/>
            <c:spPr>
              <a:solidFill>
                <a:srgbClr val="A6A6A6"/>
              </a:solidFill>
            </c:spPr>
            <c:extLst>
              <c:ext xmlns:c16="http://schemas.microsoft.com/office/drawing/2014/chart" uri="{C3380CC4-5D6E-409C-BE32-E72D297353CC}">
                <c16:uniqueId val="{00000009-EAA9-4869-AD46-DD590A490962}"/>
              </c:ext>
            </c:extLst>
          </c:dPt>
          <c:dLbls>
            <c:spPr>
              <a:noFill/>
              <a:ln>
                <a:noFill/>
              </a:ln>
              <a:effectLst/>
            </c:spPr>
            <c:txPr>
              <a:bodyPr wrap="square" lIns="38100" tIns="19050" rIns="38100" bIns="19050" anchor="ctr">
                <a:spAutoFit/>
              </a:bodyPr>
              <a:lstStyle/>
              <a:p>
                <a:pPr>
                  <a:defRPr sz="1600">
                    <a:solidFill>
                      <a:schemeClr val="tx1">
                        <a:lumMod val="85000"/>
                        <a:lumOff val="15000"/>
                      </a:schemeClr>
                    </a:solidFill>
                    <a:latin typeface="HelveticaNeueLT Std" panose="020B0604020202020204"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5"/>
                <c:pt idx="0">
                  <c:v>Niveau A</c:v>
                </c:pt>
                <c:pt idx="1">
                  <c:v>Niveau B</c:v>
                </c:pt>
                <c:pt idx="2">
                  <c:v>Niveau C</c:v>
                </c:pt>
                <c:pt idx="3">
                  <c:v>Niveau D</c:v>
                </c:pt>
                <c:pt idx="4">
                  <c:v>Niveau E</c:v>
                </c:pt>
              </c:strCache>
            </c:strRef>
          </c:cat>
          <c:val>
            <c:numRef>
              <c:f>Feuil1!$B$2:$B$6</c:f>
              <c:numCache>
                <c:formatCode>0%</c:formatCode>
                <c:ptCount val="5"/>
                <c:pt idx="0">
                  <c:v>0.11403002</c:v>
                </c:pt>
                <c:pt idx="1">
                  <c:v>0.15079949000000001</c:v>
                </c:pt>
                <c:pt idx="2">
                  <c:v>0.29020276</c:v>
                </c:pt>
                <c:pt idx="3">
                  <c:v>0.29339696999999998</c:v>
                </c:pt>
                <c:pt idx="4">
                  <c:v>0.15157076</c:v>
                </c:pt>
              </c:numCache>
            </c:numRef>
          </c:val>
          <c:extLst>
            <c:ext xmlns:c16="http://schemas.microsoft.com/office/drawing/2014/chart" uri="{C3380CC4-5D6E-409C-BE32-E72D297353CC}">
              <c16:uniqueId val="{0000000A-EAA9-4869-AD46-DD590A490962}"/>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2595853947467"/>
          <c:y val="7.5867303763715491E-2"/>
          <c:w val="0.7916154957145608"/>
          <c:h val="0.83589670721898757"/>
        </c:manualLayout>
      </c:layout>
      <c:doughnutChart>
        <c:varyColors val="1"/>
        <c:ser>
          <c:idx val="0"/>
          <c:order val="0"/>
          <c:tx>
            <c:strRef>
              <c:f>Feuil1!$B$1</c:f>
              <c:strCache>
                <c:ptCount val="1"/>
                <c:pt idx="0">
                  <c:v>Nb d'enquêtes avec réponses</c:v>
                </c:pt>
              </c:strCache>
            </c:strRef>
          </c:tx>
          <c:explosion val="5"/>
          <c:dPt>
            <c:idx val="0"/>
            <c:bubble3D val="0"/>
            <c:spPr>
              <a:solidFill>
                <a:srgbClr val="C8D2AA"/>
              </a:solidFill>
            </c:spPr>
            <c:extLst>
              <c:ext xmlns:c16="http://schemas.microsoft.com/office/drawing/2014/chart" uri="{C3380CC4-5D6E-409C-BE32-E72D297353CC}">
                <c16:uniqueId val="{00000001-47A0-4221-BB06-A640146FC040}"/>
              </c:ext>
            </c:extLst>
          </c:dPt>
          <c:dPt>
            <c:idx val="1"/>
            <c:bubble3D val="0"/>
            <c:spPr>
              <a:solidFill>
                <a:schemeClr val="bg1">
                  <a:lumMod val="85000"/>
                </a:schemeClr>
              </a:solidFill>
            </c:spPr>
            <c:extLst>
              <c:ext xmlns:c16="http://schemas.microsoft.com/office/drawing/2014/chart" uri="{C3380CC4-5D6E-409C-BE32-E72D297353CC}">
                <c16:uniqueId val="{00000003-47A0-4221-BB06-A640146FC040}"/>
              </c:ext>
            </c:extLst>
          </c:dPt>
          <c:dPt>
            <c:idx val="2"/>
            <c:bubble3D val="0"/>
            <c:explosion val="4"/>
            <c:spPr>
              <a:solidFill>
                <a:schemeClr val="bg1">
                  <a:lumMod val="50000"/>
                </a:schemeClr>
              </a:solidFill>
            </c:spPr>
            <c:extLst>
              <c:ext xmlns:c16="http://schemas.microsoft.com/office/drawing/2014/chart" uri="{C3380CC4-5D6E-409C-BE32-E72D297353CC}">
                <c16:uniqueId val="{00000005-47A0-4221-BB06-A640146FC040}"/>
              </c:ext>
            </c:extLst>
          </c:dPt>
          <c:dPt>
            <c:idx val="3"/>
            <c:bubble3D val="0"/>
            <c:spPr>
              <a:solidFill>
                <a:schemeClr val="bg1">
                  <a:lumMod val="65000"/>
                </a:schemeClr>
              </a:solidFill>
            </c:spPr>
            <c:extLst>
              <c:ext xmlns:c16="http://schemas.microsoft.com/office/drawing/2014/chart" uri="{C3380CC4-5D6E-409C-BE32-E72D297353CC}">
                <c16:uniqueId val="{00000007-47A0-4221-BB06-A640146FC040}"/>
              </c:ext>
            </c:extLst>
          </c:dPt>
          <c:dPt>
            <c:idx val="4"/>
            <c:bubble3D val="0"/>
            <c:spPr>
              <a:solidFill>
                <a:schemeClr val="bg1">
                  <a:lumMod val="85000"/>
                </a:schemeClr>
              </a:solidFill>
            </c:spPr>
            <c:extLst>
              <c:ext xmlns:c16="http://schemas.microsoft.com/office/drawing/2014/chart" uri="{C3380CC4-5D6E-409C-BE32-E72D297353CC}">
                <c16:uniqueId val="{00000009-47A0-4221-BB06-A640146FC040}"/>
              </c:ext>
            </c:extLst>
          </c:dPt>
          <c:dLbls>
            <c:dLbl>
              <c:idx val="2"/>
              <c:spPr>
                <a:noFill/>
                <a:ln>
                  <a:noFill/>
                </a:ln>
                <a:effectLst/>
              </c:spPr>
              <c:txPr>
                <a:bodyPr wrap="square" lIns="38100" tIns="19050" rIns="38100" bIns="19050" anchor="ctr">
                  <a:spAutoFit/>
                </a:bodyPr>
                <a:lstStyle/>
                <a:p>
                  <a:pPr>
                    <a:defRPr sz="1200">
                      <a:solidFill>
                        <a:schemeClr val="bg1"/>
                      </a:solidFill>
                      <a:latin typeface="HelveticaNeueLT Std" panose="020B0604020202020204"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5-47A0-4221-BB06-A640146FC040}"/>
                </c:ext>
              </c:extLst>
            </c:dLbl>
            <c:spPr>
              <a:noFill/>
              <a:ln>
                <a:noFill/>
              </a:ln>
              <a:effectLst/>
            </c:spPr>
            <c:txPr>
              <a:bodyPr wrap="square" lIns="38100" tIns="19050" rIns="38100" bIns="19050" anchor="ctr">
                <a:spAutoFit/>
              </a:bodyPr>
              <a:lstStyle/>
              <a:p>
                <a:pPr>
                  <a:defRPr sz="1200">
                    <a:solidFill>
                      <a:schemeClr val="tx1">
                        <a:lumMod val="85000"/>
                        <a:lumOff val="15000"/>
                      </a:schemeClr>
                    </a:solidFill>
                    <a:latin typeface="HelveticaNeueLT Std" panose="020B0604020202020204"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amélio</c:v>
                </c:pt>
                <c:pt idx="1">
                  <c:v>sta</c:v>
                </c:pt>
                <c:pt idx="2">
                  <c:v>dégra</c:v>
                </c:pt>
              </c:strCache>
            </c:strRef>
          </c:cat>
          <c:val>
            <c:numRef>
              <c:f>Feuil1!$B$2:$B$4</c:f>
              <c:numCache>
                <c:formatCode>0%</c:formatCode>
                <c:ptCount val="3"/>
                <c:pt idx="0">
                  <c:v>0.18</c:v>
                </c:pt>
                <c:pt idx="1">
                  <c:v>0.53</c:v>
                </c:pt>
                <c:pt idx="2">
                  <c:v>0.28999999999999998</c:v>
                </c:pt>
              </c:numCache>
            </c:numRef>
          </c:val>
          <c:extLst>
            <c:ext xmlns:c16="http://schemas.microsoft.com/office/drawing/2014/chart" uri="{C3380CC4-5D6E-409C-BE32-E72D297353CC}">
              <c16:uniqueId val="{0000000A-47A0-4221-BB06-A640146FC040}"/>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B1</c:v>
                </c:pt>
              </c:strCache>
            </c:strRef>
          </c:tx>
          <c:spPr>
            <a:solidFill>
              <a:srgbClr val="E87E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Feuil1!$B$2:$B$9</c:f>
              <c:numCache>
                <c:formatCode>0%</c:formatCode>
                <c:ptCount val="8"/>
                <c:pt idx="0">
                  <c:v>0.04</c:v>
                </c:pt>
                <c:pt idx="1">
                  <c:v>0.22</c:v>
                </c:pt>
                <c:pt idx="2">
                  <c:v>0.25</c:v>
                </c:pt>
                <c:pt idx="3">
                  <c:v>0.22</c:v>
                </c:pt>
                <c:pt idx="4">
                  <c:v>0.41</c:v>
                </c:pt>
                <c:pt idx="5">
                  <c:v>0.39</c:v>
                </c:pt>
                <c:pt idx="6">
                  <c:v>0.28999999999999998</c:v>
                </c:pt>
                <c:pt idx="7">
                  <c:v>0.52</c:v>
                </c:pt>
              </c:numCache>
            </c:numRef>
          </c:val>
          <c:extLst>
            <c:ext xmlns:c16="http://schemas.microsoft.com/office/drawing/2014/chart" uri="{C3380CC4-5D6E-409C-BE32-E72D297353CC}">
              <c16:uniqueId val="{00000000-9246-422F-9DA7-099A0DB45086}"/>
            </c:ext>
          </c:extLst>
        </c:ser>
        <c:ser>
          <c:idx val="1"/>
          <c:order val="1"/>
          <c:tx>
            <c:strRef>
              <c:f>Feuil1!$C$1</c:f>
              <c:strCache>
                <c:ptCount val="1"/>
                <c:pt idx="0">
                  <c:v>B2</c:v>
                </c:pt>
              </c:strCache>
            </c:strRef>
          </c:tx>
          <c:spPr>
            <a:solidFill>
              <a:srgbClr val="EFA7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Feuil1!$C$2:$C$9</c:f>
              <c:numCache>
                <c:formatCode>0%</c:formatCode>
                <c:ptCount val="8"/>
                <c:pt idx="0">
                  <c:v>7.0000000000000007E-2</c:v>
                </c:pt>
                <c:pt idx="1">
                  <c:v>0.24</c:v>
                </c:pt>
                <c:pt idx="2">
                  <c:v>0.35</c:v>
                </c:pt>
                <c:pt idx="3">
                  <c:v>0.46</c:v>
                </c:pt>
                <c:pt idx="4">
                  <c:v>0.28000000000000003</c:v>
                </c:pt>
                <c:pt idx="5">
                  <c:v>0.33</c:v>
                </c:pt>
                <c:pt idx="6">
                  <c:v>0.4</c:v>
                </c:pt>
                <c:pt idx="7">
                  <c:v>0.2</c:v>
                </c:pt>
              </c:numCache>
            </c:numRef>
          </c:val>
          <c:extLst>
            <c:ext xmlns:c16="http://schemas.microsoft.com/office/drawing/2014/chart" uri="{C3380CC4-5D6E-409C-BE32-E72D297353CC}">
              <c16:uniqueId val="{00000001-9246-422F-9DA7-099A0DB45086}"/>
            </c:ext>
          </c:extLst>
        </c:ser>
        <c:ser>
          <c:idx val="2"/>
          <c:order val="2"/>
          <c:tx>
            <c:strRef>
              <c:f>Feuil1!$D$1</c:f>
              <c:strCache>
                <c:ptCount val="1"/>
                <c:pt idx="0">
                  <c:v>B3</c:v>
                </c:pt>
              </c:strCache>
            </c:strRef>
          </c:tx>
          <c:spPr>
            <a:solidFill>
              <a:srgbClr val="F7D0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Feuil1!$D$2:$D$9</c:f>
              <c:numCache>
                <c:formatCode>0%</c:formatCode>
                <c:ptCount val="8"/>
                <c:pt idx="0">
                  <c:v>0.28999999999999998</c:v>
                </c:pt>
                <c:pt idx="1">
                  <c:v>0.3</c:v>
                </c:pt>
                <c:pt idx="2">
                  <c:v>0.28000000000000003</c:v>
                </c:pt>
                <c:pt idx="3">
                  <c:v>0.23</c:v>
                </c:pt>
                <c:pt idx="4">
                  <c:v>0.32</c:v>
                </c:pt>
                <c:pt idx="5">
                  <c:v>0.28999999999999998</c:v>
                </c:pt>
                <c:pt idx="6">
                  <c:v>0.31</c:v>
                </c:pt>
                <c:pt idx="7">
                  <c:v>0.28999999999999998</c:v>
                </c:pt>
              </c:numCache>
            </c:numRef>
          </c:val>
          <c:extLst>
            <c:ext xmlns:c16="http://schemas.microsoft.com/office/drawing/2014/chart" uri="{C3380CC4-5D6E-409C-BE32-E72D297353CC}">
              <c16:uniqueId val="{00000002-9246-422F-9DA7-099A0DB45086}"/>
            </c:ext>
          </c:extLst>
        </c:ser>
        <c:ser>
          <c:idx val="3"/>
          <c:order val="3"/>
          <c:tx>
            <c:strRef>
              <c:f>Feuil1!$E$1</c:f>
              <c:strCache>
                <c:ptCount val="1"/>
                <c:pt idx="0">
                  <c:v>B4</c:v>
                </c:pt>
              </c:strCache>
            </c:strRef>
          </c:tx>
          <c:spPr>
            <a:solidFill>
              <a:srgbClr val="D9D9D9"/>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D-9246-422F-9DA7-099A0DB45086}"/>
                </c:ext>
              </c:extLst>
            </c:dLbl>
            <c:dLbl>
              <c:idx val="5"/>
              <c:delete val="1"/>
              <c:extLst>
                <c:ext xmlns:c15="http://schemas.microsoft.com/office/drawing/2012/chart" uri="{CE6537A1-D6FC-4f65-9D91-7224C49458BB}"/>
                <c:ext xmlns:c16="http://schemas.microsoft.com/office/drawing/2014/chart" uri="{C3380CC4-5D6E-409C-BE32-E72D297353CC}">
                  <c16:uniqueId val="{0000000B-9246-422F-9DA7-099A0DB45086}"/>
                </c:ext>
              </c:extLst>
            </c:dLbl>
            <c:dLbl>
              <c:idx val="6"/>
              <c:delete val="1"/>
              <c:extLst>
                <c:ext xmlns:c15="http://schemas.microsoft.com/office/drawing/2012/chart" uri="{CE6537A1-D6FC-4f65-9D91-7224C49458BB}"/>
                <c:ext xmlns:c16="http://schemas.microsoft.com/office/drawing/2014/chart" uri="{C3380CC4-5D6E-409C-BE32-E72D297353CC}">
                  <c16:uniqueId val="{00000009-9246-422F-9DA7-099A0DB45086}"/>
                </c:ext>
              </c:extLst>
            </c:dLbl>
            <c:dLbl>
              <c:idx val="7"/>
              <c:delete val="1"/>
              <c:extLst>
                <c:ext xmlns:c15="http://schemas.microsoft.com/office/drawing/2012/chart" uri="{CE6537A1-D6FC-4f65-9D91-7224C49458BB}"/>
                <c:ext xmlns:c16="http://schemas.microsoft.com/office/drawing/2014/chart" uri="{C3380CC4-5D6E-409C-BE32-E72D297353CC}">
                  <c16:uniqueId val="{00000006-9246-422F-9DA7-099A0DB450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Feuil1!$E$2:$E$9</c:f>
              <c:numCache>
                <c:formatCode>0%</c:formatCode>
                <c:ptCount val="8"/>
                <c:pt idx="0">
                  <c:v>0.37</c:v>
                </c:pt>
                <c:pt idx="1">
                  <c:v>0.22</c:v>
                </c:pt>
                <c:pt idx="2">
                  <c:v>0.11</c:v>
                </c:pt>
                <c:pt idx="3">
                  <c:v>0.09</c:v>
                </c:pt>
              </c:numCache>
            </c:numRef>
          </c:val>
          <c:extLst>
            <c:ext xmlns:c16="http://schemas.microsoft.com/office/drawing/2014/chart" uri="{C3380CC4-5D6E-409C-BE32-E72D297353CC}">
              <c16:uniqueId val="{00000003-9246-422F-9DA7-099A0DB45086}"/>
            </c:ext>
          </c:extLst>
        </c:ser>
        <c:ser>
          <c:idx val="4"/>
          <c:order val="4"/>
          <c:tx>
            <c:strRef>
              <c:f>Feuil1!$F$1</c:f>
              <c:strCache>
                <c:ptCount val="1"/>
                <c:pt idx="0">
                  <c:v>B5</c:v>
                </c:pt>
              </c:strCache>
            </c:strRef>
          </c:tx>
          <c:spPr>
            <a:solidFill>
              <a:srgbClr val="A6A6A6"/>
            </a:solidFill>
            <a:ln>
              <a:noFill/>
            </a:ln>
            <a:effectLst/>
          </c:spPr>
          <c:invertIfNegative val="0"/>
          <c:dLbls>
            <c:dLbl>
              <c:idx val="2"/>
              <c:layout>
                <c:manualLayout>
                  <c:x val="2.3412866410371717E-2"/>
                  <c:y val="-1.7863978563225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46-422F-9DA7-099A0DB45086}"/>
                </c:ext>
              </c:extLst>
            </c:dLbl>
            <c:dLbl>
              <c:idx val="3"/>
              <c:layout>
                <c:manualLayout>
                  <c:x val="2.3412866410371592E-2"/>
                  <c:y val="-3.0623963251244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46-422F-9DA7-099A0DB45086}"/>
                </c:ext>
              </c:extLst>
            </c:dLbl>
            <c:dLbl>
              <c:idx val="4"/>
              <c:delete val="1"/>
              <c:extLst>
                <c:ext xmlns:c15="http://schemas.microsoft.com/office/drawing/2012/chart" uri="{CE6537A1-D6FC-4f65-9D91-7224C49458BB}"/>
                <c:ext xmlns:c16="http://schemas.microsoft.com/office/drawing/2014/chart" uri="{C3380CC4-5D6E-409C-BE32-E72D297353CC}">
                  <c16:uniqueId val="{0000000C-9246-422F-9DA7-099A0DB45086}"/>
                </c:ext>
              </c:extLst>
            </c:dLbl>
            <c:dLbl>
              <c:idx val="5"/>
              <c:delete val="1"/>
              <c:extLst>
                <c:ext xmlns:c15="http://schemas.microsoft.com/office/drawing/2012/chart" uri="{CE6537A1-D6FC-4f65-9D91-7224C49458BB}"/>
                <c:ext xmlns:c16="http://schemas.microsoft.com/office/drawing/2014/chart" uri="{C3380CC4-5D6E-409C-BE32-E72D297353CC}">
                  <c16:uniqueId val="{0000000A-9246-422F-9DA7-099A0DB45086}"/>
                </c:ext>
              </c:extLst>
            </c:dLbl>
            <c:dLbl>
              <c:idx val="6"/>
              <c:delete val="1"/>
              <c:extLst>
                <c:ext xmlns:c15="http://schemas.microsoft.com/office/drawing/2012/chart" uri="{CE6537A1-D6FC-4f65-9D91-7224C49458BB}"/>
                <c:ext xmlns:c16="http://schemas.microsoft.com/office/drawing/2014/chart" uri="{C3380CC4-5D6E-409C-BE32-E72D297353CC}">
                  <c16:uniqueId val="{00000008-9246-422F-9DA7-099A0DB45086}"/>
                </c:ext>
              </c:extLst>
            </c:dLbl>
            <c:dLbl>
              <c:idx val="7"/>
              <c:delete val="1"/>
              <c:extLst>
                <c:ext xmlns:c15="http://schemas.microsoft.com/office/drawing/2012/chart" uri="{CE6537A1-D6FC-4f65-9D91-7224C49458BB}"/>
                <c:ext xmlns:c16="http://schemas.microsoft.com/office/drawing/2014/chart" uri="{C3380CC4-5D6E-409C-BE32-E72D297353CC}">
                  <c16:uniqueId val="{00000005-9246-422F-9DA7-099A0DB450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Feuil1!$F$2:$F$9</c:f>
              <c:numCache>
                <c:formatCode>0%</c:formatCode>
                <c:ptCount val="8"/>
                <c:pt idx="0">
                  <c:v>0.23</c:v>
                </c:pt>
                <c:pt idx="1">
                  <c:v>0.01</c:v>
                </c:pt>
              </c:numCache>
            </c:numRef>
          </c:val>
          <c:extLst>
            <c:ext xmlns:c16="http://schemas.microsoft.com/office/drawing/2014/chart" uri="{C3380CC4-5D6E-409C-BE32-E72D297353CC}">
              <c16:uniqueId val="{00000004-9246-422F-9DA7-099A0DB45086}"/>
            </c:ext>
          </c:extLst>
        </c:ser>
        <c:dLbls>
          <c:showLegendKey val="0"/>
          <c:showVal val="0"/>
          <c:showCatName val="0"/>
          <c:showSerName val="0"/>
          <c:showPercent val="0"/>
          <c:showBubbleSize val="0"/>
        </c:dLbls>
        <c:gapWidth val="60"/>
        <c:overlap val="100"/>
        <c:axId val="289568384"/>
        <c:axId val="289542032"/>
      </c:barChart>
      <c:catAx>
        <c:axId val="289568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NeueLT Std" panose="020B0604020202020204" pitchFamily="34" charset="0"/>
                <a:ea typeface="+mn-ea"/>
                <a:cs typeface="+mn-cs"/>
              </a:defRPr>
            </a:pPr>
            <a:endParaRPr lang="fr-FR"/>
          </a:p>
        </c:txPr>
        <c:crossAx val="289542032"/>
        <c:crosses val="autoZero"/>
        <c:auto val="1"/>
        <c:lblAlgn val="ctr"/>
        <c:lblOffset val="100"/>
        <c:noMultiLvlLbl val="0"/>
      </c:catAx>
      <c:valAx>
        <c:axId val="28954203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56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panose="020B0604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Niveau 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Feuil1!$B$2:$B$9</c:f>
              <c:numCache>
                <c:formatCode>0%</c:formatCode>
                <c:ptCount val="8"/>
                <c:pt idx="0">
                  <c:v>0.03</c:v>
                </c:pt>
                <c:pt idx="1">
                  <c:v>0.14000000000000001</c:v>
                </c:pt>
                <c:pt idx="2">
                  <c:v>0.35</c:v>
                </c:pt>
                <c:pt idx="3">
                  <c:v>0.43</c:v>
                </c:pt>
                <c:pt idx="4">
                  <c:v>0.51</c:v>
                </c:pt>
                <c:pt idx="5">
                  <c:v>0.51</c:v>
                </c:pt>
                <c:pt idx="6">
                  <c:v>0.55000000000000004</c:v>
                </c:pt>
                <c:pt idx="7">
                  <c:v>0.56999999999999995</c:v>
                </c:pt>
              </c:numCache>
            </c:numRef>
          </c:val>
          <c:extLst>
            <c:ext xmlns:c16="http://schemas.microsoft.com/office/drawing/2014/chart" uri="{C3380CC4-5D6E-409C-BE32-E72D297353CC}">
              <c16:uniqueId val="{00000000-2328-4340-BC6F-AE7A945338A5}"/>
            </c:ext>
          </c:extLst>
        </c:ser>
        <c:ser>
          <c:idx val="1"/>
          <c:order val="1"/>
          <c:tx>
            <c:strRef>
              <c:f>Feuil1!$C$1</c:f>
              <c:strCache>
                <c:ptCount val="1"/>
                <c:pt idx="0">
                  <c:v>Niveau B</c:v>
                </c:pt>
              </c:strCache>
            </c:strRef>
          </c:tx>
          <c:spPr>
            <a:solidFill>
              <a:srgbClr val="ABD8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Feuil1!$C$2:$C$9</c:f>
              <c:numCache>
                <c:formatCode>0%</c:formatCode>
                <c:ptCount val="8"/>
                <c:pt idx="0">
                  <c:v>7.0000000000000007E-2</c:v>
                </c:pt>
                <c:pt idx="1">
                  <c:v>0.28000000000000003</c:v>
                </c:pt>
                <c:pt idx="2">
                  <c:v>0.35</c:v>
                </c:pt>
                <c:pt idx="3">
                  <c:v>0.4</c:v>
                </c:pt>
                <c:pt idx="4">
                  <c:v>0.43</c:v>
                </c:pt>
                <c:pt idx="5">
                  <c:v>0.44</c:v>
                </c:pt>
                <c:pt idx="6">
                  <c:v>0.44</c:v>
                </c:pt>
                <c:pt idx="7">
                  <c:v>0.43</c:v>
                </c:pt>
              </c:numCache>
            </c:numRef>
          </c:val>
          <c:extLst>
            <c:ext xmlns:c16="http://schemas.microsoft.com/office/drawing/2014/chart" uri="{C3380CC4-5D6E-409C-BE32-E72D297353CC}">
              <c16:uniqueId val="{00000001-2328-4340-BC6F-AE7A945338A5}"/>
            </c:ext>
          </c:extLst>
        </c:ser>
        <c:ser>
          <c:idx val="2"/>
          <c:order val="2"/>
          <c:tx>
            <c:strRef>
              <c:f>Feuil1!$D$1</c:f>
              <c:strCache>
                <c:ptCount val="1"/>
                <c:pt idx="0">
                  <c:v>Niveau C</c:v>
                </c:pt>
              </c:strCache>
            </c:strRef>
          </c:tx>
          <c:spPr>
            <a:solidFill>
              <a:srgbClr val="D7EDDD"/>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2328-4340-BC6F-AE7A945338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Feuil1!$D$2:$D$9</c:f>
              <c:numCache>
                <c:formatCode>0%</c:formatCode>
                <c:ptCount val="8"/>
                <c:pt idx="0">
                  <c:v>0.24</c:v>
                </c:pt>
                <c:pt idx="1">
                  <c:v>0.34</c:v>
                </c:pt>
                <c:pt idx="2">
                  <c:v>0.24</c:v>
                </c:pt>
                <c:pt idx="3">
                  <c:v>0.15</c:v>
                </c:pt>
                <c:pt idx="4">
                  <c:v>0.05</c:v>
                </c:pt>
                <c:pt idx="5">
                  <c:v>0.05</c:v>
                </c:pt>
                <c:pt idx="6">
                  <c:v>0.01</c:v>
                </c:pt>
                <c:pt idx="7">
                  <c:v>0</c:v>
                </c:pt>
              </c:numCache>
            </c:numRef>
          </c:val>
          <c:extLst>
            <c:ext xmlns:c16="http://schemas.microsoft.com/office/drawing/2014/chart" uri="{C3380CC4-5D6E-409C-BE32-E72D297353CC}">
              <c16:uniqueId val="{00000003-2328-4340-BC6F-AE7A945338A5}"/>
            </c:ext>
          </c:extLst>
        </c:ser>
        <c:ser>
          <c:idx val="3"/>
          <c:order val="3"/>
          <c:tx>
            <c:strRef>
              <c:f>Feuil1!$E$1</c:f>
              <c:strCache>
                <c:ptCount val="1"/>
                <c:pt idx="0">
                  <c:v>Niveau D</c:v>
                </c:pt>
              </c:strCache>
            </c:strRef>
          </c:tx>
          <c:spPr>
            <a:solidFill>
              <a:srgbClr val="B9B9B9"/>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4-2328-4340-BC6F-AE7A945338A5}"/>
                </c:ext>
              </c:extLst>
            </c:dLbl>
            <c:dLbl>
              <c:idx val="5"/>
              <c:delete val="1"/>
              <c:extLst>
                <c:ext xmlns:c15="http://schemas.microsoft.com/office/drawing/2012/chart" uri="{CE6537A1-D6FC-4f65-9D91-7224C49458BB}"/>
                <c:ext xmlns:c16="http://schemas.microsoft.com/office/drawing/2014/chart" uri="{C3380CC4-5D6E-409C-BE32-E72D297353CC}">
                  <c16:uniqueId val="{00000005-2328-4340-BC6F-AE7A945338A5}"/>
                </c:ext>
              </c:extLst>
            </c:dLbl>
            <c:dLbl>
              <c:idx val="6"/>
              <c:delete val="1"/>
              <c:extLst>
                <c:ext xmlns:c15="http://schemas.microsoft.com/office/drawing/2012/chart" uri="{CE6537A1-D6FC-4f65-9D91-7224C49458BB}"/>
                <c:ext xmlns:c16="http://schemas.microsoft.com/office/drawing/2014/chart" uri="{C3380CC4-5D6E-409C-BE32-E72D297353CC}">
                  <c16:uniqueId val="{00000006-2328-4340-BC6F-AE7A945338A5}"/>
                </c:ext>
              </c:extLst>
            </c:dLbl>
            <c:dLbl>
              <c:idx val="7"/>
              <c:delete val="1"/>
              <c:extLst>
                <c:ext xmlns:c15="http://schemas.microsoft.com/office/drawing/2012/chart" uri="{CE6537A1-D6FC-4f65-9D91-7224C49458BB}"/>
                <c:ext xmlns:c16="http://schemas.microsoft.com/office/drawing/2014/chart" uri="{C3380CC4-5D6E-409C-BE32-E72D297353CC}">
                  <c16:uniqueId val="{00000007-2328-4340-BC6F-AE7A945338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Feuil1!$E$2:$E$9</c:f>
              <c:numCache>
                <c:formatCode>0%</c:formatCode>
                <c:ptCount val="8"/>
                <c:pt idx="0">
                  <c:v>0.36</c:v>
                </c:pt>
                <c:pt idx="1">
                  <c:v>0.17</c:v>
                </c:pt>
                <c:pt idx="2">
                  <c:v>0.05</c:v>
                </c:pt>
                <c:pt idx="3">
                  <c:v>0.02</c:v>
                </c:pt>
                <c:pt idx="4">
                  <c:v>0</c:v>
                </c:pt>
                <c:pt idx="5">
                  <c:v>0</c:v>
                </c:pt>
                <c:pt idx="6">
                  <c:v>0</c:v>
                </c:pt>
                <c:pt idx="7">
                  <c:v>0</c:v>
                </c:pt>
              </c:numCache>
            </c:numRef>
          </c:val>
          <c:extLst>
            <c:ext xmlns:c16="http://schemas.microsoft.com/office/drawing/2014/chart" uri="{C3380CC4-5D6E-409C-BE32-E72D297353CC}">
              <c16:uniqueId val="{00000008-2328-4340-BC6F-AE7A945338A5}"/>
            </c:ext>
          </c:extLst>
        </c:ser>
        <c:ser>
          <c:idx val="4"/>
          <c:order val="4"/>
          <c:tx>
            <c:strRef>
              <c:f>Feuil1!$F$1</c:f>
              <c:strCache>
                <c:ptCount val="1"/>
                <c:pt idx="0">
                  <c:v>Niveau E</c:v>
                </c:pt>
              </c:strCache>
            </c:strRef>
          </c:tx>
          <c:spPr>
            <a:solidFill>
              <a:srgbClr val="808080"/>
            </a:solidFill>
            <a:ln>
              <a:noFill/>
            </a:ln>
            <a:effectLst/>
          </c:spPr>
          <c:invertIfNegative val="0"/>
          <c:dLbls>
            <c:dLbl>
              <c:idx val="2"/>
              <c:layout>
                <c:manualLayout>
                  <c:x val="2.3412866410371717E-2"/>
                  <c:y val="-1.7863978563225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28-4340-BC6F-AE7A945338A5}"/>
                </c:ext>
              </c:extLst>
            </c:dLbl>
            <c:dLbl>
              <c:idx val="3"/>
              <c:layout>
                <c:manualLayout>
                  <c:x val="2.3412866410371592E-2"/>
                  <c:y val="-3.0623963251244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28-4340-BC6F-AE7A945338A5}"/>
                </c:ext>
              </c:extLst>
            </c:dLbl>
            <c:dLbl>
              <c:idx val="4"/>
              <c:delete val="1"/>
              <c:extLst>
                <c:ext xmlns:c15="http://schemas.microsoft.com/office/drawing/2012/chart" uri="{CE6537A1-D6FC-4f65-9D91-7224C49458BB}"/>
                <c:ext xmlns:c16="http://schemas.microsoft.com/office/drawing/2014/chart" uri="{C3380CC4-5D6E-409C-BE32-E72D297353CC}">
                  <c16:uniqueId val="{0000000B-2328-4340-BC6F-AE7A945338A5}"/>
                </c:ext>
              </c:extLst>
            </c:dLbl>
            <c:dLbl>
              <c:idx val="5"/>
              <c:delete val="1"/>
              <c:extLst>
                <c:ext xmlns:c15="http://schemas.microsoft.com/office/drawing/2012/chart" uri="{CE6537A1-D6FC-4f65-9D91-7224C49458BB}"/>
                <c:ext xmlns:c16="http://schemas.microsoft.com/office/drawing/2014/chart" uri="{C3380CC4-5D6E-409C-BE32-E72D297353CC}">
                  <c16:uniqueId val="{0000000C-2328-4340-BC6F-AE7A945338A5}"/>
                </c:ext>
              </c:extLst>
            </c:dLbl>
            <c:dLbl>
              <c:idx val="6"/>
              <c:delete val="1"/>
              <c:extLst>
                <c:ext xmlns:c15="http://schemas.microsoft.com/office/drawing/2012/chart" uri="{CE6537A1-D6FC-4f65-9D91-7224C49458BB}"/>
                <c:ext xmlns:c16="http://schemas.microsoft.com/office/drawing/2014/chart" uri="{C3380CC4-5D6E-409C-BE32-E72D297353CC}">
                  <c16:uniqueId val="{0000000D-2328-4340-BC6F-AE7A945338A5}"/>
                </c:ext>
              </c:extLst>
            </c:dLbl>
            <c:dLbl>
              <c:idx val="7"/>
              <c:delete val="1"/>
              <c:extLst>
                <c:ext xmlns:c15="http://schemas.microsoft.com/office/drawing/2012/chart" uri="{CE6537A1-D6FC-4f65-9D91-7224C49458BB}"/>
                <c:ext xmlns:c16="http://schemas.microsoft.com/office/drawing/2014/chart" uri="{C3380CC4-5D6E-409C-BE32-E72D297353CC}">
                  <c16:uniqueId val="{0000000E-2328-4340-BC6F-AE7A945338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Moins de 2 000 hab</c:v>
                </c:pt>
                <c:pt idx="1">
                  <c:v>2 000-4 999 hab</c:v>
                </c:pt>
                <c:pt idx="2">
                  <c:v>5 000-19 999 hab</c:v>
                </c:pt>
                <c:pt idx="3">
                  <c:v>20 000-39 999 hab</c:v>
                </c:pt>
                <c:pt idx="4">
                  <c:v>40 000-49 999 hab</c:v>
                </c:pt>
                <c:pt idx="5">
                  <c:v>50 000-69 999 hab</c:v>
                </c:pt>
                <c:pt idx="6">
                  <c:v>70 000-99 999 hab</c:v>
                </c:pt>
                <c:pt idx="7">
                  <c:v>100 000-1 000 000 hab</c:v>
                </c:pt>
              </c:strCache>
            </c:strRef>
          </c:cat>
          <c:val>
            <c:numRef>
              <c:f>Feuil1!$F$2:$F$9</c:f>
              <c:numCache>
                <c:formatCode>0%</c:formatCode>
                <c:ptCount val="8"/>
                <c:pt idx="0">
                  <c:v>0.31</c:v>
                </c:pt>
                <c:pt idx="1">
                  <c:v>0.06</c:v>
                </c:pt>
                <c:pt idx="2">
                  <c:v>0.01</c:v>
                </c:pt>
                <c:pt idx="3">
                  <c:v>0.01</c:v>
                </c:pt>
                <c:pt idx="4">
                  <c:v>0</c:v>
                </c:pt>
                <c:pt idx="5">
                  <c:v>0</c:v>
                </c:pt>
                <c:pt idx="6">
                  <c:v>0</c:v>
                </c:pt>
                <c:pt idx="7">
                  <c:v>0</c:v>
                </c:pt>
              </c:numCache>
            </c:numRef>
          </c:val>
          <c:extLst>
            <c:ext xmlns:c16="http://schemas.microsoft.com/office/drawing/2014/chart" uri="{C3380CC4-5D6E-409C-BE32-E72D297353CC}">
              <c16:uniqueId val="{0000000F-2328-4340-BC6F-AE7A945338A5}"/>
            </c:ext>
          </c:extLst>
        </c:ser>
        <c:dLbls>
          <c:showLegendKey val="0"/>
          <c:showVal val="0"/>
          <c:showCatName val="0"/>
          <c:showSerName val="0"/>
          <c:showPercent val="0"/>
          <c:showBubbleSize val="0"/>
        </c:dLbls>
        <c:gapWidth val="60"/>
        <c:overlap val="100"/>
        <c:axId val="289905536"/>
        <c:axId val="289634336"/>
      </c:barChart>
      <c:catAx>
        <c:axId val="289905536"/>
        <c:scaling>
          <c:orientation val="maxMin"/>
        </c:scaling>
        <c:delete val="1"/>
        <c:axPos val="l"/>
        <c:numFmt formatCode="General" sourceLinked="1"/>
        <c:majorTickMark val="none"/>
        <c:minorTickMark val="none"/>
        <c:tickLblPos val="nextTo"/>
        <c:crossAx val="289634336"/>
        <c:crosses val="autoZero"/>
        <c:auto val="1"/>
        <c:lblAlgn val="ctr"/>
        <c:lblOffset val="100"/>
        <c:noMultiLvlLbl val="0"/>
      </c:catAx>
      <c:valAx>
        <c:axId val="2896343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905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84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275" y="0"/>
            <a:ext cx="2946400" cy="4984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8375"/>
            <a:ext cx="5440363" cy="3910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338"/>
            <a:ext cx="2946400" cy="4984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275" y="9431338"/>
            <a:ext cx="2946400" cy="4984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Série H : partie du questionnaire sur l’action culturelle et plus précisément sur les actions au sein de l’établissement</a:t>
            </a:r>
          </a:p>
          <a:p>
            <a:pPr marL="0" lvl="0" indent="0" algn="l" rtl="0">
              <a:spcBef>
                <a:spcPts val="0"/>
              </a:spcBef>
              <a:spcAft>
                <a:spcPts val="0"/>
              </a:spcAft>
              <a:buNone/>
            </a:pPr>
            <a:r>
              <a:rPr lang="fr-FR" dirty="0"/>
              <a:t>Pour la typo actuelle : 20 variables dont 17 liées au personnel (G103 à G140). 4 critères. </a:t>
            </a:r>
          </a:p>
          <a:p>
            <a:pPr marL="0" lvl="0" indent="0" algn="l" rtl="0">
              <a:spcBef>
                <a:spcPts val="0"/>
              </a:spcBef>
              <a:spcAft>
                <a:spcPts val="0"/>
              </a:spcAft>
              <a:buNone/>
            </a:pPr>
            <a:r>
              <a:rPr lang="fr-FR" dirty="0"/>
              <a:t>Chaque critère est noté de 1 à 5. </a:t>
            </a:r>
            <a:endParaRPr dirty="0"/>
          </a:p>
        </p:txBody>
      </p:sp>
      <p:sp>
        <p:nvSpPr>
          <p:cNvPr id="191" name="Google Shape;191;p1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Critère 1 : nbre de supports proposés autres que le livre : périodiques, documents sonores…</a:t>
            </a:r>
          </a:p>
          <a:p>
            <a:pPr marL="0" lvl="0" indent="0" algn="l" rtl="0">
              <a:spcBef>
                <a:spcPts val="0"/>
              </a:spcBef>
              <a:spcAft>
                <a:spcPts val="0"/>
              </a:spcAft>
              <a:buNone/>
            </a:pPr>
            <a:r>
              <a:rPr lang="fr-FR" dirty="0"/>
              <a:t>Critère 2 : la surface n’est pas rapportée à la population desservie</a:t>
            </a:r>
          </a:p>
          <a:p>
            <a:pPr marL="0" lvl="0" indent="0" algn="l" rtl="0">
              <a:spcBef>
                <a:spcPts val="0"/>
              </a:spcBef>
              <a:spcAft>
                <a:spcPts val="0"/>
              </a:spcAft>
              <a:buNone/>
            </a:pPr>
            <a:r>
              <a:rPr lang="fr-FR" dirty="0"/>
              <a:t>Critère 3 : le groupe évaluation a voulu tenir compte de la présence de bénévole qualifié. </a:t>
            </a:r>
          </a:p>
          <a:p>
            <a:pPr marL="0" lvl="0" indent="0" algn="l" rtl="0">
              <a:spcBef>
                <a:spcPts val="0"/>
              </a:spcBef>
              <a:spcAft>
                <a:spcPts val="0"/>
              </a:spcAft>
              <a:buNone/>
            </a:pPr>
            <a:r>
              <a:rPr lang="fr-FR" dirty="0"/>
              <a:t>Critère 4 : nbre de types d’actions comme expositions, conférences, concerts…</a:t>
            </a:r>
            <a:endParaRPr dirty="0"/>
          </a:p>
        </p:txBody>
      </p:sp>
      <p:sp>
        <p:nvSpPr>
          <p:cNvPr id="198" name="Google Shape;198;p1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Eta2 est un indicateur statistique. Il mesure une corrélation entre une variable à expliquer et une autre variable qui est censée expliquer l’autre variable. Si la corrélation est parfaite, c’est 1, si la corrélation est nulle, c’est zéro. On considère qu’au dessus de 0,2, la corrélation est forte. </a:t>
            </a:r>
          </a:p>
          <a:p>
            <a:pPr marL="0" lvl="0" indent="0" algn="l" rtl="0">
              <a:spcBef>
                <a:spcPts val="0"/>
              </a:spcBef>
              <a:spcAft>
                <a:spcPts val="0"/>
              </a:spcAft>
              <a:buNone/>
            </a:pPr>
            <a:r>
              <a:rPr lang="fr-FR" dirty="0"/>
              <a:t>On constate que les différents critères choisis sont très fortement corrélés à la notation originelle. </a:t>
            </a:r>
          </a:p>
          <a:p>
            <a:pPr marL="0" lvl="0" indent="0" algn="l" rtl="0">
              <a:spcBef>
                <a:spcPts val="0"/>
              </a:spcBef>
              <a:spcAft>
                <a:spcPts val="0"/>
              </a:spcAft>
              <a:buNone/>
            </a:pPr>
            <a:r>
              <a:rPr lang="fr-FR" dirty="0"/>
              <a:t>Donc on peut considérer que ces différents critères évoluent fortement avec la variation de la notation originelle. Et inversement. </a:t>
            </a:r>
            <a:endParaRPr dirty="0"/>
          </a:p>
        </p:txBody>
      </p:sp>
      <p:sp>
        <p:nvSpPr>
          <p:cNvPr id="227" name="Google Shape;227;p16: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Il faut suivre les algorithmes. </a:t>
            </a:r>
          </a:p>
          <a:p>
            <a:pPr marL="0" lvl="0" indent="0" algn="l" rtl="0">
              <a:spcBef>
                <a:spcPts val="0"/>
              </a:spcBef>
              <a:spcAft>
                <a:spcPts val="0"/>
              </a:spcAft>
              <a:buNone/>
            </a:pPr>
            <a:r>
              <a:rPr lang="fr-FR" dirty="0"/>
              <a:t>Ces modalités de calcul sont reprises et décrites de manière simplifiée dans un document que vous trouverez en ligne, et qui tient sur un recto-verso : document de synthèse sur la nouvelle typologie. </a:t>
            </a:r>
            <a:endParaRPr dirty="0"/>
          </a:p>
        </p:txBody>
      </p:sp>
      <p:sp>
        <p:nvSpPr>
          <p:cNvPr id="254" name="Google Shape;254;p19: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2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4" name="Google Shape;294;p2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Répartition des différents groupes en fonction des différentes strates de population. </a:t>
            </a:r>
          </a:p>
          <a:p>
            <a:pPr marL="0" lvl="0" indent="0" algn="l" rtl="0">
              <a:spcBef>
                <a:spcPts val="0"/>
              </a:spcBef>
              <a:spcAft>
                <a:spcPts val="0"/>
              </a:spcAft>
              <a:buNone/>
            </a:pPr>
            <a:r>
              <a:rPr lang="fr-FR" dirty="0"/>
              <a:t>On voit que là ou cela change le plus, c’est pour les strates de populations les plus importantes : il y a un recentrage sur les niveaux A et B et non plus les niveaux B1, B2 et B3. Cela est plus juste au vu de la qualité des équipements des communes ou intercommunalités de plus de 70000 habitants. </a:t>
            </a:r>
          </a:p>
          <a:p>
            <a:pPr marL="0" lvl="0" indent="0" algn="l" rtl="0">
              <a:spcBef>
                <a:spcPts val="0"/>
              </a:spcBef>
              <a:spcAft>
                <a:spcPts val="0"/>
              </a:spcAft>
              <a:buNone/>
            </a:pPr>
            <a:r>
              <a:rPr lang="fr-FR" dirty="0"/>
              <a:t>Le test V de cramer permet de mesurer l’intensité du lien entre deux variables étudiées. En l’occurrence, il mesure l’intensité de la relation entre les tranches de population couverte et la typologie actuelle et la typologie alternative. </a:t>
            </a:r>
            <a:endParaRPr dirty="0"/>
          </a:p>
        </p:txBody>
      </p:sp>
      <p:sp>
        <p:nvSpPr>
          <p:cNvPr id="307" name="Google Shape;307;p2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Sur cette diapositive, on a tous les indicateurs testés. Et on constate que la nouvelle typologie est toujours mieux corrélée. Elle est notamment beaucoup mieux reliée aux indicateurs d’activité que sont les emprunteurs et les prêts. Donc la nouvelle typologie rend mieux compte de l’activité d’une bibliothèque que l’ancienne. </a:t>
            </a:r>
            <a:endParaRPr dirty="0"/>
          </a:p>
        </p:txBody>
      </p:sp>
      <p:sp>
        <p:nvSpPr>
          <p:cNvPr id="322" name="Google Shape;322;p24: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L’ancienne typologie présentait l’inconvénient de ne pas être stable, c’est-à-dire de varier d’une année à l’autre en raison de la variation d’un indicateur : baisse de budget, etc. </a:t>
            </a:r>
          </a:p>
          <a:p>
            <a:pPr marL="0" lvl="0" indent="0" algn="l" rtl="0">
              <a:spcBef>
                <a:spcPts val="0"/>
              </a:spcBef>
              <a:spcAft>
                <a:spcPts val="0"/>
              </a:spcAft>
              <a:buNone/>
            </a:pPr>
            <a:r>
              <a:rPr lang="fr-FR" dirty="0"/>
              <a:t>Malheureusement, la nouvelle typologie n’est pas plus stable. </a:t>
            </a:r>
          </a:p>
          <a:p>
            <a:pPr marL="0" lvl="0" indent="0" algn="l" rtl="0">
              <a:spcBef>
                <a:spcPts val="0"/>
              </a:spcBef>
              <a:spcAft>
                <a:spcPts val="0"/>
              </a:spcAft>
              <a:buNone/>
            </a:pPr>
            <a:r>
              <a:rPr lang="fr-FR" dirty="0"/>
              <a:t>Donc les bibliothèques auront accès dans </a:t>
            </a:r>
            <a:r>
              <a:rPr lang="fr-FR" dirty="0" err="1"/>
              <a:t>néoscrib</a:t>
            </a:r>
            <a:r>
              <a:rPr lang="fr-FR" dirty="0"/>
              <a:t> à leur typologie non stabilisée : typologie de l’année. </a:t>
            </a:r>
          </a:p>
          <a:p>
            <a:pPr marL="0" lvl="0" indent="0" algn="l" rtl="0">
              <a:spcBef>
                <a:spcPts val="0"/>
              </a:spcBef>
              <a:spcAft>
                <a:spcPts val="0"/>
              </a:spcAft>
              <a:buNone/>
            </a:pPr>
            <a:r>
              <a:rPr lang="fr-FR" dirty="0"/>
              <a:t>Et à partir de 2022, </a:t>
            </a:r>
            <a:r>
              <a:rPr lang="fr-FR" dirty="0" err="1"/>
              <a:t>l’olp</a:t>
            </a:r>
            <a:r>
              <a:rPr lang="fr-FR" dirty="0"/>
              <a:t> enverra, au format Excel, la typologie stabilisée. </a:t>
            </a:r>
            <a:endParaRPr dirty="0"/>
          </a:p>
        </p:txBody>
      </p:sp>
      <p:sp>
        <p:nvSpPr>
          <p:cNvPr id="331" name="Google Shape;331;p2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8: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9: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3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1: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2: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0" name="Google Shape;380;p3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4: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TMO est un institut d’étude, de conseil, spécialisé dans les études de marchés et sondages. Il travaille déjà pour le MC. </a:t>
            </a:r>
          </a:p>
          <a:p>
            <a:pPr marL="0" lvl="0" indent="0" algn="l" rtl="0">
              <a:spcBef>
                <a:spcPts val="0"/>
              </a:spcBef>
              <a:spcAft>
                <a:spcPts val="0"/>
              </a:spcAft>
              <a:buNone/>
            </a:pPr>
            <a:r>
              <a:rPr lang="fr-FR" dirty="0"/>
              <a:t>Corrélation : notion très utilisée en statistique, différente de la notion de causalité. </a:t>
            </a:r>
          </a:p>
          <a:p>
            <a:pPr marL="0" lvl="0" indent="0" algn="l" rtl="0">
              <a:spcBef>
                <a:spcPts val="0"/>
              </a:spcBef>
              <a:spcAft>
                <a:spcPts val="0"/>
              </a:spcAft>
              <a:buNone/>
            </a:pPr>
            <a:r>
              <a:rPr lang="fr-FR" dirty="0"/>
              <a:t>Définition du Lalande : liaison de deux phénomènes tels que l’un varie en fonction de l’autre parce qu’il existe un lien de causalité entre quelques-uns de leurs éléments.</a:t>
            </a:r>
          </a:p>
          <a:p>
            <a:pPr marL="0" lvl="0" indent="0" algn="l" rtl="0">
              <a:spcBef>
                <a:spcPts val="0"/>
              </a:spcBef>
              <a:spcAft>
                <a:spcPts val="0"/>
              </a:spcAft>
              <a:buNone/>
            </a:pPr>
            <a:r>
              <a:rPr lang="fr-FR" dirty="0"/>
              <a:t>Appliqué à la démarche qui nous intéresse, cela signifie que les critères choisis évolueront en fonction de la notation des ELP. </a:t>
            </a:r>
            <a:endParaRPr dirty="0"/>
          </a:p>
        </p:txBody>
      </p:sp>
      <p:sp>
        <p:nvSpPr>
          <p:cNvPr id="137" name="Google Shape;137;p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L’étude fait 162 pages. </a:t>
            </a:r>
            <a:endParaRPr dirty="0"/>
          </a:p>
        </p:txBody>
      </p:sp>
      <p:sp>
        <p:nvSpPr>
          <p:cNvPr id="153" name="Google Shape;153;p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79450" y="4778375"/>
            <a:ext cx="5440363" cy="3910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Chaque BD a noté son échantillon de manière subjective selon une grille commune de 4 critères. Chaque critère était noté de 1 à 10. </a:t>
            </a:r>
            <a:endParaRPr dirty="0"/>
          </a:p>
        </p:txBody>
      </p:sp>
      <p:sp>
        <p:nvSpPr>
          <p:cNvPr id="168" name="Google Shape;168;p9: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9"/>
        <p:cNvGrpSpPr/>
        <p:nvPr/>
      </p:nvGrpSpPr>
      <p:grpSpPr>
        <a:xfrm>
          <a:off x="0" y="0"/>
          <a:ext cx="0" cy="0"/>
          <a:chOff x="0" y="0"/>
          <a:chExt cx="0" cy="0"/>
        </a:xfrm>
      </p:grpSpPr>
      <p:sp>
        <p:nvSpPr>
          <p:cNvPr id="80" name="Google Shape;80;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6"/>
        <p:cNvGrpSpPr/>
        <p:nvPr/>
      </p:nvGrpSpPr>
      <p:grpSpPr>
        <a:xfrm>
          <a:off x="0" y="0"/>
          <a:ext cx="0" cy="0"/>
          <a:chOff x="0" y="0"/>
          <a:chExt cx="0" cy="0"/>
        </a:xfrm>
      </p:grpSpPr>
      <p:sp>
        <p:nvSpPr>
          <p:cNvPr id="87" name="Google Shape;87;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2"/>
        <p:cNvGrpSpPr/>
        <p:nvPr/>
      </p:nvGrpSpPr>
      <p:grpSpPr>
        <a:xfrm>
          <a:off x="0" y="0"/>
          <a:ext cx="0" cy="0"/>
          <a:chOff x="0" y="0"/>
          <a:chExt cx="0" cy="0"/>
        </a:xfrm>
      </p:grpSpPr>
      <p:sp>
        <p:nvSpPr>
          <p:cNvPr id="93" name="Google Shape;93;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quête">
  <p:cSld name="Enquête">
    <p:spTree>
      <p:nvGrpSpPr>
        <p:cNvPr id="1" name="Shape 33"/>
        <p:cNvGrpSpPr/>
        <p:nvPr/>
      </p:nvGrpSpPr>
      <p:grpSpPr>
        <a:xfrm>
          <a:off x="0" y="0"/>
          <a:ext cx="0" cy="0"/>
          <a:chOff x="0" y="0"/>
          <a:chExt cx="0" cy="0"/>
        </a:xfrm>
      </p:grpSpPr>
      <p:sp>
        <p:nvSpPr>
          <p:cNvPr id="34" name="Google Shape;3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5"/>
        <p:cNvGrpSpPr/>
        <p:nvPr/>
      </p:nvGrpSpPr>
      <p:grpSpPr>
        <a:xfrm>
          <a:off x="0" y="0"/>
          <a:ext cx="0" cy="0"/>
          <a:chOff x="0" y="0"/>
          <a:chExt cx="0" cy="0"/>
        </a:xfrm>
      </p:grpSpPr>
      <p:sp>
        <p:nvSpPr>
          <p:cNvPr id="36" name="Google Shape;3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3"/>
        <p:cNvGrpSpPr/>
        <p:nvPr/>
      </p:nvGrpSpPr>
      <p:grpSpPr>
        <a:xfrm>
          <a:off x="0" y="0"/>
          <a:ext cx="0" cy="0"/>
          <a:chOff x="0" y="0"/>
          <a:chExt cx="0" cy="0"/>
        </a:xfrm>
      </p:grpSpPr>
      <p:sp>
        <p:nvSpPr>
          <p:cNvPr id="64" name="Google Shape;6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8"/>
        <p:cNvGrpSpPr/>
        <p:nvPr/>
      </p:nvGrpSpPr>
      <p:grpSpPr>
        <a:xfrm>
          <a:off x="0" y="0"/>
          <a:ext cx="0" cy="0"/>
          <a:chOff x="0" y="0"/>
          <a:chExt cx="0" cy="0"/>
        </a:xfrm>
      </p:grpSpPr>
      <p:sp>
        <p:nvSpPr>
          <p:cNvPr id="69" name="Google Shape;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mt="62000"/>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mt="62000"/>
          </a:blip>
          <a:tile tx="0" ty="0" sx="100000" sy="100000" flip="none" algn="tl"/>
        </a:blipFill>
        <a:effectLst/>
      </p:bgPr>
    </p:bg>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abd-asso.org/documentations/une-nouvelle-typologie-pour-les-bibliothequ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abd-asso.org/documentations/evaluation/faq-nouvelle-typologie/" TargetMode="External"/><Relationship Id="rId4" Type="http://schemas.openxmlformats.org/officeDocument/2006/relationships/hyperlink" Target="mailto:abdevaluation@gmail.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6072445" y="3794336"/>
            <a:ext cx="5319433" cy="19222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700"/>
              <a:buFont typeface="Calibri"/>
              <a:buNone/>
            </a:pPr>
            <a:r>
              <a:rPr lang="fr-FR" sz="3700">
                <a:solidFill>
                  <a:schemeClr val="dk1"/>
                </a:solidFill>
              </a:rPr>
              <a:t>Typologie alternative des bibliothèques municipales et intercommunales</a:t>
            </a:r>
            <a:endParaRPr/>
          </a:p>
        </p:txBody>
      </p:sp>
      <p:sp>
        <p:nvSpPr>
          <p:cNvPr id="103" name="Google Shape;103;p1"/>
          <p:cNvSpPr txBox="1">
            <a:spLocks noGrp="1"/>
          </p:cNvSpPr>
          <p:nvPr>
            <p:ph type="subTitle" idx="1"/>
          </p:nvPr>
        </p:nvSpPr>
        <p:spPr>
          <a:xfrm>
            <a:off x="6072446" y="2793291"/>
            <a:ext cx="5319431" cy="9721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None/>
            </a:pPr>
            <a:r>
              <a:rPr lang="fr-FR" sz="2000">
                <a:solidFill>
                  <a:schemeClr val="dk1"/>
                </a:solidFill>
              </a:rPr>
              <a:t>Groupe Évaluation</a:t>
            </a:r>
            <a:endParaRPr/>
          </a:p>
        </p:txBody>
      </p:sp>
      <p:sp>
        <p:nvSpPr>
          <p:cNvPr id="104" name="Google Shape;104;p1"/>
          <p:cNvSpPr/>
          <p:nvPr/>
        </p:nvSpPr>
        <p:spPr>
          <a:xfrm>
            <a:off x="0" y="483466"/>
            <a:ext cx="5393770" cy="6374535"/>
          </a:xfrm>
          <a:custGeom>
            <a:avLst/>
            <a:gdLst/>
            <a:ahLst/>
            <a:cxnLst/>
            <a:rect l="l" t="t" r="r" b="b"/>
            <a:pathLst>
              <a:path w="5393770" h="6374535" extrusionOk="0">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1"/>
          <p:cNvSpPr/>
          <p:nvPr/>
        </p:nvSpPr>
        <p:spPr>
          <a:xfrm>
            <a:off x="1" y="647373"/>
            <a:ext cx="5229863" cy="6210629"/>
          </a:xfrm>
          <a:custGeom>
            <a:avLst/>
            <a:gdLst/>
            <a:ahLst/>
            <a:cxnLst/>
            <a:rect l="l" t="t" r="r" b="b"/>
            <a:pathLst>
              <a:path w="5229863" h="6210629" extrusionOk="0">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1"/>
          <p:cNvSpPr/>
          <p:nvPr/>
        </p:nvSpPr>
        <p:spPr>
          <a:xfrm>
            <a:off x="5233763" y="1"/>
            <a:ext cx="4480560" cy="2513993"/>
          </a:xfrm>
          <a:custGeom>
            <a:avLst/>
            <a:gdLst/>
            <a:ahLst/>
            <a:cxnLst/>
            <a:rect l="l" t="t" r="r" b="b"/>
            <a:pathLst>
              <a:path w="4480560" h="2513993" extrusionOk="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7" name="Google Shape;107;p1"/>
          <p:cNvSpPr/>
          <p:nvPr/>
        </p:nvSpPr>
        <p:spPr>
          <a:xfrm>
            <a:off x="5398355" y="2"/>
            <a:ext cx="4151376" cy="2349401"/>
          </a:xfrm>
          <a:custGeom>
            <a:avLst/>
            <a:gdLst/>
            <a:ahLst/>
            <a:cxnLst/>
            <a:rect l="l" t="t" r="r" b="b"/>
            <a:pathLst>
              <a:path w="4151376" h="2349401" extrusionOk="0">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8" name="Google Shape;108;p1" descr="Une image contenant signe&#10;&#10;Description générée automatiquement"/>
          <p:cNvPicPr preferRelativeResize="0"/>
          <p:nvPr/>
        </p:nvPicPr>
        <p:blipFill rotWithShape="1">
          <a:blip r:embed="rId3">
            <a:alphaModFix/>
          </a:blip>
          <a:srcRect/>
          <a:stretch/>
        </p:blipFill>
        <p:spPr>
          <a:xfrm>
            <a:off x="314326" y="2027146"/>
            <a:ext cx="3722836" cy="3722836"/>
          </a:xfrm>
          <a:prstGeom prst="rect">
            <a:avLst/>
          </a:prstGeom>
          <a:noFill/>
          <a:ln>
            <a:noFill/>
          </a:ln>
        </p:spPr>
      </p:pic>
      <p:pic>
        <p:nvPicPr>
          <p:cNvPr id="109" name="Google Shape;109;p1"/>
          <p:cNvPicPr preferRelativeResize="0"/>
          <p:nvPr/>
        </p:nvPicPr>
        <p:blipFill rotWithShape="1">
          <a:blip r:embed="rId4">
            <a:alphaModFix/>
          </a:blip>
          <a:srcRect/>
          <a:stretch/>
        </p:blipFill>
        <p:spPr>
          <a:xfrm>
            <a:off x="6489048" y="110681"/>
            <a:ext cx="2037806" cy="1828801"/>
          </a:xfrm>
          <a:prstGeom prst="rect">
            <a:avLst/>
          </a:prstGeom>
          <a:noFill/>
          <a:ln>
            <a:noFill/>
          </a:ln>
        </p:spPr>
      </p:pic>
      <p:pic>
        <p:nvPicPr>
          <p:cNvPr id="110" name="Google Shape;110;p1" descr="Une image contenant capture d’écran&#10;&#10;Description générée automatiquement"/>
          <p:cNvPicPr preferRelativeResize="0"/>
          <p:nvPr/>
        </p:nvPicPr>
        <p:blipFill rotWithShape="1">
          <a:blip r:embed="rId5">
            <a:alphaModFix/>
          </a:blip>
          <a:srcRect/>
          <a:stretch/>
        </p:blipFill>
        <p:spPr>
          <a:xfrm>
            <a:off x="10452245" y="4903075"/>
            <a:ext cx="1309031" cy="1683039"/>
          </a:xfrm>
          <a:prstGeom prst="rect">
            <a:avLst/>
          </a:prstGeom>
          <a:noFill/>
          <a:ln>
            <a:noFill/>
          </a:ln>
        </p:spPr>
      </p:pic>
      <p:sp>
        <p:nvSpPr>
          <p:cNvPr id="111" name="Google Shape;11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38200" y="365125"/>
            <a:ext cx="1076891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FR" dirty="0"/>
              <a:t>Un long travail statistique et de nombreuses itérations et échanges avec le groupe « Évaluation »</a:t>
            </a:r>
            <a:endParaRPr dirty="0"/>
          </a:p>
        </p:txBody>
      </p:sp>
      <p:sp>
        <p:nvSpPr>
          <p:cNvPr id="178" name="Google Shape;17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Sélection, par le groupe « Évaluation », de 36 informations potentiellement corrélées avec la notation finale.</a:t>
            </a:r>
            <a:endParaRPr/>
          </a:p>
          <a:p>
            <a:pPr marL="228600" lvl="0" indent="-228600" algn="l" rtl="0">
              <a:lnSpc>
                <a:spcPct val="90000"/>
              </a:lnSpc>
              <a:spcBef>
                <a:spcPts val="1000"/>
              </a:spcBef>
              <a:spcAft>
                <a:spcPts val="0"/>
              </a:spcAft>
              <a:buClr>
                <a:schemeClr val="dk1"/>
              </a:buClr>
              <a:buSzPts val="2800"/>
              <a:buChar char="•"/>
            </a:pPr>
            <a:r>
              <a:rPr lang="fr-FR"/>
              <a:t>Sélection statistique des indicateurs les plus corrélés avec la notation. </a:t>
            </a:r>
            <a:endParaRPr/>
          </a:p>
          <a:p>
            <a:pPr marL="228600" lvl="0" indent="-228600" algn="l" rtl="0">
              <a:lnSpc>
                <a:spcPct val="90000"/>
              </a:lnSpc>
              <a:spcBef>
                <a:spcPts val="1000"/>
              </a:spcBef>
              <a:spcAft>
                <a:spcPts val="0"/>
              </a:spcAft>
              <a:buClr>
                <a:schemeClr val="dk1"/>
              </a:buClr>
              <a:buSzPts val="2800"/>
              <a:buChar char="•"/>
            </a:pPr>
            <a:r>
              <a:rPr lang="fr-FR"/>
              <a:t>Nombreuses démarches statistiques de typologie des ELP sur la base des indicateurs les plus corrélés.</a:t>
            </a:r>
            <a:endParaRPr/>
          </a:p>
          <a:p>
            <a:pPr marL="228600" lvl="0" indent="-228600" algn="l" rtl="0">
              <a:lnSpc>
                <a:spcPct val="90000"/>
              </a:lnSpc>
              <a:spcBef>
                <a:spcPts val="1000"/>
              </a:spcBef>
              <a:spcAft>
                <a:spcPts val="0"/>
              </a:spcAft>
              <a:buClr>
                <a:schemeClr val="dk1"/>
              </a:buClr>
              <a:buSzPts val="2800"/>
              <a:buChar char="•"/>
            </a:pPr>
            <a:r>
              <a:rPr lang="fr-FR"/>
              <a:t>5 propositions faites au groupe « Évaluation », tests statistiques et corrections apportées par le groupe .</a:t>
            </a:r>
            <a:endParaRPr/>
          </a:p>
        </p:txBody>
      </p:sp>
      <p:sp>
        <p:nvSpPr>
          <p:cNvPr id="179" name="Google Shape;1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445299" y="4592325"/>
            <a:ext cx="5946579" cy="1514185"/>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000000"/>
              </a:buClr>
              <a:buSzPct val="100000"/>
              <a:buFont typeface="Calibri"/>
              <a:buNone/>
            </a:pPr>
            <a:r>
              <a:rPr lang="fr-FR" sz="4000">
                <a:solidFill>
                  <a:srgbClr val="000000"/>
                </a:solidFill>
              </a:rPr>
              <a:t>Partie 3</a:t>
            </a:r>
            <a:br>
              <a:rPr lang="fr-FR" sz="4000">
                <a:solidFill>
                  <a:srgbClr val="000000"/>
                </a:solidFill>
              </a:rPr>
            </a:br>
            <a:r>
              <a:rPr lang="fr-FR" sz="4000">
                <a:solidFill>
                  <a:srgbClr val="000000"/>
                </a:solidFill>
              </a:rPr>
              <a:t>Définition détaillée de la typologie alternative</a:t>
            </a:r>
            <a:endParaRPr/>
          </a:p>
        </p:txBody>
      </p:sp>
      <p:pic>
        <p:nvPicPr>
          <p:cNvPr id="185" name="Google Shape;185;p11" descr="Une image contenant signe&#10;&#10;Description générée automatiquement"/>
          <p:cNvPicPr preferRelativeResize="0"/>
          <p:nvPr/>
        </p:nvPicPr>
        <p:blipFill rotWithShape="1">
          <a:blip r:embed="rId3">
            <a:alphaModFix/>
          </a:blip>
          <a:srcRect/>
          <a:stretch/>
        </p:blipFill>
        <p:spPr>
          <a:xfrm>
            <a:off x="323181" y="2839031"/>
            <a:ext cx="3163437" cy="3163437"/>
          </a:xfrm>
          <a:prstGeom prst="rect">
            <a:avLst/>
          </a:prstGeom>
          <a:noFill/>
          <a:ln>
            <a:noFill/>
          </a:ln>
        </p:spPr>
      </p:pic>
      <p:pic>
        <p:nvPicPr>
          <p:cNvPr id="186" name="Google Shape;186;p11"/>
          <p:cNvPicPr preferRelativeResize="0"/>
          <p:nvPr/>
        </p:nvPicPr>
        <p:blipFill rotWithShape="1">
          <a:blip r:embed="rId4">
            <a:alphaModFix/>
          </a:blip>
          <a:srcRect/>
          <a:stretch/>
        </p:blipFill>
        <p:spPr>
          <a:xfrm>
            <a:off x="5644184" y="228600"/>
            <a:ext cx="2303071" cy="2066859"/>
          </a:xfrm>
          <a:prstGeom prst="rect">
            <a:avLst/>
          </a:prstGeom>
          <a:noFill/>
          <a:ln>
            <a:noFill/>
          </a:ln>
        </p:spPr>
      </p:pic>
      <p:sp>
        <p:nvSpPr>
          <p:cNvPr id="187" name="Google Shape;18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pic>
        <p:nvPicPr>
          <p:cNvPr id="188" name="Google Shape;188;p11" descr="Une image contenant capture d’écran&#10;&#10;Description générée automatiquement"/>
          <p:cNvPicPr preferRelativeResize="0"/>
          <p:nvPr/>
        </p:nvPicPr>
        <p:blipFill rotWithShape="1">
          <a:blip r:embed="rId5">
            <a:alphaModFix/>
          </a:blip>
          <a:srcRect/>
          <a:stretch/>
        </p:blipFill>
        <p:spPr>
          <a:xfrm>
            <a:off x="10290950" y="227669"/>
            <a:ext cx="1608282" cy="20677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Principes généraux</a:t>
            </a:r>
            <a:endParaRPr/>
          </a:p>
        </p:txBody>
      </p:sp>
      <p:sp>
        <p:nvSpPr>
          <p:cNvPr id="194" name="Google Shape;194;p12"/>
          <p:cNvSpPr txBox="1">
            <a:spLocks noGrp="1"/>
          </p:cNvSpPr>
          <p:nvPr>
            <p:ph type="body" idx="1"/>
          </p:nvPr>
        </p:nvSpPr>
        <p:spPr>
          <a:xfrm>
            <a:off x="779813" y="1837500"/>
            <a:ext cx="10062358"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fr-FR" dirty="0"/>
              <a:t>Nombre de variables élémentaires mobilisées pour la typologie alternative : 33 variables, dont 10 liées au personnel (G103 à G140) et 8 variables de la série H.</a:t>
            </a:r>
            <a:endParaRPr dirty="0"/>
          </a:p>
          <a:p>
            <a:pPr marL="228600" lvl="0" indent="-228600" algn="l" rtl="0">
              <a:lnSpc>
                <a:spcPct val="90000"/>
              </a:lnSpc>
              <a:spcBef>
                <a:spcPts val="1000"/>
              </a:spcBef>
              <a:spcAft>
                <a:spcPts val="0"/>
              </a:spcAft>
              <a:buClr>
                <a:schemeClr val="dk1"/>
              </a:buClr>
              <a:buSzPct val="100000"/>
              <a:buChar char="•"/>
            </a:pPr>
            <a:r>
              <a:rPr lang="fr-FR" dirty="0"/>
              <a:t>La typologie repose sur 9 critères (recomposés à partir de variables élémentaires).</a:t>
            </a:r>
            <a:endParaRPr dirty="0"/>
          </a:p>
          <a:p>
            <a:pPr marL="228600" lvl="0" indent="-228600" algn="l" rtl="0">
              <a:lnSpc>
                <a:spcPct val="90000"/>
              </a:lnSpc>
              <a:spcBef>
                <a:spcPts val="1000"/>
              </a:spcBef>
              <a:spcAft>
                <a:spcPts val="0"/>
              </a:spcAft>
              <a:buClr>
                <a:schemeClr val="dk1"/>
              </a:buClr>
              <a:buSzPct val="100000"/>
              <a:buChar char="•"/>
            </a:pPr>
            <a:r>
              <a:rPr lang="fr-FR" dirty="0"/>
              <a:t>Chaque critère est mis en forme afin de correspondre à une variable ordinale en 5 catégories, avec la valeur 1 pour la situation influençant le moins favorablement la qualité de l’ELP et la valeur 5 pour la situation influençant le plus favorablement la qualité de l’ELP. </a:t>
            </a:r>
            <a:endParaRPr dirty="0"/>
          </a:p>
          <a:p>
            <a:pPr marL="228600" lvl="0" indent="-228600" algn="l" rtl="0">
              <a:lnSpc>
                <a:spcPct val="90000"/>
              </a:lnSpc>
              <a:spcBef>
                <a:spcPts val="1000"/>
              </a:spcBef>
              <a:spcAft>
                <a:spcPts val="0"/>
              </a:spcAft>
              <a:buClr>
                <a:schemeClr val="dk1"/>
              </a:buClr>
              <a:buSzPct val="100000"/>
              <a:buChar char="•"/>
            </a:pPr>
            <a:r>
              <a:rPr lang="fr-FR" dirty="0"/>
              <a:t>Pour chaque ELP, la typologie est calculée selon le nombre de situations favorables (de 0 à 9) et le nombre de situations défavorables (de 0 à 9) de ces critères. </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95" name="Google Shape;19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sp>
        <p:nvSpPr>
          <p:cNvPr id="201" name="Google Shape;201;p13"/>
          <p:cNvSpPr txBox="1"/>
          <p:nvPr/>
        </p:nvSpPr>
        <p:spPr>
          <a:xfrm>
            <a:off x="1510031" y="354862"/>
            <a:ext cx="90208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a:solidFill>
                  <a:srgbClr val="000000"/>
                </a:solidFill>
                <a:latin typeface="Helvetica Neue Light"/>
                <a:ea typeface="Helvetica Neue Light"/>
                <a:cs typeface="Helvetica Neue Light"/>
                <a:sym typeface="Helvetica Neue Light"/>
              </a:rPr>
              <a:t>Définition des critères</a:t>
            </a:r>
            <a:endParaRPr/>
          </a:p>
        </p:txBody>
      </p:sp>
      <p:sp>
        <p:nvSpPr>
          <p:cNvPr id="202" name="Google Shape;202;p13"/>
          <p:cNvSpPr/>
          <p:nvPr/>
        </p:nvSpPr>
        <p:spPr>
          <a:xfrm>
            <a:off x="1827476" y="1355191"/>
            <a:ext cx="4551239" cy="16891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1</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Diversité des supports proposés en dehors du livre </a:t>
            </a:r>
            <a:endParaRPr sz="1000">
              <a:solidFill>
                <a:srgbClr val="3497C2"/>
              </a:solidFill>
              <a:latin typeface="Helvetica Neue"/>
              <a:ea typeface="Helvetica Neue"/>
              <a:cs typeface="Helvetica Neue"/>
              <a:sym typeface="Helvetica Neue"/>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Aucun autre support proposé</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Un unique autre support proposé</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Deux autres supports proposés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Trois autres supports proposés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Quatre ou cinq autres supports proposés</a:t>
            </a:r>
            <a:endParaRPr/>
          </a:p>
        </p:txBody>
      </p:sp>
      <p:sp>
        <p:nvSpPr>
          <p:cNvPr id="203" name="Google Shape;203;p13"/>
          <p:cNvSpPr/>
          <p:nvPr/>
        </p:nvSpPr>
        <p:spPr>
          <a:xfrm>
            <a:off x="1827475" y="3096533"/>
            <a:ext cx="3710645" cy="16878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2</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Surface</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faible : moins de 50 m²</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Faible : de 50 à 99 m²</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Intermédiaire : de 100 à 149 m²</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Importante : de 150 à 299 m²</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importante : 300 m² et plus</a:t>
            </a:r>
            <a:endParaRPr/>
          </a:p>
        </p:txBody>
      </p:sp>
      <p:sp>
        <p:nvSpPr>
          <p:cNvPr id="204" name="Google Shape;204;p13"/>
          <p:cNvSpPr/>
          <p:nvPr/>
        </p:nvSpPr>
        <p:spPr>
          <a:xfrm>
            <a:off x="1827475" y="4731288"/>
            <a:ext cx="9898490" cy="21553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3</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Niveau de présence des personnels qualifiés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Pas de salarié ni de bénévole qualifié</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Pas de salarié mais au moins un bénévole qualifié</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Présence d’au moins une personne salarié sans salarié qualifié</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Présence d’au moins un salarié qualifié avec un faible ratio par rapport à la population couverte (</a:t>
            </a:r>
            <a:r>
              <a:rPr lang="fr-FR" sz="1400">
                <a:solidFill>
                  <a:srgbClr val="404040"/>
                </a:solidFill>
                <a:latin typeface="Calibri"/>
                <a:ea typeface="Calibri"/>
                <a:cs typeface="Calibri"/>
                <a:sym typeface="Calibri"/>
              </a:rPr>
              <a:t>&lt; à 0,5 ETP pour 1000 hab.</a:t>
            </a:r>
            <a:endParaRPr sz="1400">
              <a:solidFill>
                <a:srgbClr val="404040"/>
              </a:solidFill>
              <a:latin typeface="Helvetica Neue"/>
              <a:ea typeface="Helvetica Neue"/>
              <a:cs typeface="Helvetica Neue"/>
              <a:sym typeface="Helvetica Neue"/>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Présence d’au moins un salarié qualifié avec ratio intermédiaire ou important </a:t>
            </a:r>
            <a:br>
              <a:rPr lang="fr-FR" sz="1400">
                <a:solidFill>
                  <a:srgbClr val="404040"/>
                </a:solidFill>
                <a:latin typeface="Helvetica Neue"/>
                <a:ea typeface="Helvetica Neue"/>
                <a:cs typeface="Helvetica Neue"/>
                <a:sym typeface="Helvetica Neue"/>
              </a:rPr>
            </a:br>
            <a:r>
              <a:rPr lang="fr-FR" sz="1400">
                <a:solidFill>
                  <a:srgbClr val="404040"/>
                </a:solidFill>
                <a:latin typeface="Helvetica Neue"/>
                <a:ea typeface="Helvetica Neue"/>
                <a:cs typeface="Helvetica Neue"/>
                <a:sym typeface="Helvetica Neue"/>
              </a:rPr>
              <a:t>par rapport à la population couverte (</a:t>
            </a:r>
            <a:r>
              <a:rPr lang="fr-FR" sz="1400">
                <a:solidFill>
                  <a:srgbClr val="404040"/>
                </a:solidFill>
                <a:latin typeface="Calibri"/>
                <a:ea typeface="Calibri"/>
                <a:cs typeface="Calibri"/>
                <a:sym typeface="Calibri"/>
              </a:rPr>
              <a:t>&gt; ou = à 0,5 ETP pour 1000 hab.)</a:t>
            </a:r>
            <a:endParaRPr sz="1400">
              <a:solidFill>
                <a:srgbClr val="404040"/>
              </a:solidFill>
              <a:latin typeface="Helvetica Neue"/>
              <a:ea typeface="Helvetica Neue"/>
              <a:cs typeface="Helvetica Neue"/>
              <a:sym typeface="Helvetica Neue"/>
            </a:endParaRPr>
          </a:p>
        </p:txBody>
      </p:sp>
      <p:sp>
        <p:nvSpPr>
          <p:cNvPr id="205" name="Google Shape;205;p13"/>
          <p:cNvSpPr/>
          <p:nvPr/>
        </p:nvSpPr>
        <p:spPr>
          <a:xfrm>
            <a:off x="6503038" y="1365130"/>
            <a:ext cx="4178932" cy="191834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4</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Nombre de types d'actions au sein de l'établissement </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Aucune action</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faible : un type unique</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Faible ou intermédiaire : 2 ou 3 types d’actions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Important : 4 ou 5 types d’actions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important : 6 types d’actions ou plus</a:t>
            </a:r>
            <a:endParaRPr/>
          </a:p>
        </p:txBody>
      </p:sp>
      <p:sp>
        <p:nvSpPr>
          <p:cNvPr id="206" name="Google Shape;206;p13"/>
          <p:cNvSpPr/>
          <p:nvPr/>
        </p:nvSpPr>
        <p:spPr>
          <a:xfrm>
            <a:off x="6503038" y="3573725"/>
            <a:ext cx="4142434" cy="16878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5</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Dépenses totales d'acquisition pour 1000 hab.</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faible : moins de 500 € </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Faible : de 500 à 1499 €</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Intermédiaire : de 1500 à 1999 €</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Importante : de 2000 à 2999 €</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importante : 3000 € et plus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14</a:t>
            </a:fld>
            <a:endParaRPr>
              <a:solidFill>
                <a:srgbClr val="3C484D"/>
              </a:solidFill>
              <a:latin typeface="Helvetica Neue Light"/>
              <a:ea typeface="Helvetica Neue Light"/>
              <a:cs typeface="Helvetica Neue Light"/>
              <a:sym typeface="Helvetica Neue Light"/>
            </a:endParaRPr>
          </a:p>
        </p:txBody>
      </p:sp>
      <p:sp>
        <p:nvSpPr>
          <p:cNvPr id="212" name="Google Shape;212;p14"/>
          <p:cNvSpPr txBox="1"/>
          <p:nvPr/>
        </p:nvSpPr>
        <p:spPr>
          <a:xfrm>
            <a:off x="2170927" y="354862"/>
            <a:ext cx="801559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000000"/>
                </a:solidFill>
                <a:latin typeface="Helvetica Neue Light"/>
                <a:ea typeface="Helvetica Neue Light"/>
                <a:cs typeface="Helvetica Neue Light"/>
                <a:sym typeface="Helvetica Neue Light"/>
              </a:rPr>
              <a:t>Définition des critères</a:t>
            </a:r>
            <a:endParaRPr sz="2300">
              <a:solidFill>
                <a:srgbClr val="000000"/>
              </a:solidFill>
              <a:latin typeface="Helvetica Neue Light"/>
              <a:ea typeface="Helvetica Neue Light"/>
              <a:cs typeface="Helvetica Neue Light"/>
              <a:sym typeface="Helvetica Neue Light"/>
            </a:endParaRPr>
          </a:p>
        </p:txBody>
      </p:sp>
      <p:sp>
        <p:nvSpPr>
          <p:cNvPr id="213" name="Google Shape;213;p14"/>
          <p:cNvSpPr/>
          <p:nvPr/>
        </p:nvSpPr>
        <p:spPr>
          <a:xfrm>
            <a:off x="2170927" y="1474459"/>
            <a:ext cx="3710645" cy="191834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6</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Nombre total de prêts (tous types de documents) pour 1000 habitants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faible : moins de 1 000</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Faible : de 1 000 à 1 999</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Intermédiaire : de 2 000 à 3 499</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Important : de 3 500 à 4 999</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important : 5 000 et plus</a:t>
            </a:r>
            <a:endParaRPr/>
          </a:p>
        </p:txBody>
      </p:sp>
      <p:sp>
        <p:nvSpPr>
          <p:cNvPr id="214" name="Google Shape;214;p14"/>
          <p:cNvSpPr/>
          <p:nvPr/>
        </p:nvSpPr>
        <p:spPr>
          <a:xfrm>
            <a:off x="2170926" y="3565608"/>
            <a:ext cx="4223248" cy="16878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7</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Nombre hebdomadaire d'heures d'ouverture</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faible : moins de 4 heures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Faible : de 4 à moins de 6 heures 30</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Intermédiaire : de 6h30 à moins de 12 heures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Important : de 12 à moins de 18 heures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important : 18 heures et plus</a:t>
            </a:r>
            <a:endParaRPr/>
          </a:p>
        </p:txBody>
      </p:sp>
      <p:sp>
        <p:nvSpPr>
          <p:cNvPr id="215" name="Google Shape;215;p14"/>
          <p:cNvSpPr/>
          <p:nvPr/>
        </p:nvSpPr>
        <p:spPr>
          <a:xfrm>
            <a:off x="6475873" y="1474459"/>
            <a:ext cx="3710645" cy="191834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8</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Accès à internet au sein de l’ELP</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Aucun poste informatique et pas de wifi</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Présence de postes informatiques non connectés à internet</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Présence de postes informatiques connectés à internet</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Connexion wifi publique</a:t>
            </a:r>
            <a:endParaRPr/>
          </a:p>
        </p:txBody>
      </p:sp>
      <p:sp>
        <p:nvSpPr>
          <p:cNvPr id="216" name="Google Shape;216;p14"/>
          <p:cNvSpPr/>
          <p:nvPr/>
        </p:nvSpPr>
        <p:spPr>
          <a:xfrm>
            <a:off x="6475873" y="3564586"/>
            <a:ext cx="3710645" cy="16878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fr-FR" sz="1400" b="1">
                <a:solidFill>
                  <a:srgbClr val="404040"/>
                </a:solidFill>
                <a:latin typeface="Helvetica Neue"/>
                <a:ea typeface="Helvetica Neue"/>
                <a:cs typeface="Helvetica Neue"/>
                <a:sym typeface="Helvetica Neue"/>
              </a:rPr>
              <a:t>Critère 9</a:t>
            </a:r>
            <a:endParaRPr/>
          </a:p>
          <a:p>
            <a:pPr marL="0" marR="0" lvl="0" indent="0" algn="l" rtl="0">
              <a:lnSpc>
                <a:spcPct val="107000"/>
              </a:lnSpc>
              <a:spcBef>
                <a:spcPts val="0"/>
              </a:spcBef>
              <a:spcAft>
                <a:spcPts val="0"/>
              </a:spcAft>
              <a:buNone/>
            </a:pPr>
            <a:r>
              <a:rPr lang="fr-FR" sz="1400" b="1">
                <a:solidFill>
                  <a:srgbClr val="3497C2"/>
                </a:solidFill>
                <a:latin typeface="Helvetica Neue"/>
                <a:ea typeface="Helvetica Neue"/>
                <a:cs typeface="Helvetica Neue"/>
                <a:sym typeface="Helvetica Neue"/>
              </a:rPr>
              <a:t>Emprunteurs actifs pour 1 000 habitants</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faible : moins de 50</a:t>
            </a:r>
            <a:endParaRPr sz="1400">
              <a:solidFill>
                <a:srgbClr val="404040"/>
              </a:solidFill>
              <a:latin typeface="Helvetica Neue"/>
              <a:ea typeface="Helvetica Neue"/>
              <a:cs typeface="Helvetica Neue"/>
              <a:sym typeface="Helvetica Neue"/>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Faible : de 50 à 99</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Intermédiaire : de 100 à 149</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Important : de 150 à 199</a:t>
            </a:r>
            <a:endParaRPr/>
          </a:p>
          <a:p>
            <a:pPr marL="285750" marR="0" lvl="0" indent="-285750" algn="l" rtl="0">
              <a:lnSpc>
                <a:spcPct val="107000"/>
              </a:lnSpc>
              <a:spcBef>
                <a:spcPts val="0"/>
              </a:spcBef>
              <a:spcAft>
                <a:spcPts val="0"/>
              </a:spcAft>
              <a:buClr>
                <a:srgbClr val="404040"/>
              </a:buClr>
              <a:buSzPts val="1400"/>
              <a:buFont typeface="Arial"/>
              <a:buChar char="•"/>
            </a:pPr>
            <a:r>
              <a:rPr lang="fr-FR" sz="1400">
                <a:solidFill>
                  <a:srgbClr val="404040"/>
                </a:solidFill>
                <a:latin typeface="Helvetica Neue"/>
                <a:ea typeface="Helvetica Neue"/>
                <a:cs typeface="Helvetica Neue"/>
                <a:sym typeface="Helvetica Neue"/>
              </a:rPr>
              <a:t>Très important : 200 et plus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Existence de seuils</a:t>
            </a:r>
            <a:endParaRPr/>
          </a:p>
        </p:txBody>
      </p:sp>
      <p:sp>
        <p:nvSpPr>
          <p:cNvPr id="222" name="Google Shape;22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Des seuils existent pour le calcul de certains critères : </a:t>
            </a:r>
            <a:endParaRPr/>
          </a:p>
          <a:p>
            <a:pPr marL="0" lvl="0" indent="0" algn="l" rtl="0">
              <a:lnSpc>
                <a:spcPct val="90000"/>
              </a:lnSpc>
              <a:spcBef>
                <a:spcPts val="1000"/>
              </a:spcBef>
              <a:spcAft>
                <a:spcPts val="0"/>
              </a:spcAft>
              <a:buClr>
                <a:schemeClr val="dk1"/>
              </a:buClr>
              <a:buSzPts val="2800"/>
              <a:buNone/>
            </a:pPr>
            <a:endParaRPr/>
          </a:p>
        </p:txBody>
      </p:sp>
      <p:sp>
        <p:nvSpPr>
          <p:cNvPr id="223" name="Google Shape;22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graphicFrame>
        <p:nvGraphicFramePr>
          <p:cNvPr id="224" name="Google Shape;224;p15"/>
          <p:cNvGraphicFramePr/>
          <p:nvPr/>
        </p:nvGraphicFramePr>
        <p:xfrm>
          <a:off x="1005840" y="2651760"/>
          <a:ext cx="9006850" cy="3738645"/>
        </p:xfrm>
        <a:graphic>
          <a:graphicData uri="http://schemas.openxmlformats.org/drawingml/2006/table">
            <a:tbl>
              <a:tblPr>
                <a:noFill/>
                <a:tableStyleId>{32DBAAF5-3AF4-4E3A-9D3F-1B055A6D63A1}</a:tableStyleId>
              </a:tblPr>
              <a:tblGrid>
                <a:gridCol w="4503425">
                  <a:extLst>
                    <a:ext uri="{9D8B030D-6E8A-4147-A177-3AD203B41FA5}">
                      <a16:colId xmlns:a16="http://schemas.microsoft.com/office/drawing/2014/main" val="20000"/>
                    </a:ext>
                  </a:extLst>
                </a:gridCol>
                <a:gridCol w="4503425">
                  <a:extLst>
                    <a:ext uri="{9D8B030D-6E8A-4147-A177-3AD203B41FA5}">
                      <a16:colId xmlns:a16="http://schemas.microsoft.com/office/drawing/2014/main" val="20001"/>
                    </a:ext>
                  </a:extLst>
                </a:gridCol>
              </a:tblGrid>
              <a:tr h="619525">
                <a:tc>
                  <a:txBody>
                    <a:bodyPr/>
                    <a:lstStyle/>
                    <a:p>
                      <a:pPr marL="0" marR="0" lvl="0" indent="0" algn="ctr" rtl="0">
                        <a:spcBef>
                          <a:spcPts val="0"/>
                        </a:spcBef>
                        <a:spcAft>
                          <a:spcPts val="0"/>
                        </a:spcAft>
                        <a:buNone/>
                      </a:pPr>
                      <a:r>
                        <a:rPr lang="fr-FR" sz="2000" b="1" i="0" u="none" strike="noStrike" cap="none">
                          <a:solidFill>
                            <a:srgbClr val="000000"/>
                          </a:solidFill>
                          <a:latin typeface="Calibri"/>
                          <a:ea typeface="Calibri"/>
                          <a:cs typeface="Calibri"/>
                          <a:sym typeface="Calibri"/>
                        </a:rPr>
                        <a:t>Critères</a:t>
                      </a:r>
                      <a:endParaRPr sz="4800" u="none" strike="noStrike" cap="none"/>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2000" b="1" i="0" u="none" strike="noStrike" cap="none">
                          <a:solidFill>
                            <a:srgbClr val="000000"/>
                          </a:solidFill>
                          <a:latin typeface="Calibri"/>
                          <a:ea typeface="Calibri"/>
                          <a:cs typeface="Calibri"/>
                          <a:sym typeface="Calibri"/>
                        </a:rPr>
                        <a:t>Seuils</a:t>
                      </a:r>
                      <a:endParaRPr sz="4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941200">
                <a:tc>
                  <a:txBody>
                    <a:bodyPr/>
                    <a:lstStyle/>
                    <a:p>
                      <a:pPr marL="0" marR="0" lvl="0" indent="0" algn="ctr" rtl="0">
                        <a:spcBef>
                          <a:spcPts val="0"/>
                        </a:spcBef>
                        <a:spcAft>
                          <a:spcPts val="0"/>
                        </a:spcAft>
                        <a:buNone/>
                      </a:pPr>
                      <a:r>
                        <a:rPr lang="fr-FR" sz="2000" b="0" i="0" u="none" strike="noStrike" cap="none">
                          <a:solidFill>
                            <a:srgbClr val="000000"/>
                          </a:solidFill>
                          <a:latin typeface="Calibri"/>
                          <a:ea typeface="Calibri"/>
                          <a:cs typeface="Calibri"/>
                          <a:sym typeface="Calibri"/>
                        </a:rPr>
                        <a:t>Nbre de personnel qualifié</a:t>
                      </a:r>
                      <a:endParaRPr sz="4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2000" b="0" i="0" u="none" strike="noStrike" cap="none">
                          <a:solidFill>
                            <a:srgbClr val="000000"/>
                          </a:solidFill>
                          <a:latin typeface="Calibri"/>
                          <a:ea typeface="Calibri"/>
                          <a:cs typeface="Calibri"/>
                          <a:sym typeface="Calibri"/>
                        </a:rPr>
                        <a:t>Pour les cas avec moins d’un cinquième d’ETP de personne qualifiée, on assimile ces situations à une absence d’ETP qualifié. </a:t>
                      </a:r>
                      <a:endParaRPr sz="4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41575">
                <a:tc>
                  <a:txBody>
                    <a:bodyPr/>
                    <a:lstStyle/>
                    <a:p>
                      <a:pPr marL="0" marR="0" lvl="0" indent="0" algn="ctr" rtl="0">
                        <a:spcBef>
                          <a:spcPts val="0"/>
                        </a:spcBef>
                        <a:spcAft>
                          <a:spcPts val="0"/>
                        </a:spcAft>
                        <a:buNone/>
                      </a:pPr>
                      <a:r>
                        <a:rPr lang="fr-FR" sz="2000" b="0" i="0" u="none" strike="noStrike" cap="none">
                          <a:solidFill>
                            <a:srgbClr val="000000"/>
                          </a:solidFill>
                          <a:latin typeface="Calibri"/>
                          <a:ea typeface="Calibri"/>
                          <a:cs typeface="Calibri"/>
                          <a:sym typeface="Calibri"/>
                        </a:rPr>
                        <a:t>Diversité de l'offre de collections</a:t>
                      </a:r>
                      <a:endParaRPr sz="4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800" b="0" i="0" u="none" strike="noStrike" cap="none">
                          <a:solidFill>
                            <a:srgbClr val="000000"/>
                          </a:solidFill>
                          <a:latin typeface="Calibri"/>
                          <a:ea typeface="Calibri"/>
                          <a:cs typeface="Calibri"/>
                          <a:sym typeface="Calibri"/>
                        </a:rPr>
                        <a:t>Nbre d’abonnements en cours (D211) : &gt;= 2</a:t>
                      </a:r>
                      <a:endParaRPr sz="4800" u="none" strike="noStrike" cap="none"/>
                    </a:p>
                    <a:p>
                      <a:pPr marL="0" marR="0" lvl="0" indent="0" algn="l" rtl="0">
                        <a:spcBef>
                          <a:spcPts val="0"/>
                        </a:spcBef>
                        <a:spcAft>
                          <a:spcPts val="0"/>
                        </a:spcAft>
                        <a:buNone/>
                      </a:pPr>
                      <a:r>
                        <a:rPr lang="fr-FR" sz="1800" b="0" i="0" u="none" strike="noStrike" cap="none">
                          <a:solidFill>
                            <a:srgbClr val="000000"/>
                          </a:solidFill>
                          <a:latin typeface="Calibri"/>
                          <a:ea typeface="Calibri"/>
                          <a:cs typeface="Calibri"/>
                          <a:sym typeface="Calibri"/>
                        </a:rPr>
                        <a:t>Nbre de documents sonores, fonds propre et BD (D409 + D447) : &gt;=300</a:t>
                      </a:r>
                      <a:endParaRPr sz="4800" u="none" strike="noStrike" cap="none"/>
                    </a:p>
                    <a:p>
                      <a:pPr marL="0" marR="0" lvl="0" indent="0" algn="l" rtl="0">
                        <a:spcBef>
                          <a:spcPts val="0"/>
                        </a:spcBef>
                        <a:spcAft>
                          <a:spcPts val="0"/>
                        </a:spcAft>
                        <a:buNone/>
                      </a:pPr>
                      <a:r>
                        <a:rPr lang="fr-FR" sz="1800" b="0" i="0" u="none" strike="noStrike" cap="none">
                          <a:solidFill>
                            <a:srgbClr val="000000"/>
                          </a:solidFill>
                          <a:latin typeface="Calibri"/>
                          <a:ea typeface="Calibri"/>
                          <a:cs typeface="Calibri"/>
                          <a:sym typeface="Calibri"/>
                        </a:rPr>
                        <a:t>Nbre de documents vidéo, fonds propre et BD (D411 plus D448) : &gt;=50 </a:t>
                      </a:r>
                      <a:endParaRPr sz="4800" u="none" strike="noStrike" cap="none"/>
                    </a:p>
                    <a:p>
                      <a:pPr marL="0" marR="0" lvl="0" indent="0" algn="l" rtl="0">
                        <a:spcBef>
                          <a:spcPts val="0"/>
                        </a:spcBef>
                        <a:spcAft>
                          <a:spcPts val="0"/>
                        </a:spcAft>
                        <a:buNone/>
                      </a:pPr>
                      <a:r>
                        <a:rPr lang="fr-FR" sz="1800" b="0" i="0" u="none" strike="noStrike" cap="none">
                          <a:solidFill>
                            <a:srgbClr val="000000"/>
                          </a:solidFill>
                          <a:latin typeface="Calibri"/>
                          <a:ea typeface="Calibri"/>
                          <a:cs typeface="Calibri"/>
                          <a:sym typeface="Calibri"/>
                        </a:rPr>
                        <a:t>Nbre de jeux vidéo (D444) : &gt;=5</a:t>
                      </a:r>
                      <a:endParaRPr sz="4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Hiérarchie des corrélations des 9 critères avec la notation</a:t>
            </a:r>
            <a:endParaRPr/>
          </a:p>
        </p:txBody>
      </p:sp>
      <p:graphicFrame>
        <p:nvGraphicFramePr>
          <p:cNvPr id="230" name="Google Shape;230;p16"/>
          <p:cNvGraphicFramePr/>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31" name="Google Shape;231;p16"/>
          <p:cNvSpPr txBox="1"/>
          <p:nvPr/>
        </p:nvSpPr>
        <p:spPr>
          <a:xfrm>
            <a:off x="982925" y="6351339"/>
            <a:ext cx="270776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7F7F7F"/>
                </a:solidFill>
                <a:latin typeface="Helvetica Neue"/>
                <a:ea typeface="Helvetica Neue"/>
                <a:cs typeface="Helvetica Neue"/>
                <a:sym typeface="Helvetica Neue"/>
              </a:rPr>
              <a:t>Echantillon TMO, mesure du Eta²</a:t>
            </a:r>
            <a:endParaRPr/>
          </a:p>
        </p:txBody>
      </p:sp>
      <p:sp>
        <p:nvSpPr>
          <p:cNvPr id="232" name="Google Shape;2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a:p>
        </p:txBody>
      </p:sp>
      <p:sp>
        <p:nvSpPr>
          <p:cNvPr id="233" name="Google Shape;233;p16"/>
          <p:cNvSpPr txBox="1"/>
          <p:nvPr/>
        </p:nvSpPr>
        <p:spPr>
          <a:xfrm>
            <a:off x="3365205" y="6311900"/>
            <a:ext cx="72354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Eta</a:t>
            </a:r>
            <a:r>
              <a:rPr lang="fr-FR" sz="1200" baseline="30000">
                <a:solidFill>
                  <a:schemeClr val="dk1"/>
                </a:solidFill>
                <a:latin typeface="Calibri"/>
                <a:ea typeface="Calibri"/>
                <a:cs typeface="Calibri"/>
                <a:sym typeface="Calibri"/>
              </a:rPr>
              <a:t>2</a:t>
            </a:r>
            <a:r>
              <a:rPr lang="fr-FR" sz="1200">
                <a:solidFill>
                  <a:schemeClr val="dk1"/>
                </a:solidFill>
                <a:latin typeface="Calibri"/>
                <a:ea typeface="Calibri"/>
                <a:cs typeface="Calibri"/>
                <a:sym typeface="Calibri"/>
              </a:rPr>
              <a:t> : indicateur statistique qui mesure une corrélation entre une variable à expliquer et une autre variable qui est censée expliquer l’autre variable : si la corrélation est parfaite c’est 1 sinon c’est 0.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17</a:t>
            </a:fld>
            <a:endParaRPr>
              <a:solidFill>
                <a:srgbClr val="3C484D"/>
              </a:solidFill>
              <a:latin typeface="Helvetica Neue Light"/>
              <a:ea typeface="Helvetica Neue Light"/>
              <a:cs typeface="Helvetica Neue Light"/>
              <a:sym typeface="Helvetica Neue Light"/>
            </a:endParaRPr>
          </a:p>
        </p:txBody>
      </p:sp>
      <p:sp>
        <p:nvSpPr>
          <p:cNvPr id="239" name="Google Shape;239;p17"/>
          <p:cNvSpPr txBox="1"/>
          <p:nvPr/>
        </p:nvSpPr>
        <p:spPr>
          <a:xfrm>
            <a:off x="1463041" y="354862"/>
            <a:ext cx="911351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000000"/>
                </a:solidFill>
                <a:latin typeface="Helvetica Neue Light"/>
                <a:ea typeface="Helvetica Neue Light"/>
                <a:cs typeface="Helvetica Neue Light"/>
                <a:sym typeface="Helvetica Neue Light"/>
              </a:rPr>
              <a:t>Modalités de calcul de la typologie alternative</a:t>
            </a:r>
            <a:endParaRPr/>
          </a:p>
        </p:txBody>
      </p:sp>
      <p:sp>
        <p:nvSpPr>
          <p:cNvPr id="240" name="Google Shape;240;p17"/>
          <p:cNvSpPr txBox="1"/>
          <p:nvPr/>
        </p:nvSpPr>
        <p:spPr>
          <a:xfrm>
            <a:off x="1865275" y="1801412"/>
            <a:ext cx="87112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rgbClr val="3F3F3F"/>
                </a:solidFill>
                <a:latin typeface="Helvetica Neue"/>
                <a:ea typeface="Helvetica Neue"/>
                <a:cs typeface="Helvetica Neue"/>
                <a:sym typeface="Helvetica Neue"/>
              </a:rPr>
              <a:t>Chaque établissement répondant à l’OLP est ainsi caractérisé selon ces 9 critères,</a:t>
            </a:r>
            <a:br>
              <a:rPr lang="fr-FR" sz="1800" dirty="0">
                <a:solidFill>
                  <a:srgbClr val="3F3F3F"/>
                </a:solidFill>
                <a:latin typeface="Helvetica Neue"/>
                <a:ea typeface="Helvetica Neue"/>
                <a:cs typeface="Helvetica Neue"/>
                <a:sym typeface="Helvetica Neue"/>
              </a:rPr>
            </a:br>
            <a:r>
              <a:rPr lang="fr-FR" sz="1800" dirty="0">
                <a:solidFill>
                  <a:srgbClr val="3F3F3F"/>
                </a:solidFill>
                <a:latin typeface="Helvetica Neue"/>
                <a:ea typeface="Helvetica Neue"/>
                <a:cs typeface="Helvetica Neue"/>
                <a:sym typeface="Helvetica Neue"/>
              </a:rPr>
              <a:t>avec par exemple la situation de 11 établissements :</a:t>
            </a:r>
            <a:endParaRPr sz="1600" dirty="0">
              <a:solidFill>
                <a:srgbClr val="3F3F3F"/>
              </a:solidFill>
              <a:latin typeface="Helvetica Neue"/>
              <a:ea typeface="Helvetica Neue"/>
              <a:cs typeface="Helvetica Neue"/>
              <a:sym typeface="Helvetica Neue"/>
            </a:endParaRPr>
          </a:p>
        </p:txBody>
      </p:sp>
      <p:graphicFrame>
        <p:nvGraphicFramePr>
          <p:cNvPr id="241" name="Google Shape;241;p17"/>
          <p:cNvGraphicFramePr/>
          <p:nvPr/>
        </p:nvGraphicFramePr>
        <p:xfrm>
          <a:off x="2076448" y="3304376"/>
          <a:ext cx="7886775" cy="3052000"/>
        </p:xfrm>
        <a:graphic>
          <a:graphicData uri="http://schemas.openxmlformats.org/drawingml/2006/table">
            <a:tbl>
              <a:tblPr>
                <a:noFill/>
                <a:tableStyleId>{32DBAAF5-3AF4-4E3A-9D3F-1B055A6D63A1}</a:tableStyleId>
              </a:tblPr>
              <a:tblGrid>
                <a:gridCol w="731100">
                  <a:extLst>
                    <a:ext uri="{9D8B030D-6E8A-4147-A177-3AD203B41FA5}">
                      <a16:colId xmlns:a16="http://schemas.microsoft.com/office/drawing/2014/main" val="20000"/>
                    </a:ext>
                  </a:extLst>
                </a:gridCol>
                <a:gridCol w="795075">
                  <a:extLst>
                    <a:ext uri="{9D8B030D-6E8A-4147-A177-3AD203B41FA5}">
                      <a16:colId xmlns:a16="http://schemas.microsoft.com/office/drawing/2014/main" val="20001"/>
                    </a:ext>
                  </a:extLst>
                </a:gridCol>
                <a:gridCol w="795075">
                  <a:extLst>
                    <a:ext uri="{9D8B030D-6E8A-4147-A177-3AD203B41FA5}">
                      <a16:colId xmlns:a16="http://schemas.microsoft.com/office/drawing/2014/main" val="20002"/>
                    </a:ext>
                  </a:extLst>
                </a:gridCol>
                <a:gridCol w="795075">
                  <a:extLst>
                    <a:ext uri="{9D8B030D-6E8A-4147-A177-3AD203B41FA5}">
                      <a16:colId xmlns:a16="http://schemas.microsoft.com/office/drawing/2014/main" val="20003"/>
                    </a:ext>
                  </a:extLst>
                </a:gridCol>
                <a:gridCol w="795075">
                  <a:extLst>
                    <a:ext uri="{9D8B030D-6E8A-4147-A177-3AD203B41FA5}">
                      <a16:colId xmlns:a16="http://schemas.microsoft.com/office/drawing/2014/main" val="20004"/>
                    </a:ext>
                  </a:extLst>
                </a:gridCol>
                <a:gridCol w="795075">
                  <a:extLst>
                    <a:ext uri="{9D8B030D-6E8A-4147-A177-3AD203B41FA5}">
                      <a16:colId xmlns:a16="http://schemas.microsoft.com/office/drawing/2014/main" val="20005"/>
                    </a:ext>
                  </a:extLst>
                </a:gridCol>
                <a:gridCol w="795075">
                  <a:extLst>
                    <a:ext uri="{9D8B030D-6E8A-4147-A177-3AD203B41FA5}">
                      <a16:colId xmlns:a16="http://schemas.microsoft.com/office/drawing/2014/main" val="20006"/>
                    </a:ext>
                  </a:extLst>
                </a:gridCol>
                <a:gridCol w="795075">
                  <a:extLst>
                    <a:ext uri="{9D8B030D-6E8A-4147-A177-3AD203B41FA5}">
                      <a16:colId xmlns:a16="http://schemas.microsoft.com/office/drawing/2014/main" val="20007"/>
                    </a:ext>
                  </a:extLst>
                </a:gridCol>
                <a:gridCol w="795075">
                  <a:extLst>
                    <a:ext uri="{9D8B030D-6E8A-4147-A177-3AD203B41FA5}">
                      <a16:colId xmlns:a16="http://schemas.microsoft.com/office/drawing/2014/main" val="20008"/>
                    </a:ext>
                  </a:extLst>
                </a:gridCol>
                <a:gridCol w="795075">
                  <a:extLst>
                    <a:ext uri="{9D8B030D-6E8A-4147-A177-3AD203B41FA5}">
                      <a16:colId xmlns:a16="http://schemas.microsoft.com/office/drawing/2014/main" val="20009"/>
                    </a:ext>
                  </a:extLst>
                </a:gridCol>
              </a:tblGrid>
              <a:tr h="34847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 </a:t>
                      </a:r>
                      <a:endParaRPr/>
                    </a:p>
                  </a:txBody>
                  <a:tcPr marL="9175" marR="9175" marT="9175" marB="0" anchor="b">
                    <a:lnL w="9525" cap="flat" cmpd="sng">
                      <a:solidFill>
                        <a:srgbClr val="000000">
                          <a:alpha val="0"/>
                        </a:srgbClr>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EMPRUN-TEURS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NB ACTIONS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SURFACE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DEP. DOC.</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PRETS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PERSONNEL QUAL</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INTERNET</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NB HEURES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Helvetica Neue"/>
                          <a:ea typeface="Helvetica Neue"/>
                          <a:cs typeface="Helvetica Neue"/>
                          <a:sym typeface="Helvetica Neue"/>
                        </a:rPr>
                        <a:t>DIVERSITE OFFRE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0"/>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n°1</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1"/>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n°2</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2"/>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n°3</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Interm.</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3"/>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n°4</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Interm.</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4"/>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n°5</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n°6</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Interm.</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6"/>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n°7</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Interm.</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Interm.</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extLst>
                  <a:ext uri="{0D108BD9-81ED-4DB2-BD59-A6C34878D82A}">
                    <a16:rowId xmlns:a16="http://schemas.microsoft.com/office/drawing/2014/main" val="10007"/>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n°8</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Interm.</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extLst>
                  <a:ext uri="{0D108BD9-81ED-4DB2-BD59-A6C34878D82A}">
                    <a16:rowId xmlns:a16="http://schemas.microsoft.com/office/drawing/2014/main" val="10008"/>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n°9</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extLst>
                  <a:ext uri="{0D108BD9-81ED-4DB2-BD59-A6C34878D82A}">
                    <a16:rowId xmlns:a16="http://schemas.microsoft.com/office/drawing/2014/main" val="10009"/>
                  </a:ext>
                </a:extLst>
              </a:tr>
              <a:tr h="24577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ELP n°10</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10"/>
                  </a:ext>
                </a:extLst>
              </a:tr>
              <a:tr h="245775">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ELP n°11</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Défav.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Très Défav.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Interm.</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Très 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Helvetica Neue"/>
                        <a:buNone/>
                      </a:pPr>
                      <a:r>
                        <a:rPr lang="fr-FR" sz="1100" b="0" i="0" u="none" strike="noStrike" cap="none">
                          <a:solidFill>
                            <a:srgbClr val="000000"/>
                          </a:solidFill>
                          <a:latin typeface="Helvetica Neue"/>
                          <a:ea typeface="Helvetica Neue"/>
                          <a:cs typeface="Helvetica Neue"/>
                          <a:sym typeface="Helvetica Neue"/>
                        </a:rPr>
                        <a:t>Fav.</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extLst>
                  <a:ext uri="{0D108BD9-81ED-4DB2-BD59-A6C34878D82A}">
                    <a16:rowId xmlns:a16="http://schemas.microsoft.com/office/drawing/2014/main" val="10011"/>
                  </a:ext>
                </a:extLst>
              </a:tr>
            </a:tbl>
          </a:graphicData>
        </a:graphic>
      </p:graphicFrame>
      <p:graphicFrame>
        <p:nvGraphicFramePr>
          <p:cNvPr id="242" name="Google Shape;242;p17"/>
          <p:cNvGraphicFramePr/>
          <p:nvPr/>
        </p:nvGraphicFramePr>
        <p:xfrm>
          <a:off x="2157192" y="2553758"/>
          <a:ext cx="4581525" cy="390525"/>
        </p:xfrm>
        <a:graphic>
          <a:graphicData uri="http://schemas.openxmlformats.org/presentationml/2006/ole">
            <mc:AlternateContent xmlns:mc="http://schemas.openxmlformats.org/markup-compatibility/2006">
              <mc:Choice xmlns:v="urn:schemas-microsoft-com:vml" Requires="v">
                <p:oleObj r:id="rId3" imgW="4581525" imgH="390525" progId="Excel.Sheet.12">
                  <p:embed/>
                </p:oleObj>
              </mc:Choice>
              <mc:Fallback>
                <p:oleObj r:id="rId3" imgW="4581525" imgH="390525" progId="Excel.Sheet.12">
                  <p:embed/>
                  <p:pic>
                    <p:nvPicPr>
                      <p:cNvPr id="242" name="Google Shape;242;p17"/>
                      <p:cNvPicPr preferRelativeResize="0"/>
                      <p:nvPr/>
                    </p:nvPicPr>
                    <p:blipFill rotWithShape="1">
                      <a:blip r:embed="rId4">
                        <a:alphaModFix/>
                      </a:blip>
                      <a:srcRect/>
                      <a:stretch/>
                    </p:blipFill>
                    <p:spPr>
                      <a:xfrm>
                        <a:off x="2157192" y="2553758"/>
                        <a:ext cx="4581525" cy="390525"/>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18</a:t>
            </a:fld>
            <a:endParaRPr>
              <a:solidFill>
                <a:srgbClr val="3C484D"/>
              </a:solidFill>
              <a:latin typeface="Helvetica Neue Light"/>
              <a:ea typeface="Helvetica Neue Light"/>
              <a:cs typeface="Helvetica Neue Light"/>
              <a:sym typeface="Helvetica Neue Light"/>
            </a:endParaRPr>
          </a:p>
        </p:txBody>
      </p:sp>
      <p:sp>
        <p:nvSpPr>
          <p:cNvPr id="248" name="Google Shape;248;p18"/>
          <p:cNvSpPr txBox="1"/>
          <p:nvPr/>
        </p:nvSpPr>
        <p:spPr>
          <a:xfrm>
            <a:off x="1517288" y="307790"/>
            <a:ext cx="897071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000000"/>
                </a:solidFill>
                <a:latin typeface="Helvetica Neue Light"/>
                <a:ea typeface="Helvetica Neue Light"/>
                <a:cs typeface="Helvetica Neue Light"/>
                <a:sym typeface="Helvetica Neue Light"/>
              </a:rPr>
              <a:t>Modalités de calcul de la typologie alternative</a:t>
            </a:r>
            <a:endParaRPr/>
          </a:p>
        </p:txBody>
      </p:sp>
      <p:sp>
        <p:nvSpPr>
          <p:cNvPr id="249" name="Google Shape;249;p18"/>
          <p:cNvSpPr txBox="1"/>
          <p:nvPr/>
        </p:nvSpPr>
        <p:spPr>
          <a:xfrm>
            <a:off x="1837233" y="1599175"/>
            <a:ext cx="8711280" cy="10079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3F3F3F"/>
                </a:solidFill>
                <a:latin typeface="Helvetica Neue"/>
                <a:ea typeface="Helvetica Neue"/>
                <a:cs typeface="Helvetica Neue"/>
                <a:sym typeface="Helvetica Neue"/>
              </a:rPr>
              <a:t>Pour chaque établissement, on compte ensuite le nombre de situations  (4 scores) :</a:t>
            </a:r>
            <a:br>
              <a:rPr lang="fr-FR" sz="1800">
                <a:solidFill>
                  <a:srgbClr val="3F3F3F"/>
                </a:solidFill>
                <a:latin typeface="Helvetica Neue"/>
                <a:ea typeface="Helvetica Neue"/>
                <a:cs typeface="Helvetica Neue"/>
                <a:sym typeface="Helvetica Neue"/>
              </a:rPr>
            </a:br>
            <a:endParaRPr sz="200">
              <a:solidFill>
                <a:srgbClr val="3F3F3F"/>
              </a:solidFill>
              <a:latin typeface="Helvetica Neue"/>
              <a:ea typeface="Helvetica Neue"/>
              <a:cs typeface="Helvetica Neue"/>
              <a:sym typeface="Helvetica Neue"/>
            </a:endParaRPr>
          </a:p>
          <a:p>
            <a:pPr marL="285750" marR="0" lvl="0" indent="-285750" algn="l" rtl="0">
              <a:spcBef>
                <a:spcPts val="900"/>
              </a:spcBef>
              <a:spcAft>
                <a:spcPts val="0"/>
              </a:spcAft>
              <a:buClr>
                <a:srgbClr val="309ECE"/>
              </a:buClr>
              <a:buSzPts val="1600"/>
              <a:buFont typeface="Helvetica Neue"/>
              <a:buChar char="•"/>
            </a:pPr>
            <a:r>
              <a:rPr lang="fr-FR" sz="1600">
                <a:solidFill>
                  <a:srgbClr val="3F3F3F"/>
                </a:solidFill>
                <a:latin typeface="Helvetica Neue"/>
                <a:ea typeface="Helvetica Neue"/>
                <a:cs typeface="Helvetica Neue"/>
                <a:sym typeface="Helvetica Neue"/>
              </a:rPr>
              <a:t>Très favorables</a:t>
            </a:r>
            <a:endParaRPr/>
          </a:p>
          <a:p>
            <a:pPr marL="285750" marR="0" lvl="0" indent="-285750" algn="l" rtl="0">
              <a:spcBef>
                <a:spcPts val="0"/>
              </a:spcBef>
              <a:spcAft>
                <a:spcPts val="0"/>
              </a:spcAft>
              <a:buClr>
                <a:srgbClr val="309ECE"/>
              </a:buClr>
              <a:buSzPts val="1600"/>
              <a:buFont typeface="Helvetica Neue"/>
              <a:buChar char="•"/>
            </a:pPr>
            <a:r>
              <a:rPr lang="fr-FR" sz="1600">
                <a:solidFill>
                  <a:srgbClr val="3F3F3F"/>
                </a:solidFill>
                <a:latin typeface="Helvetica Neue"/>
                <a:ea typeface="Helvetica Neue"/>
                <a:cs typeface="Helvetica Neue"/>
                <a:sym typeface="Helvetica Neue"/>
              </a:rPr>
              <a:t>Favorables ou très favorables</a:t>
            </a:r>
            <a:endParaRPr/>
          </a:p>
        </p:txBody>
      </p:sp>
      <p:graphicFrame>
        <p:nvGraphicFramePr>
          <p:cNvPr id="250" name="Google Shape;250;p18"/>
          <p:cNvGraphicFramePr/>
          <p:nvPr/>
        </p:nvGraphicFramePr>
        <p:xfrm>
          <a:off x="1704000" y="2865940"/>
          <a:ext cx="8784000" cy="3169900"/>
        </p:xfrm>
        <a:graphic>
          <a:graphicData uri="http://schemas.openxmlformats.org/drawingml/2006/table">
            <a:tbl>
              <a:tblPr>
                <a:noFill/>
                <a:tableStyleId>{32DBAAF5-3AF4-4E3A-9D3F-1B055A6D63A1}</a:tableStyleId>
              </a:tblPr>
              <a:tblGrid>
                <a:gridCol w="540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20008"/>
                    </a:ext>
                  </a:extLst>
                </a:gridCol>
                <a:gridCol w="612000">
                  <a:extLst>
                    <a:ext uri="{9D8B030D-6E8A-4147-A177-3AD203B41FA5}">
                      <a16:colId xmlns:a16="http://schemas.microsoft.com/office/drawing/2014/main" val="20009"/>
                    </a:ext>
                  </a:extLst>
                </a:gridCol>
                <a:gridCol w="684000">
                  <a:extLst>
                    <a:ext uri="{9D8B030D-6E8A-4147-A177-3AD203B41FA5}">
                      <a16:colId xmlns:a16="http://schemas.microsoft.com/office/drawing/2014/main" val="20010"/>
                    </a:ext>
                  </a:extLst>
                </a:gridCol>
                <a:gridCol w="684000">
                  <a:extLst>
                    <a:ext uri="{9D8B030D-6E8A-4147-A177-3AD203B41FA5}">
                      <a16:colId xmlns:a16="http://schemas.microsoft.com/office/drawing/2014/main" val="20011"/>
                    </a:ext>
                  </a:extLst>
                </a:gridCol>
                <a:gridCol w="684000">
                  <a:extLst>
                    <a:ext uri="{9D8B030D-6E8A-4147-A177-3AD203B41FA5}">
                      <a16:colId xmlns:a16="http://schemas.microsoft.com/office/drawing/2014/main" val="20012"/>
                    </a:ext>
                  </a:extLst>
                </a:gridCol>
                <a:gridCol w="684000">
                  <a:extLst>
                    <a:ext uri="{9D8B030D-6E8A-4147-A177-3AD203B41FA5}">
                      <a16:colId xmlns:a16="http://schemas.microsoft.com/office/drawing/2014/main" val="20013"/>
                    </a:ext>
                  </a:extLst>
                </a:gridCol>
              </a:tblGrid>
              <a:tr h="348475">
                <a:tc>
                  <a:txBody>
                    <a:bodyPr/>
                    <a:lstStyle/>
                    <a:p>
                      <a:pPr marL="0" marR="0" lvl="0" indent="0" algn="l"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 </a:t>
                      </a:r>
                      <a:endParaRPr/>
                    </a:p>
                  </a:txBody>
                  <a:tcPr marL="9175" marR="9175" marT="9175" marB="0" anchor="b">
                    <a:lnL w="9525" cap="flat" cmpd="sng">
                      <a:solidFill>
                        <a:srgbClr val="000000">
                          <a:alpha val="0"/>
                        </a:srgbClr>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EMPRUN-TEURS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NB ACTIONS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SURFACE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DEP. DOC.</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PRETS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PERSON-NEL QUAL</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INTERNET</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NB HEURES</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DIVERSITE OFFRE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3497C2"/>
                          </a:solidFill>
                          <a:latin typeface="Helvetica Neue"/>
                          <a:ea typeface="Helvetica Neue"/>
                          <a:cs typeface="Helvetica Neue"/>
                          <a:sym typeface="Helvetica Neue"/>
                        </a:rPr>
                        <a:t>Nb Très favorable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000"/>
                        <a:buFont typeface="Helvetica Neue"/>
                        <a:buNone/>
                      </a:pPr>
                      <a:r>
                        <a:rPr lang="fr-FR" sz="1000" b="0" i="0" u="none" strike="noStrike" cap="none">
                          <a:solidFill>
                            <a:srgbClr val="3497C2"/>
                          </a:solidFill>
                          <a:latin typeface="Helvetica Neue"/>
                          <a:ea typeface="Helvetica Neue"/>
                          <a:cs typeface="Helvetica Neue"/>
                          <a:sym typeface="Helvetica Neue"/>
                        </a:rPr>
                        <a:t>Nb Très favorable</a:t>
                      </a:r>
                      <a:endParaRPr/>
                    </a:p>
                    <a:p>
                      <a:pPr marL="0" marR="0" lvl="0" indent="0" algn="ctr" rtl="0">
                        <a:spcBef>
                          <a:spcPts val="0"/>
                        </a:spcBef>
                        <a:spcAft>
                          <a:spcPts val="0"/>
                        </a:spcAft>
                        <a:buNone/>
                      </a:pPr>
                      <a:r>
                        <a:rPr lang="fr-FR" sz="1000" b="0" i="0" u="none" strike="noStrike" cap="none">
                          <a:solidFill>
                            <a:srgbClr val="3497C2"/>
                          </a:solidFill>
                          <a:latin typeface="Helvetica Neue"/>
                          <a:ea typeface="Helvetica Neue"/>
                          <a:cs typeface="Helvetica Neue"/>
                          <a:sym typeface="Helvetica Neue"/>
                        </a:rPr>
                        <a:t>ou fav.</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000"/>
                        <a:buFont typeface="Helvetica Neue"/>
                        <a:buNone/>
                      </a:pPr>
                      <a:r>
                        <a:rPr lang="fr-FR" sz="1000" b="0" i="0" u="none" strike="noStrike" cap="none">
                          <a:solidFill>
                            <a:srgbClr val="3497C2"/>
                          </a:solidFill>
                          <a:latin typeface="Helvetica Neue"/>
                          <a:ea typeface="Helvetica Neue"/>
                          <a:cs typeface="Helvetica Neue"/>
                          <a:sym typeface="Helvetica Neue"/>
                        </a:rPr>
                        <a:t>Nb Interm ou mieux</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000"/>
                        <a:buFont typeface="Helvetica Neue"/>
                        <a:buNone/>
                      </a:pPr>
                      <a:r>
                        <a:rPr lang="fr-FR" sz="1000" b="0" i="0" u="none" strike="noStrike" cap="none">
                          <a:solidFill>
                            <a:srgbClr val="3497C2"/>
                          </a:solidFill>
                          <a:latin typeface="Helvetica Neue"/>
                          <a:ea typeface="Helvetica Neue"/>
                          <a:cs typeface="Helvetica Neue"/>
                          <a:sym typeface="Helvetica Neue"/>
                        </a:rPr>
                        <a:t>Nb Très défavor.</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0"/>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n°1</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5</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n°2</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2"/>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n°3</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n°4</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4"/>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n°5</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5</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1</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5"/>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n°6</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1</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6"/>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n°7</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8</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7"/>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n°8</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7</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8</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8"/>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n°9</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9</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9</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9"/>
                  </a:ext>
                </a:extLst>
              </a:tr>
              <a:tr h="245775">
                <a:tc>
                  <a:txBody>
                    <a:bodyPr/>
                    <a:lstStyle/>
                    <a:p>
                      <a:pPr marL="0" marR="0" lvl="0" indent="0" algn="ctr"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ELP n°10</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9</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0"/>
                  </a:ext>
                </a:extLst>
              </a:tr>
              <a:tr h="245775">
                <a:tc>
                  <a:txBody>
                    <a:bodyPr/>
                    <a:lstStyle/>
                    <a:p>
                      <a:pPr marL="0" marR="0" lvl="0" indent="0" algn="ctr" rtl="0">
                        <a:lnSpc>
                          <a:spcPct val="100000"/>
                        </a:lnSpc>
                        <a:spcBef>
                          <a:spcPts val="0"/>
                        </a:spcBef>
                        <a:spcAft>
                          <a:spcPts val="0"/>
                        </a:spcAft>
                        <a:buClr>
                          <a:srgbClr val="000000"/>
                        </a:buClr>
                        <a:buSzPts val="900"/>
                        <a:buFont typeface="Helvetica Neue"/>
                        <a:buNone/>
                      </a:pPr>
                      <a:r>
                        <a:rPr lang="fr-FR" sz="900" b="0" i="0" u="none" strike="noStrike" cap="none">
                          <a:solidFill>
                            <a:srgbClr val="000000"/>
                          </a:solidFill>
                          <a:latin typeface="Helvetica Neue"/>
                          <a:ea typeface="Helvetica Neue"/>
                          <a:cs typeface="Helvetica Neue"/>
                          <a:sym typeface="Helvetica Neue"/>
                        </a:rPr>
                        <a:t>ELP n°11</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26262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51" name="Google Shape;251;p18"/>
          <p:cNvSpPr txBox="1"/>
          <p:nvPr/>
        </p:nvSpPr>
        <p:spPr>
          <a:xfrm>
            <a:off x="5311038" y="1919722"/>
            <a:ext cx="5237475"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309ECE"/>
              </a:buClr>
              <a:buSzPts val="1600"/>
              <a:buFont typeface="Helvetica Neue"/>
              <a:buChar char="•"/>
            </a:pPr>
            <a:r>
              <a:rPr lang="fr-FR" sz="1600">
                <a:solidFill>
                  <a:srgbClr val="3F3F3F"/>
                </a:solidFill>
                <a:latin typeface="Helvetica Neue"/>
                <a:ea typeface="Helvetica Neue"/>
                <a:cs typeface="Helvetica Neue"/>
                <a:sym typeface="Helvetica Neue"/>
              </a:rPr>
              <a:t>Intermédiaires, favorables ou très favorables</a:t>
            </a:r>
            <a:endParaRPr/>
          </a:p>
          <a:p>
            <a:pPr marL="285750" marR="0" lvl="0" indent="-285750" algn="l" rtl="0">
              <a:spcBef>
                <a:spcPts val="0"/>
              </a:spcBef>
              <a:spcAft>
                <a:spcPts val="0"/>
              </a:spcAft>
              <a:buClr>
                <a:srgbClr val="309ECE"/>
              </a:buClr>
              <a:buSzPts val="1600"/>
              <a:buFont typeface="Helvetica Neue"/>
              <a:buChar char="•"/>
            </a:pPr>
            <a:r>
              <a:rPr lang="fr-FR" sz="1600">
                <a:solidFill>
                  <a:srgbClr val="3F3F3F"/>
                </a:solidFill>
                <a:latin typeface="Helvetica Neue"/>
                <a:ea typeface="Helvetica Neue"/>
                <a:cs typeface="Helvetica Neue"/>
                <a:sym typeface="Helvetica Neue"/>
              </a:rPr>
              <a:t>Très défavorables</a:t>
            </a:r>
            <a:endParaRPr/>
          </a:p>
          <a:p>
            <a:pPr marL="0" marR="0" lvl="0" indent="0" algn="l" rtl="0">
              <a:spcBef>
                <a:spcPts val="0"/>
              </a:spcBef>
              <a:spcAft>
                <a:spcPts val="0"/>
              </a:spcAft>
              <a:buNone/>
            </a:pPr>
            <a:endParaRPr sz="1600">
              <a:solidFill>
                <a:srgbClr val="3F3F3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19</a:t>
            </a:fld>
            <a:endParaRPr>
              <a:solidFill>
                <a:srgbClr val="3C484D"/>
              </a:solidFill>
              <a:latin typeface="Helvetica Neue Light"/>
              <a:ea typeface="Helvetica Neue Light"/>
              <a:cs typeface="Helvetica Neue Light"/>
              <a:sym typeface="Helvetica Neue Light"/>
            </a:endParaRPr>
          </a:p>
        </p:txBody>
      </p:sp>
      <p:sp>
        <p:nvSpPr>
          <p:cNvPr id="257" name="Google Shape;257;p19"/>
          <p:cNvSpPr txBox="1"/>
          <p:nvPr/>
        </p:nvSpPr>
        <p:spPr>
          <a:xfrm>
            <a:off x="1371601" y="354862"/>
            <a:ext cx="957072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000000"/>
                </a:solidFill>
                <a:latin typeface="Helvetica Neue Light"/>
                <a:ea typeface="Helvetica Neue Light"/>
                <a:cs typeface="Helvetica Neue Light"/>
                <a:sym typeface="Helvetica Neue Light"/>
              </a:rPr>
              <a:t>Modalités de calcul de la typologie alternative</a:t>
            </a:r>
            <a:endParaRPr/>
          </a:p>
        </p:txBody>
      </p:sp>
      <p:sp>
        <p:nvSpPr>
          <p:cNvPr id="258" name="Google Shape;258;p19"/>
          <p:cNvSpPr txBox="1"/>
          <p:nvPr/>
        </p:nvSpPr>
        <p:spPr>
          <a:xfrm>
            <a:off x="1874804" y="1708401"/>
            <a:ext cx="8711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3F3F3F"/>
                </a:solidFill>
                <a:latin typeface="Helvetica Neue"/>
                <a:ea typeface="Helvetica Neue"/>
                <a:cs typeface="Helvetica Neue"/>
                <a:sym typeface="Helvetica Neue"/>
              </a:rPr>
              <a:t>Enfin, chaque établissement est « typologisé » selon ces 4 scores : </a:t>
            </a:r>
            <a:endParaRPr sz="200">
              <a:solidFill>
                <a:srgbClr val="3F3F3F"/>
              </a:solidFill>
              <a:latin typeface="Helvetica Neue"/>
              <a:ea typeface="Helvetica Neue"/>
              <a:cs typeface="Helvetica Neue"/>
              <a:sym typeface="Helvetica Neue"/>
            </a:endParaRPr>
          </a:p>
        </p:txBody>
      </p:sp>
      <p:graphicFrame>
        <p:nvGraphicFramePr>
          <p:cNvPr id="259" name="Google Shape;259;p19"/>
          <p:cNvGraphicFramePr/>
          <p:nvPr/>
        </p:nvGraphicFramePr>
        <p:xfrm>
          <a:off x="6308484" y="2201096"/>
          <a:ext cx="4176000" cy="3169900"/>
        </p:xfrm>
        <a:graphic>
          <a:graphicData uri="http://schemas.openxmlformats.org/drawingml/2006/table">
            <a:tbl>
              <a:tblPr>
                <a:noFill/>
                <a:tableStyleId>{32DBAAF5-3AF4-4E3A-9D3F-1B055A6D63A1}</a:tableStyleId>
              </a:tblPr>
              <a:tblGrid>
                <a:gridCol w="468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tblGrid>
              <a:tr h="348475">
                <a:tc>
                  <a:txBody>
                    <a:bodyPr/>
                    <a:lstStyle/>
                    <a:p>
                      <a:pPr marL="0" marR="0" lvl="0" indent="0" algn="l" rtl="0">
                        <a:spcBef>
                          <a:spcPts val="0"/>
                        </a:spcBef>
                        <a:spcAft>
                          <a:spcPts val="0"/>
                        </a:spcAft>
                        <a:buNone/>
                      </a:pPr>
                      <a:r>
                        <a:rPr lang="fr-FR" sz="900" b="0" i="0" u="none" strike="noStrike" cap="none">
                          <a:solidFill>
                            <a:srgbClr val="000000"/>
                          </a:solidFill>
                          <a:latin typeface="Helvetica Neue"/>
                          <a:ea typeface="Helvetica Neue"/>
                          <a:cs typeface="Helvetica Neue"/>
                          <a:sym typeface="Helvetica Neue"/>
                        </a:rPr>
                        <a:t> </a:t>
                      </a:r>
                      <a:endParaRPr/>
                    </a:p>
                  </a:txBody>
                  <a:tcPr marL="9175" marR="9175" marT="9175" marB="0" anchor="b">
                    <a:lnL w="9525" cap="flat" cmpd="sng">
                      <a:solidFill>
                        <a:srgbClr val="000000">
                          <a:alpha val="0"/>
                        </a:srgbClr>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3497C2"/>
                          </a:solidFill>
                          <a:latin typeface="Helvetica Neue"/>
                          <a:ea typeface="Helvetica Neue"/>
                          <a:cs typeface="Helvetica Neue"/>
                          <a:sym typeface="Helvetica Neue"/>
                        </a:rPr>
                        <a:t>Nb Très favorable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000"/>
                        <a:buFont typeface="Helvetica Neue"/>
                        <a:buNone/>
                      </a:pPr>
                      <a:r>
                        <a:rPr lang="fr-FR" sz="1000" b="0" i="0" u="none" strike="noStrike" cap="none">
                          <a:solidFill>
                            <a:srgbClr val="3497C2"/>
                          </a:solidFill>
                          <a:latin typeface="Helvetica Neue"/>
                          <a:ea typeface="Helvetica Neue"/>
                          <a:cs typeface="Helvetica Neue"/>
                          <a:sym typeface="Helvetica Neue"/>
                        </a:rPr>
                        <a:t>Nb Très favorable</a:t>
                      </a:r>
                      <a:endParaRPr/>
                    </a:p>
                    <a:p>
                      <a:pPr marL="0" marR="0" lvl="0" indent="0" algn="ctr" rtl="0">
                        <a:spcBef>
                          <a:spcPts val="0"/>
                        </a:spcBef>
                        <a:spcAft>
                          <a:spcPts val="0"/>
                        </a:spcAft>
                        <a:buNone/>
                      </a:pPr>
                      <a:r>
                        <a:rPr lang="fr-FR" sz="1000" b="0" i="0" u="none" strike="noStrike" cap="none">
                          <a:solidFill>
                            <a:srgbClr val="3497C2"/>
                          </a:solidFill>
                          <a:latin typeface="Helvetica Neue"/>
                          <a:ea typeface="Helvetica Neue"/>
                          <a:cs typeface="Helvetica Neue"/>
                          <a:sym typeface="Helvetica Neue"/>
                        </a:rPr>
                        <a:t>ou favor.</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000"/>
                        <a:buFont typeface="Helvetica Neue"/>
                        <a:buNone/>
                      </a:pPr>
                      <a:r>
                        <a:rPr lang="fr-FR" sz="1000" b="0" i="0" u="none" strike="noStrike" cap="none">
                          <a:solidFill>
                            <a:srgbClr val="3497C2"/>
                          </a:solidFill>
                          <a:latin typeface="Helvetica Neue"/>
                          <a:ea typeface="Helvetica Neue"/>
                          <a:cs typeface="Helvetica Neue"/>
                          <a:sym typeface="Helvetica Neue"/>
                        </a:rPr>
                        <a:t>Nb Interm ou mieux</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000"/>
                        <a:buFont typeface="Helvetica Neue"/>
                        <a:buNone/>
                      </a:pPr>
                      <a:r>
                        <a:rPr lang="fr-FR" sz="1000" b="0" i="0" u="none" strike="noStrike" cap="none">
                          <a:solidFill>
                            <a:srgbClr val="3497C2"/>
                          </a:solidFill>
                          <a:latin typeface="Helvetica Neue"/>
                          <a:ea typeface="Helvetica Neue"/>
                          <a:cs typeface="Helvetica Neue"/>
                          <a:sym typeface="Helvetica Neue"/>
                        </a:rPr>
                        <a:t>Nb Très défavor.</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497C2"/>
                        </a:buClr>
                        <a:buSzPts val="1400"/>
                        <a:buFont typeface="Helvetica Neue"/>
                        <a:buNone/>
                      </a:pPr>
                      <a:r>
                        <a:rPr lang="fr-FR" sz="1400" b="1" i="0" u="none" strike="noStrike" cap="none">
                          <a:solidFill>
                            <a:srgbClr val="3497C2"/>
                          </a:solidFill>
                          <a:latin typeface="Helvetica Neue"/>
                          <a:ea typeface="Helvetica Neue"/>
                          <a:cs typeface="Helvetica Neue"/>
                          <a:sym typeface="Helvetica Neue"/>
                        </a:rPr>
                        <a:t>Typologie finale</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0"/>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n°1</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5</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C</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n°2</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C</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2"/>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n°3</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C</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n°4</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E</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4"/>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n°5</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5</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1</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A</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n°6</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1</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E</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06"/>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n°7</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8</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B</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ABD8B7"/>
                    </a:solidFill>
                  </a:tcPr>
                </a:tc>
                <a:extLst>
                  <a:ext uri="{0D108BD9-81ED-4DB2-BD59-A6C34878D82A}">
                    <a16:rowId xmlns:a16="http://schemas.microsoft.com/office/drawing/2014/main" val="10007"/>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n°8</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7</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8</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Helvetica Neue"/>
                        <a:buNone/>
                      </a:pPr>
                      <a:r>
                        <a:rPr lang="fr-FR" sz="1400" b="1" i="0" u="none" strike="noStrike" cap="none">
                          <a:solidFill>
                            <a:srgbClr val="000000"/>
                          </a:solidFill>
                          <a:latin typeface="Helvetica Neue"/>
                          <a:ea typeface="Helvetica Neue"/>
                          <a:cs typeface="Helvetica Neue"/>
                          <a:sym typeface="Helvetica Neue"/>
                        </a:rPr>
                        <a:t>Niveau A</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extLst>
                  <a:ext uri="{0D108BD9-81ED-4DB2-BD59-A6C34878D82A}">
                    <a16:rowId xmlns:a16="http://schemas.microsoft.com/office/drawing/2014/main" val="10008"/>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n°9</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6</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9</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9</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Helvetica Neue"/>
                        <a:buNone/>
                      </a:pPr>
                      <a:r>
                        <a:rPr lang="fr-FR" sz="1400" b="1" i="0" u="none" strike="noStrike" cap="none">
                          <a:solidFill>
                            <a:srgbClr val="000000"/>
                          </a:solidFill>
                          <a:latin typeface="Helvetica Neue"/>
                          <a:ea typeface="Helvetica Neue"/>
                          <a:cs typeface="Helvetica Neue"/>
                          <a:sym typeface="Helvetica Neue"/>
                        </a:rPr>
                        <a:t>Niveau A</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92D050"/>
                    </a:solidFill>
                  </a:tcPr>
                </a:tc>
                <a:extLst>
                  <a:ext uri="{0D108BD9-81ED-4DB2-BD59-A6C34878D82A}">
                    <a16:rowId xmlns:a16="http://schemas.microsoft.com/office/drawing/2014/main" val="10009"/>
                  </a:ext>
                </a:extLst>
              </a:tr>
              <a:tr h="245775">
                <a:tc>
                  <a:txBody>
                    <a:bodyPr/>
                    <a:lstStyle/>
                    <a:p>
                      <a:pPr marL="0" marR="0" lvl="0" indent="0" algn="ctr" rtl="0">
                        <a:spcBef>
                          <a:spcPts val="0"/>
                        </a:spcBef>
                        <a:spcAft>
                          <a:spcPts val="0"/>
                        </a:spcAft>
                        <a:buNone/>
                      </a:pPr>
                      <a:r>
                        <a:rPr lang="fr-FR" sz="800" b="0" i="0" u="none" strike="noStrike" cap="none">
                          <a:solidFill>
                            <a:srgbClr val="000000"/>
                          </a:solidFill>
                          <a:latin typeface="Helvetica Neue"/>
                          <a:ea typeface="Helvetica Neue"/>
                          <a:cs typeface="Helvetica Neue"/>
                          <a:sym typeface="Helvetica Neue"/>
                        </a:rPr>
                        <a:t>ELP n°10</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0</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9</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E</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808080"/>
                    </a:solidFill>
                  </a:tcPr>
                </a:tc>
                <a:extLst>
                  <a:ext uri="{0D108BD9-81ED-4DB2-BD59-A6C34878D82A}">
                    <a16:rowId xmlns:a16="http://schemas.microsoft.com/office/drawing/2014/main" val="10010"/>
                  </a:ext>
                </a:extLst>
              </a:tr>
              <a:tr h="245775">
                <a:tc>
                  <a:txBody>
                    <a:bodyPr/>
                    <a:lstStyle/>
                    <a:p>
                      <a:pPr marL="0" marR="0" lvl="0" indent="0" algn="ctr" rtl="0">
                        <a:lnSpc>
                          <a:spcPct val="100000"/>
                        </a:lnSpc>
                        <a:spcBef>
                          <a:spcPts val="0"/>
                        </a:spcBef>
                        <a:spcAft>
                          <a:spcPts val="0"/>
                        </a:spcAft>
                        <a:buClr>
                          <a:srgbClr val="000000"/>
                        </a:buClr>
                        <a:buSzPts val="800"/>
                        <a:buFont typeface="Helvetica Neue"/>
                        <a:buNone/>
                      </a:pPr>
                      <a:r>
                        <a:rPr lang="fr-FR" sz="800" b="0" i="0" u="none" strike="noStrike" cap="none">
                          <a:solidFill>
                            <a:srgbClr val="000000"/>
                          </a:solidFill>
                          <a:latin typeface="Helvetica Neue"/>
                          <a:ea typeface="Helvetica Neue"/>
                          <a:cs typeface="Helvetica Neue"/>
                          <a:sym typeface="Helvetica Neue"/>
                        </a:rPr>
                        <a:t>ELP n°11</a:t>
                      </a:r>
                      <a:endParaRPr/>
                    </a:p>
                  </a:txBody>
                  <a:tcPr marL="9175" marR="9175" marT="917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2</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3</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3F3F3F"/>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300" b="1" i="0" u="none" strike="noStrike" cap="none">
                          <a:solidFill>
                            <a:srgbClr val="F16446"/>
                          </a:solidFill>
                          <a:latin typeface="Helvetica Neue"/>
                          <a:ea typeface="Helvetica Neue"/>
                          <a:cs typeface="Helvetica Neue"/>
                          <a:sym typeface="Helvetica Neue"/>
                        </a:rPr>
                        <a:t>4</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Niveau D</a:t>
                      </a:r>
                      <a:endParaRPr/>
                    </a:p>
                  </a:txBody>
                  <a:tcPr marL="9525" marR="9525" marT="9525"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B9B9B9"/>
                    </a:solidFill>
                  </a:tcPr>
                </a:tc>
                <a:extLst>
                  <a:ext uri="{0D108BD9-81ED-4DB2-BD59-A6C34878D82A}">
                    <a16:rowId xmlns:a16="http://schemas.microsoft.com/office/drawing/2014/main" val="10011"/>
                  </a:ext>
                </a:extLst>
              </a:tr>
            </a:tbl>
          </a:graphicData>
        </a:graphic>
      </p:graphicFrame>
      <p:sp>
        <p:nvSpPr>
          <p:cNvPr id="260" name="Google Shape;260;p19"/>
          <p:cNvSpPr txBox="1"/>
          <p:nvPr/>
        </p:nvSpPr>
        <p:spPr>
          <a:xfrm>
            <a:off x="1707516" y="2140741"/>
            <a:ext cx="4490084" cy="3323987"/>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rgbClr val="309ECE"/>
              </a:buClr>
              <a:buSzPts val="1400"/>
              <a:buFont typeface="Helvetica Neue"/>
              <a:buChar char="•"/>
            </a:pPr>
            <a:r>
              <a:rPr lang="fr-FR" sz="1400">
                <a:solidFill>
                  <a:srgbClr val="3497C2"/>
                </a:solidFill>
                <a:latin typeface="Helvetica Neue"/>
                <a:ea typeface="Helvetica Neue"/>
                <a:cs typeface="Helvetica Neue"/>
                <a:sym typeface="Helvetica Neue"/>
              </a:rPr>
              <a:t>Type A</a:t>
            </a:r>
            <a:r>
              <a:rPr lang="fr-FR" sz="1400">
                <a:solidFill>
                  <a:srgbClr val="3F3F3F"/>
                </a:solidFill>
                <a:latin typeface="Helvetica Neue"/>
                <a:ea typeface="Helvetica Neue"/>
                <a:cs typeface="Helvetica Neue"/>
                <a:sym typeface="Helvetica Neue"/>
              </a:rPr>
              <a:t>, si le nombre de situations très favorables est important (au moins 5)</a:t>
            </a:r>
            <a:endParaRPr/>
          </a:p>
          <a:p>
            <a:pPr marL="182563" marR="0" lvl="0" indent="-182563" algn="l" rtl="0">
              <a:spcBef>
                <a:spcPts val="0"/>
              </a:spcBef>
              <a:spcAft>
                <a:spcPts val="0"/>
              </a:spcAft>
              <a:buNone/>
            </a:pPr>
            <a:endParaRPr sz="1400">
              <a:solidFill>
                <a:srgbClr val="3F3F3F"/>
              </a:solidFill>
              <a:latin typeface="Helvetica Neue"/>
              <a:ea typeface="Helvetica Neue"/>
              <a:cs typeface="Helvetica Neue"/>
              <a:sym typeface="Helvetica Neue"/>
            </a:endParaRPr>
          </a:p>
          <a:p>
            <a:pPr marL="182563" marR="0" lvl="0" indent="-182563" algn="l" rtl="0">
              <a:spcBef>
                <a:spcPts val="0"/>
              </a:spcBef>
              <a:spcAft>
                <a:spcPts val="0"/>
              </a:spcAft>
              <a:buClr>
                <a:srgbClr val="309ECE"/>
              </a:buClr>
              <a:buSzPts val="1400"/>
              <a:buFont typeface="Helvetica Neue"/>
              <a:buChar char="•"/>
            </a:pPr>
            <a:r>
              <a:rPr lang="fr-FR" sz="1400">
                <a:solidFill>
                  <a:srgbClr val="3497C2"/>
                </a:solidFill>
                <a:latin typeface="Helvetica Neue"/>
                <a:ea typeface="Helvetica Neue"/>
                <a:cs typeface="Helvetica Neue"/>
                <a:sym typeface="Helvetica Neue"/>
              </a:rPr>
              <a:t>Type B</a:t>
            </a:r>
            <a:r>
              <a:rPr lang="fr-FR" sz="1400">
                <a:solidFill>
                  <a:srgbClr val="3F3F3F"/>
                </a:solidFill>
                <a:latin typeface="Helvetica Neue"/>
                <a:ea typeface="Helvetica Neue"/>
                <a:cs typeface="Helvetica Neue"/>
                <a:sym typeface="Helvetica Neue"/>
              </a:rPr>
              <a:t>, si le nombre de situations favorables ou très favorables est important (au moins 6)</a:t>
            </a:r>
            <a:endParaRPr/>
          </a:p>
          <a:p>
            <a:pPr marL="182563" marR="0" lvl="0" indent="-182563" algn="l" rtl="0">
              <a:spcBef>
                <a:spcPts val="0"/>
              </a:spcBef>
              <a:spcAft>
                <a:spcPts val="0"/>
              </a:spcAft>
              <a:buNone/>
            </a:pPr>
            <a:r>
              <a:rPr lang="fr-FR" sz="1400">
                <a:solidFill>
                  <a:srgbClr val="3F3F3F"/>
                </a:solidFill>
                <a:latin typeface="Helvetica Neue"/>
                <a:ea typeface="Helvetica Neue"/>
                <a:cs typeface="Helvetica Neue"/>
                <a:sym typeface="Helvetica Neue"/>
              </a:rPr>
              <a:t>	</a:t>
            </a:r>
            <a:r>
              <a:rPr lang="fr-FR" sz="1400" b="1" i="1">
                <a:solidFill>
                  <a:srgbClr val="3F3F3F"/>
                </a:solidFill>
                <a:latin typeface="Helvetica Neue"/>
                <a:ea typeface="Helvetica Neue"/>
                <a:cs typeface="Helvetica Neue"/>
                <a:sym typeface="Helvetica Neue"/>
              </a:rPr>
              <a:t>OU à défaut </a:t>
            </a:r>
            <a:r>
              <a:rPr lang="fr-FR" sz="1400">
                <a:solidFill>
                  <a:srgbClr val="3F3F3F"/>
                </a:solidFill>
                <a:latin typeface="Helvetica Neue"/>
                <a:ea typeface="Helvetica Neue"/>
                <a:cs typeface="Helvetica Neue"/>
                <a:sym typeface="Helvetica Neue"/>
              </a:rPr>
              <a:t>si le nombre de situations très favorables est assez important </a:t>
            </a:r>
            <a:br>
              <a:rPr lang="fr-FR" sz="1400">
                <a:solidFill>
                  <a:srgbClr val="3F3F3F"/>
                </a:solidFill>
                <a:latin typeface="Helvetica Neue"/>
                <a:ea typeface="Helvetica Neue"/>
                <a:cs typeface="Helvetica Neue"/>
                <a:sym typeface="Helvetica Neue"/>
              </a:rPr>
            </a:br>
            <a:r>
              <a:rPr lang="fr-FR" sz="1400">
                <a:solidFill>
                  <a:srgbClr val="3F3F3F"/>
                </a:solidFill>
                <a:latin typeface="Helvetica Neue"/>
                <a:ea typeface="Helvetica Neue"/>
                <a:cs typeface="Helvetica Neue"/>
                <a:sym typeface="Helvetica Neue"/>
              </a:rPr>
              <a:t>(au moins 4)</a:t>
            </a:r>
            <a:endParaRPr/>
          </a:p>
          <a:p>
            <a:pPr marL="182563" marR="0" lvl="0" indent="-93663" algn="l" rtl="0">
              <a:spcBef>
                <a:spcPts val="0"/>
              </a:spcBef>
              <a:spcAft>
                <a:spcPts val="0"/>
              </a:spcAft>
              <a:buClr>
                <a:srgbClr val="309ECE"/>
              </a:buClr>
              <a:buSzPts val="1400"/>
              <a:buFont typeface="Calibri"/>
              <a:buNone/>
            </a:pPr>
            <a:endParaRPr sz="1400">
              <a:solidFill>
                <a:srgbClr val="3F3F3F"/>
              </a:solidFill>
              <a:latin typeface="Helvetica Neue"/>
              <a:ea typeface="Helvetica Neue"/>
              <a:cs typeface="Helvetica Neue"/>
              <a:sym typeface="Helvetica Neue"/>
            </a:endParaRPr>
          </a:p>
          <a:p>
            <a:pPr marL="182563" marR="0" lvl="0" indent="-182563" algn="l" rtl="0">
              <a:spcBef>
                <a:spcPts val="0"/>
              </a:spcBef>
              <a:spcAft>
                <a:spcPts val="0"/>
              </a:spcAft>
              <a:buClr>
                <a:srgbClr val="309ECE"/>
              </a:buClr>
              <a:buSzPts val="1400"/>
              <a:buFont typeface="Helvetica Neue"/>
              <a:buChar char="•"/>
            </a:pPr>
            <a:r>
              <a:rPr lang="fr-FR" sz="1400">
                <a:solidFill>
                  <a:srgbClr val="3497C2"/>
                </a:solidFill>
                <a:latin typeface="Helvetica Neue"/>
                <a:ea typeface="Helvetica Neue"/>
                <a:cs typeface="Helvetica Neue"/>
                <a:sym typeface="Helvetica Neue"/>
              </a:rPr>
              <a:t>Type C</a:t>
            </a:r>
            <a:r>
              <a:rPr lang="fr-FR" sz="1400">
                <a:solidFill>
                  <a:srgbClr val="3F3F3F"/>
                </a:solidFill>
                <a:latin typeface="Helvetica Neue"/>
                <a:ea typeface="Helvetica Neue"/>
                <a:cs typeface="Helvetica Neue"/>
                <a:sym typeface="Helvetica Neue"/>
              </a:rPr>
              <a:t>, si le nombre de situations intermédiaires ou mieux est important (au moins 5)</a:t>
            </a:r>
            <a:endParaRPr/>
          </a:p>
          <a:p>
            <a:pPr marL="182563" marR="0" lvl="0" indent="-182563" algn="l" rtl="0">
              <a:spcBef>
                <a:spcPts val="0"/>
              </a:spcBef>
              <a:spcAft>
                <a:spcPts val="0"/>
              </a:spcAft>
              <a:buNone/>
            </a:pPr>
            <a:r>
              <a:rPr lang="fr-FR" sz="1400">
                <a:solidFill>
                  <a:srgbClr val="3F3F3F"/>
                </a:solidFill>
                <a:latin typeface="Helvetica Neue"/>
                <a:ea typeface="Helvetica Neue"/>
                <a:cs typeface="Helvetica Neue"/>
                <a:sym typeface="Helvetica Neue"/>
              </a:rPr>
              <a:t>	</a:t>
            </a:r>
            <a:r>
              <a:rPr lang="fr-FR" sz="1400" b="1" i="1">
                <a:solidFill>
                  <a:srgbClr val="3F3F3F"/>
                </a:solidFill>
                <a:latin typeface="Helvetica Neue"/>
                <a:ea typeface="Helvetica Neue"/>
                <a:cs typeface="Helvetica Neue"/>
                <a:sym typeface="Helvetica Neue"/>
              </a:rPr>
              <a:t>OU à défaut </a:t>
            </a:r>
            <a:r>
              <a:rPr lang="fr-FR" sz="1400">
                <a:solidFill>
                  <a:srgbClr val="3F3F3F"/>
                </a:solidFill>
                <a:latin typeface="Helvetica Neue"/>
                <a:ea typeface="Helvetica Neue"/>
                <a:cs typeface="Helvetica Neue"/>
                <a:sym typeface="Helvetica Neue"/>
              </a:rPr>
              <a:t>si le nombre de situations favorables / très favorables est assez important (au moins 4)</a:t>
            </a:r>
            <a:endParaRPr/>
          </a:p>
          <a:p>
            <a:pPr marL="182563" marR="0" lvl="0" indent="-182563" algn="l" rtl="0">
              <a:spcBef>
                <a:spcPts val="0"/>
              </a:spcBef>
              <a:spcAft>
                <a:spcPts val="0"/>
              </a:spcAft>
              <a:buNone/>
            </a:pPr>
            <a:r>
              <a:rPr lang="fr-FR" sz="1400">
                <a:solidFill>
                  <a:srgbClr val="3F3F3F"/>
                </a:solidFill>
                <a:latin typeface="Helvetica Neue"/>
                <a:ea typeface="Helvetica Neue"/>
                <a:cs typeface="Helvetica Neue"/>
                <a:sym typeface="Helvetica Neue"/>
              </a:rPr>
              <a:t>	</a:t>
            </a:r>
            <a:r>
              <a:rPr lang="fr-FR" sz="1400" b="1" i="1">
                <a:solidFill>
                  <a:srgbClr val="3F3F3F"/>
                </a:solidFill>
                <a:latin typeface="Helvetica Neue"/>
                <a:ea typeface="Helvetica Neue"/>
                <a:cs typeface="Helvetica Neue"/>
                <a:sym typeface="Helvetica Neue"/>
              </a:rPr>
              <a:t>OU à défaut </a:t>
            </a:r>
            <a:r>
              <a:rPr lang="fr-FR" sz="1400">
                <a:solidFill>
                  <a:srgbClr val="3F3F3F"/>
                </a:solidFill>
                <a:latin typeface="Helvetica Neue"/>
                <a:ea typeface="Helvetica Neue"/>
                <a:cs typeface="Helvetica Neue"/>
                <a:sym typeface="Helvetica Neue"/>
              </a:rPr>
              <a:t>si le nombre de situations très favorables est significatif (au moins 3)</a:t>
            </a:r>
            <a:endParaRPr/>
          </a:p>
        </p:txBody>
      </p:sp>
      <p:sp>
        <p:nvSpPr>
          <p:cNvPr id="261" name="Google Shape;261;p19"/>
          <p:cNvSpPr txBox="1"/>
          <p:nvPr/>
        </p:nvSpPr>
        <p:spPr>
          <a:xfrm>
            <a:off x="1809116" y="5617686"/>
            <a:ext cx="8776968" cy="738664"/>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rgbClr val="309ECE"/>
              </a:buClr>
              <a:buSzPts val="1400"/>
              <a:buFont typeface="Helvetica Neue"/>
              <a:buChar char="•"/>
            </a:pPr>
            <a:r>
              <a:rPr lang="fr-FR" sz="1400">
                <a:solidFill>
                  <a:srgbClr val="3497C2"/>
                </a:solidFill>
                <a:latin typeface="Helvetica Neue"/>
                <a:ea typeface="Helvetica Neue"/>
                <a:cs typeface="Helvetica Neue"/>
                <a:sym typeface="Helvetica Neue"/>
              </a:rPr>
              <a:t>Type D</a:t>
            </a:r>
            <a:r>
              <a:rPr lang="fr-FR" sz="1400">
                <a:solidFill>
                  <a:srgbClr val="3F3F3F"/>
                </a:solidFill>
                <a:latin typeface="Helvetica Neue"/>
                <a:ea typeface="Helvetica Neue"/>
                <a:cs typeface="Helvetica Neue"/>
                <a:sym typeface="Helvetica Neue"/>
              </a:rPr>
              <a:t>, si n’est pas en A, B ou C et si le nombre de situations très défavorables est limité (moins de 5)</a:t>
            </a:r>
            <a:endParaRPr/>
          </a:p>
          <a:p>
            <a:pPr marL="182563" marR="0" lvl="0" indent="-182563" algn="l" rtl="0">
              <a:spcBef>
                <a:spcPts val="0"/>
              </a:spcBef>
              <a:spcAft>
                <a:spcPts val="0"/>
              </a:spcAft>
              <a:buNone/>
            </a:pPr>
            <a:endParaRPr sz="1400">
              <a:solidFill>
                <a:srgbClr val="3F3F3F"/>
              </a:solidFill>
              <a:latin typeface="Helvetica Neue"/>
              <a:ea typeface="Helvetica Neue"/>
              <a:cs typeface="Helvetica Neue"/>
              <a:sym typeface="Helvetica Neue"/>
            </a:endParaRPr>
          </a:p>
          <a:p>
            <a:pPr marL="182563" marR="0" lvl="0" indent="-182563" algn="l" rtl="0">
              <a:spcBef>
                <a:spcPts val="0"/>
              </a:spcBef>
              <a:spcAft>
                <a:spcPts val="0"/>
              </a:spcAft>
              <a:buClr>
                <a:srgbClr val="309ECE"/>
              </a:buClr>
              <a:buSzPts val="1400"/>
              <a:buFont typeface="Helvetica Neue"/>
              <a:buChar char="•"/>
            </a:pPr>
            <a:r>
              <a:rPr lang="fr-FR" sz="1400">
                <a:solidFill>
                  <a:srgbClr val="3497C2"/>
                </a:solidFill>
                <a:latin typeface="Helvetica Neue"/>
                <a:ea typeface="Helvetica Neue"/>
                <a:cs typeface="Helvetica Neue"/>
                <a:sym typeface="Helvetica Neue"/>
              </a:rPr>
              <a:t>Type E</a:t>
            </a:r>
            <a:r>
              <a:rPr lang="fr-FR" sz="1400">
                <a:solidFill>
                  <a:srgbClr val="3F3F3F"/>
                </a:solidFill>
                <a:latin typeface="Helvetica Neue"/>
                <a:ea typeface="Helvetica Neue"/>
                <a:cs typeface="Helvetica Neue"/>
                <a:sym typeface="Helvetica Neue"/>
              </a:rPr>
              <a:t>, si n’est pas en A, B ou C et si le nombre de situations très défavorables est important (5 ou plus)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Introduction : de quelle typologie parlons-nous ? </a:t>
            </a:r>
            <a:endParaRPr/>
          </a:p>
        </p:txBody>
      </p:sp>
      <p:sp>
        <p:nvSpPr>
          <p:cNvPr id="117" name="Google Shape;1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r-FR" dirty="0"/>
              <a:t>La typologie ADBDP a été adoptée le 22 janvier 2002 par le CA de l’ADBDP. </a:t>
            </a:r>
            <a:endParaRPr dirty="0"/>
          </a:p>
          <a:p>
            <a:pPr marL="228600" lvl="0" indent="-228600" algn="l" rtl="0">
              <a:lnSpc>
                <a:spcPct val="90000"/>
              </a:lnSpc>
              <a:spcBef>
                <a:spcPts val="1000"/>
              </a:spcBef>
              <a:spcAft>
                <a:spcPts val="0"/>
              </a:spcAft>
              <a:buClr>
                <a:schemeClr val="dk1"/>
              </a:buClr>
              <a:buSzPts val="2800"/>
              <a:buChar char="•"/>
            </a:pPr>
            <a:r>
              <a:rPr lang="fr-FR" dirty="0"/>
              <a:t>Elle vise à évaluer un réseau départemental de lecture publique. </a:t>
            </a:r>
            <a:endParaRPr dirty="0"/>
          </a:p>
          <a:p>
            <a:pPr marL="228600" lvl="0" indent="-228600" algn="l" rtl="0">
              <a:lnSpc>
                <a:spcPct val="90000"/>
              </a:lnSpc>
              <a:spcBef>
                <a:spcPts val="1000"/>
              </a:spcBef>
              <a:spcAft>
                <a:spcPts val="0"/>
              </a:spcAft>
              <a:buClr>
                <a:schemeClr val="dk1"/>
              </a:buClr>
              <a:buSzPts val="2800"/>
              <a:buChar char="•"/>
            </a:pPr>
            <a:r>
              <a:rPr lang="fr-FR" dirty="0"/>
              <a:t>Elle retient 4 critères de moyens rapportés à la population : crédits d’acquisition, horaires d’ouverture, personnel, surface. </a:t>
            </a:r>
            <a:endParaRPr dirty="0"/>
          </a:p>
          <a:p>
            <a:pPr marL="228600" lvl="0" indent="-228600" algn="l" rtl="0">
              <a:lnSpc>
                <a:spcPct val="90000"/>
              </a:lnSpc>
              <a:spcBef>
                <a:spcPts val="1000"/>
              </a:spcBef>
              <a:spcAft>
                <a:spcPts val="0"/>
              </a:spcAft>
              <a:buClr>
                <a:schemeClr val="dk1"/>
              </a:buClr>
              <a:buSzPts val="2800"/>
              <a:buChar char="•"/>
            </a:pPr>
            <a:r>
              <a:rPr lang="fr-FR" dirty="0"/>
              <a:t>Elle définit 5 types d’établissements de lecture publique : 3 niveaux de bibliothèques, et les points lecture et dépôts qui ne sont pas considérés comme des bibliothèques. </a:t>
            </a:r>
            <a:endParaRPr dirty="0"/>
          </a:p>
          <a:p>
            <a:pPr marL="228600" lvl="0" indent="-228600" algn="l" rtl="0">
              <a:lnSpc>
                <a:spcPct val="90000"/>
              </a:lnSpc>
              <a:spcBef>
                <a:spcPts val="1000"/>
              </a:spcBef>
              <a:spcAft>
                <a:spcPts val="0"/>
              </a:spcAft>
              <a:buClr>
                <a:schemeClr val="dk1"/>
              </a:buClr>
              <a:buSzPts val="2800"/>
              <a:buChar char="•"/>
            </a:pPr>
            <a:r>
              <a:rPr lang="fr-FR" dirty="0"/>
              <a:t>La révision de cette typologie n’implique pas une révision des critères d’attribution de la DGD ou du CNL.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a:spLocks noGrp="1"/>
          </p:cNvSpPr>
          <p:nvPr>
            <p:ph type="title"/>
          </p:nvPr>
        </p:nvSpPr>
        <p:spPr>
          <a:xfrm>
            <a:off x="5445299" y="4592325"/>
            <a:ext cx="5946579" cy="1514185"/>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000000"/>
              </a:buClr>
              <a:buSzPct val="100000"/>
              <a:buFont typeface="Calibri"/>
              <a:buNone/>
            </a:pPr>
            <a:r>
              <a:rPr lang="fr-FR" sz="4000">
                <a:solidFill>
                  <a:srgbClr val="000000"/>
                </a:solidFill>
              </a:rPr>
              <a:t>Partie 4</a:t>
            </a:r>
            <a:br>
              <a:rPr lang="fr-FR" sz="4000">
                <a:solidFill>
                  <a:srgbClr val="000000"/>
                </a:solidFill>
              </a:rPr>
            </a:br>
            <a:r>
              <a:rPr lang="fr-FR" sz="4000">
                <a:solidFill>
                  <a:srgbClr val="000000"/>
                </a:solidFill>
              </a:rPr>
              <a:t>Répartition des différents groupes au sein de la nouvelle typologie et comparaison</a:t>
            </a:r>
            <a:endParaRPr/>
          </a:p>
        </p:txBody>
      </p:sp>
      <p:pic>
        <p:nvPicPr>
          <p:cNvPr id="267" name="Google Shape;267;p20" descr="Une image contenant signe&#10;&#10;Description générée automatiquement"/>
          <p:cNvPicPr preferRelativeResize="0"/>
          <p:nvPr/>
        </p:nvPicPr>
        <p:blipFill rotWithShape="1">
          <a:blip r:embed="rId3">
            <a:alphaModFix/>
          </a:blip>
          <a:srcRect/>
          <a:stretch/>
        </p:blipFill>
        <p:spPr>
          <a:xfrm>
            <a:off x="323181" y="2839031"/>
            <a:ext cx="3163437" cy="3163437"/>
          </a:xfrm>
          <a:prstGeom prst="rect">
            <a:avLst/>
          </a:prstGeom>
          <a:noFill/>
          <a:ln>
            <a:noFill/>
          </a:ln>
        </p:spPr>
      </p:pic>
      <p:pic>
        <p:nvPicPr>
          <p:cNvPr id="268" name="Google Shape;268;p20"/>
          <p:cNvPicPr preferRelativeResize="0"/>
          <p:nvPr/>
        </p:nvPicPr>
        <p:blipFill rotWithShape="1">
          <a:blip r:embed="rId4">
            <a:alphaModFix/>
          </a:blip>
          <a:srcRect/>
          <a:stretch/>
        </p:blipFill>
        <p:spPr>
          <a:xfrm>
            <a:off x="5644184" y="228600"/>
            <a:ext cx="2303071" cy="2066859"/>
          </a:xfrm>
          <a:prstGeom prst="rect">
            <a:avLst/>
          </a:prstGeom>
          <a:noFill/>
          <a:ln>
            <a:noFill/>
          </a:ln>
        </p:spPr>
      </p:pic>
      <p:sp>
        <p:nvSpPr>
          <p:cNvPr id="269" name="Google Shape;26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20</a:t>
            </a:fld>
            <a:endParaRPr/>
          </a:p>
        </p:txBody>
      </p:sp>
      <p:pic>
        <p:nvPicPr>
          <p:cNvPr id="270" name="Google Shape;270;p20" descr="Une image contenant capture d’écran&#10;&#10;Description générée automatiquement"/>
          <p:cNvPicPr preferRelativeResize="0"/>
          <p:nvPr/>
        </p:nvPicPr>
        <p:blipFill rotWithShape="1">
          <a:blip r:embed="rId5">
            <a:alphaModFix/>
          </a:blip>
          <a:srcRect/>
          <a:stretch/>
        </p:blipFill>
        <p:spPr>
          <a:xfrm>
            <a:off x="10046368" y="228600"/>
            <a:ext cx="1611508" cy="20719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21</a:t>
            </a:fld>
            <a:endParaRPr>
              <a:solidFill>
                <a:srgbClr val="3C484D"/>
              </a:solidFill>
              <a:latin typeface="Helvetica Neue Light"/>
              <a:ea typeface="Helvetica Neue Light"/>
              <a:cs typeface="Helvetica Neue Light"/>
              <a:sym typeface="Helvetica Neue Light"/>
            </a:endParaRPr>
          </a:p>
        </p:txBody>
      </p:sp>
      <p:sp>
        <p:nvSpPr>
          <p:cNvPr id="276" name="Google Shape;276;p21"/>
          <p:cNvSpPr txBox="1"/>
          <p:nvPr/>
        </p:nvSpPr>
        <p:spPr>
          <a:xfrm>
            <a:off x="1520042" y="354862"/>
            <a:ext cx="909649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000000"/>
                </a:solidFill>
                <a:latin typeface="Helvetica Neue Light"/>
                <a:ea typeface="Helvetica Neue Light"/>
                <a:cs typeface="Helvetica Neue Light"/>
                <a:sym typeface="Helvetica Neue Light"/>
              </a:rPr>
              <a:t>Description générale de la typologie alternative</a:t>
            </a:r>
            <a:endParaRPr/>
          </a:p>
        </p:txBody>
      </p:sp>
      <p:graphicFrame>
        <p:nvGraphicFramePr>
          <p:cNvPr id="277" name="Google Shape;277;p21"/>
          <p:cNvGraphicFramePr/>
          <p:nvPr/>
        </p:nvGraphicFramePr>
        <p:xfrm>
          <a:off x="6105932" y="2614501"/>
          <a:ext cx="3767666" cy="3836504"/>
        </p:xfrm>
        <a:graphic>
          <a:graphicData uri="http://schemas.openxmlformats.org/drawingml/2006/chart">
            <c:chart xmlns:c="http://schemas.openxmlformats.org/drawingml/2006/chart" xmlns:r="http://schemas.openxmlformats.org/officeDocument/2006/relationships" r:id="rId3"/>
          </a:graphicData>
        </a:graphic>
      </p:graphicFrame>
      <p:sp>
        <p:nvSpPr>
          <p:cNvPr id="278" name="Google Shape;278;p21"/>
          <p:cNvSpPr txBox="1"/>
          <p:nvPr/>
        </p:nvSpPr>
        <p:spPr>
          <a:xfrm>
            <a:off x="6266165" y="1805181"/>
            <a:ext cx="428222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a:solidFill>
                  <a:srgbClr val="3F3F3F"/>
                </a:solidFill>
                <a:latin typeface="Helvetica Neue"/>
                <a:ea typeface="Helvetica Neue"/>
                <a:cs typeface="Helvetica Neue"/>
                <a:sym typeface="Helvetica Neue"/>
              </a:rPr>
              <a:t>Répartition 2017 des groupes </a:t>
            </a:r>
            <a:br>
              <a:rPr lang="fr-FR" sz="1600" b="1">
                <a:solidFill>
                  <a:srgbClr val="3F3F3F"/>
                </a:solidFill>
                <a:latin typeface="Helvetica Neue"/>
                <a:ea typeface="Helvetica Neue"/>
                <a:cs typeface="Helvetica Neue"/>
                <a:sym typeface="Helvetica Neue"/>
              </a:rPr>
            </a:br>
            <a:r>
              <a:rPr lang="fr-FR" sz="1600" b="1">
                <a:solidFill>
                  <a:srgbClr val="3F3F3F"/>
                </a:solidFill>
                <a:latin typeface="Helvetica Neue"/>
                <a:ea typeface="Helvetica Neue"/>
                <a:cs typeface="Helvetica Neue"/>
                <a:sym typeface="Helvetica Neue"/>
              </a:rPr>
              <a:t>de la </a:t>
            </a:r>
            <a:r>
              <a:rPr lang="fr-FR" sz="1600" b="1">
                <a:solidFill>
                  <a:srgbClr val="3497C2"/>
                </a:solidFill>
                <a:latin typeface="Helvetica Neue"/>
                <a:ea typeface="Helvetica Neue"/>
                <a:cs typeface="Helvetica Neue"/>
                <a:sym typeface="Helvetica Neue"/>
              </a:rPr>
              <a:t>typologie alternative</a:t>
            </a:r>
            <a:endParaRPr/>
          </a:p>
          <a:p>
            <a:pPr marL="0" marR="0" lvl="0" indent="0" algn="l" rtl="0">
              <a:spcBef>
                <a:spcPts val="0"/>
              </a:spcBef>
              <a:spcAft>
                <a:spcPts val="0"/>
              </a:spcAft>
              <a:buNone/>
            </a:pPr>
            <a:r>
              <a:rPr lang="fr-FR" sz="1600">
                <a:solidFill>
                  <a:srgbClr val="3F3F3F"/>
                </a:solidFill>
                <a:latin typeface="Helvetica Neue"/>
                <a:ea typeface="Helvetica Neue"/>
                <a:cs typeface="Helvetica Neue"/>
                <a:sym typeface="Helvetica Neue"/>
              </a:rPr>
              <a:t>Données pondérées</a:t>
            </a:r>
            <a:endParaRPr/>
          </a:p>
        </p:txBody>
      </p:sp>
      <p:sp>
        <p:nvSpPr>
          <p:cNvPr id="279" name="Google Shape;279;p21"/>
          <p:cNvSpPr txBox="1"/>
          <p:nvPr/>
        </p:nvSpPr>
        <p:spPr>
          <a:xfrm>
            <a:off x="8293694" y="2551824"/>
            <a:ext cx="10466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niveau </a:t>
            </a:r>
            <a:br>
              <a:rPr lang="fr-FR" sz="1400">
                <a:solidFill>
                  <a:schemeClr val="dk1"/>
                </a:solidFill>
                <a:latin typeface="Helvetica Neue"/>
                <a:ea typeface="Helvetica Neue"/>
                <a:cs typeface="Helvetica Neue"/>
                <a:sym typeface="Helvetica Neue"/>
              </a:rPr>
            </a:br>
            <a:r>
              <a:rPr lang="fr-FR" sz="1400">
                <a:solidFill>
                  <a:schemeClr val="dk1"/>
                </a:solidFill>
                <a:latin typeface="Helvetica Neue"/>
                <a:ea typeface="Helvetica Neue"/>
                <a:cs typeface="Helvetica Neue"/>
                <a:sym typeface="Helvetica Neue"/>
              </a:rPr>
              <a:t>A</a:t>
            </a:r>
            <a:endParaRPr/>
          </a:p>
        </p:txBody>
      </p:sp>
      <p:sp>
        <p:nvSpPr>
          <p:cNvPr id="280" name="Google Shape;280;p21"/>
          <p:cNvSpPr txBox="1"/>
          <p:nvPr/>
        </p:nvSpPr>
        <p:spPr>
          <a:xfrm>
            <a:off x="9279509" y="3529269"/>
            <a:ext cx="10466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niveau </a:t>
            </a:r>
            <a:br>
              <a:rPr lang="fr-FR" sz="1400">
                <a:solidFill>
                  <a:schemeClr val="dk1"/>
                </a:solidFill>
                <a:latin typeface="Helvetica Neue"/>
                <a:ea typeface="Helvetica Neue"/>
                <a:cs typeface="Helvetica Neue"/>
                <a:sym typeface="Helvetica Neue"/>
              </a:rPr>
            </a:br>
            <a:r>
              <a:rPr lang="fr-FR" sz="1400">
                <a:solidFill>
                  <a:schemeClr val="dk1"/>
                </a:solidFill>
                <a:latin typeface="Helvetica Neue"/>
                <a:ea typeface="Helvetica Neue"/>
                <a:cs typeface="Helvetica Neue"/>
                <a:sym typeface="Helvetica Neue"/>
              </a:rPr>
              <a:t>B</a:t>
            </a:r>
            <a:endParaRPr/>
          </a:p>
        </p:txBody>
      </p:sp>
      <p:sp>
        <p:nvSpPr>
          <p:cNvPr id="281" name="Google Shape;281;p21"/>
          <p:cNvSpPr txBox="1"/>
          <p:nvPr/>
        </p:nvSpPr>
        <p:spPr>
          <a:xfrm>
            <a:off x="8817018" y="5565257"/>
            <a:ext cx="10466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niveau </a:t>
            </a:r>
            <a:br>
              <a:rPr lang="fr-FR" sz="1400">
                <a:solidFill>
                  <a:schemeClr val="dk1"/>
                </a:solidFill>
                <a:latin typeface="Helvetica Neue"/>
                <a:ea typeface="Helvetica Neue"/>
                <a:cs typeface="Helvetica Neue"/>
                <a:sym typeface="Helvetica Neue"/>
              </a:rPr>
            </a:br>
            <a:r>
              <a:rPr lang="fr-FR" sz="1400">
                <a:solidFill>
                  <a:schemeClr val="dk1"/>
                </a:solidFill>
                <a:latin typeface="Helvetica Neue"/>
                <a:ea typeface="Helvetica Neue"/>
                <a:cs typeface="Helvetica Neue"/>
                <a:sym typeface="Helvetica Neue"/>
              </a:rPr>
              <a:t>C</a:t>
            </a:r>
            <a:endParaRPr/>
          </a:p>
        </p:txBody>
      </p:sp>
      <p:sp>
        <p:nvSpPr>
          <p:cNvPr id="282" name="Google Shape;282;p21"/>
          <p:cNvSpPr txBox="1"/>
          <p:nvPr/>
        </p:nvSpPr>
        <p:spPr>
          <a:xfrm>
            <a:off x="5899751" y="5158570"/>
            <a:ext cx="10466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niveau </a:t>
            </a:r>
            <a:br>
              <a:rPr lang="fr-FR" sz="1400">
                <a:solidFill>
                  <a:schemeClr val="dk1"/>
                </a:solidFill>
                <a:latin typeface="Helvetica Neue"/>
                <a:ea typeface="Helvetica Neue"/>
                <a:cs typeface="Helvetica Neue"/>
                <a:sym typeface="Helvetica Neue"/>
              </a:rPr>
            </a:br>
            <a:r>
              <a:rPr lang="fr-FR" sz="1400">
                <a:solidFill>
                  <a:schemeClr val="dk1"/>
                </a:solidFill>
                <a:latin typeface="Helvetica Neue"/>
                <a:ea typeface="Helvetica Neue"/>
                <a:cs typeface="Helvetica Neue"/>
                <a:sym typeface="Helvetica Neue"/>
              </a:rPr>
              <a:t>D</a:t>
            </a:r>
            <a:endParaRPr/>
          </a:p>
        </p:txBody>
      </p:sp>
      <p:sp>
        <p:nvSpPr>
          <p:cNvPr id="283" name="Google Shape;283;p21"/>
          <p:cNvSpPr txBox="1"/>
          <p:nvPr/>
        </p:nvSpPr>
        <p:spPr>
          <a:xfrm>
            <a:off x="6295124" y="3006049"/>
            <a:ext cx="10466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niveau </a:t>
            </a:r>
            <a:br>
              <a:rPr lang="fr-FR" sz="1400">
                <a:solidFill>
                  <a:schemeClr val="dk1"/>
                </a:solidFill>
                <a:latin typeface="Helvetica Neue"/>
                <a:ea typeface="Helvetica Neue"/>
                <a:cs typeface="Helvetica Neue"/>
                <a:sym typeface="Helvetica Neue"/>
              </a:rPr>
            </a:br>
            <a:r>
              <a:rPr lang="fr-FR" sz="1400">
                <a:solidFill>
                  <a:schemeClr val="dk1"/>
                </a:solidFill>
                <a:latin typeface="Helvetica Neue"/>
                <a:ea typeface="Helvetica Neue"/>
                <a:cs typeface="Helvetica Neue"/>
                <a:sym typeface="Helvetica Neue"/>
              </a:rPr>
              <a:t>E</a:t>
            </a:r>
            <a:endParaRPr/>
          </a:p>
        </p:txBody>
      </p:sp>
      <p:graphicFrame>
        <p:nvGraphicFramePr>
          <p:cNvPr id="284" name="Google Shape;284;p21"/>
          <p:cNvGraphicFramePr/>
          <p:nvPr/>
        </p:nvGraphicFramePr>
        <p:xfrm>
          <a:off x="1950559" y="2532462"/>
          <a:ext cx="3767666" cy="3836504"/>
        </p:xfrm>
        <a:graphic>
          <a:graphicData uri="http://schemas.openxmlformats.org/drawingml/2006/chart">
            <c:chart xmlns:c="http://schemas.openxmlformats.org/drawingml/2006/chart" xmlns:r="http://schemas.openxmlformats.org/officeDocument/2006/relationships" r:id="rId4"/>
          </a:graphicData>
        </a:graphic>
      </p:graphicFrame>
      <p:sp>
        <p:nvSpPr>
          <p:cNvPr id="285" name="Google Shape;285;p21"/>
          <p:cNvSpPr txBox="1"/>
          <p:nvPr/>
        </p:nvSpPr>
        <p:spPr>
          <a:xfrm>
            <a:off x="1983944" y="1759876"/>
            <a:ext cx="428222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a:solidFill>
                  <a:srgbClr val="3F3F3F"/>
                </a:solidFill>
                <a:latin typeface="Helvetica Neue"/>
                <a:ea typeface="Helvetica Neue"/>
                <a:cs typeface="Helvetica Neue"/>
                <a:sym typeface="Helvetica Neue"/>
              </a:rPr>
              <a:t>Répartition 2017 des groupes </a:t>
            </a:r>
            <a:br>
              <a:rPr lang="fr-FR" sz="1600">
                <a:solidFill>
                  <a:srgbClr val="3F3F3F"/>
                </a:solidFill>
                <a:latin typeface="Helvetica Neue"/>
                <a:ea typeface="Helvetica Neue"/>
                <a:cs typeface="Helvetica Neue"/>
                <a:sym typeface="Helvetica Neue"/>
              </a:rPr>
            </a:br>
            <a:r>
              <a:rPr lang="fr-FR" sz="1600" b="1">
                <a:solidFill>
                  <a:srgbClr val="3F3F3F"/>
                </a:solidFill>
                <a:latin typeface="Helvetica Neue"/>
                <a:ea typeface="Helvetica Neue"/>
                <a:cs typeface="Helvetica Neue"/>
                <a:sym typeface="Helvetica Neue"/>
              </a:rPr>
              <a:t>de la typologie ABD</a:t>
            </a:r>
            <a:endParaRPr/>
          </a:p>
          <a:p>
            <a:pPr marL="0" marR="0" lvl="0" indent="0" algn="l" rtl="0">
              <a:spcBef>
                <a:spcPts val="0"/>
              </a:spcBef>
              <a:spcAft>
                <a:spcPts val="0"/>
              </a:spcAft>
              <a:buNone/>
            </a:pPr>
            <a:r>
              <a:rPr lang="fr-FR" sz="1600">
                <a:solidFill>
                  <a:srgbClr val="3F3F3F"/>
                </a:solidFill>
                <a:latin typeface="Helvetica Neue"/>
                <a:ea typeface="Helvetica Neue"/>
                <a:cs typeface="Helvetica Neue"/>
                <a:sym typeface="Helvetica Neue"/>
              </a:rPr>
              <a:t>Données pondérées</a:t>
            </a:r>
            <a:endParaRPr/>
          </a:p>
        </p:txBody>
      </p:sp>
      <p:sp>
        <p:nvSpPr>
          <p:cNvPr id="286" name="Google Shape;286;p21"/>
          <p:cNvSpPr txBox="1"/>
          <p:nvPr/>
        </p:nvSpPr>
        <p:spPr>
          <a:xfrm>
            <a:off x="4212035" y="2614501"/>
            <a:ext cx="104664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B1</a:t>
            </a:r>
            <a:endParaRPr/>
          </a:p>
        </p:txBody>
      </p:sp>
      <p:sp>
        <p:nvSpPr>
          <p:cNvPr id="287" name="Google Shape;287;p21"/>
          <p:cNvSpPr txBox="1"/>
          <p:nvPr/>
        </p:nvSpPr>
        <p:spPr>
          <a:xfrm>
            <a:off x="5063334" y="3542925"/>
            <a:ext cx="104664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B2</a:t>
            </a:r>
            <a:endParaRPr/>
          </a:p>
        </p:txBody>
      </p:sp>
      <p:sp>
        <p:nvSpPr>
          <p:cNvPr id="288" name="Google Shape;288;p21"/>
          <p:cNvSpPr txBox="1"/>
          <p:nvPr/>
        </p:nvSpPr>
        <p:spPr>
          <a:xfrm>
            <a:off x="4522933" y="5565261"/>
            <a:ext cx="104664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B3</a:t>
            </a:r>
            <a:endParaRPr/>
          </a:p>
        </p:txBody>
      </p:sp>
      <p:sp>
        <p:nvSpPr>
          <p:cNvPr id="289" name="Google Shape;289;p21"/>
          <p:cNvSpPr txBox="1"/>
          <p:nvPr/>
        </p:nvSpPr>
        <p:spPr>
          <a:xfrm>
            <a:off x="1572784" y="4707324"/>
            <a:ext cx="104664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B4</a:t>
            </a:r>
            <a:endParaRPr/>
          </a:p>
        </p:txBody>
      </p:sp>
      <p:sp>
        <p:nvSpPr>
          <p:cNvPr id="290" name="Google Shape;290;p21"/>
          <p:cNvSpPr txBox="1"/>
          <p:nvPr/>
        </p:nvSpPr>
        <p:spPr>
          <a:xfrm>
            <a:off x="2328334" y="2836801"/>
            <a:ext cx="104664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B5</a:t>
            </a:r>
            <a:endParaRPr/>
          </a:p>
        </p:txBody>
      </p:sp>
      <p:sp>
        <p:nvSpPr>
          <p:cNvPr id="291" name="Google Shape;291;p21"/>
          <p:cNvSpPr txBox="1"/>
          <p:nvPr/>
        </p:nvSpPr>
        <p:spPr>
          <a:xfrm>
            <a:off x="2067435" y="6233269"/>
            <a:ext cx="8711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3F3F3F"/>
                </a:solidFill>
                <a:latin typeface="Helvetica Neue"/>
                <a:ea typeface="Helvetica Neue"/>
                <a:cs typeface="Helvetica Neue"/>
                <a:sym typeface="Helvetica Neue"/>
              </a:rPr>
              <a:t>Le poids des groupes est assez similaire selon les deux typologies ...</a:t>
            </a:r>
            <a:endParaRPr sz="200" b="1">
              <a:solidFill>
                <a:srgbClr val="3F3F3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22</a:t>
            </a:fld>
            <a:endParaRPr>
              <a:solidFill>
                <a:srgbClr val="3C484D"/>
              </a:solidFill>
              <a:latin typeface="Helvetica Neue Light"/>
              <a:ea typeface="Helvetica Neue Light"/>
              <a:cs typeface="Helvetica Neue Light"/>
              <a:sym typeface="Helvetica Neue Light"/>
            </a:endParaRPr>
          </a:p>
        </p:txBody>
      </p:sp>
      <p:sp>
        <p:nvSpPr>
          <p:cNvPr id="297" name="Google Shape;297;p22"/>
          <p:cNvSpPr txBox="1"/>
          <p:nvPr/>
        </p:nvSpPr>
        <p:spPr>
          <a:xfrm>
            <a:off x="1686296" y="354862"/>
            <a:ext cx="92390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600">
                <a:solidFill>
                  <a:srgbClr val="000000"/>
                </a:solidFill>
                <a:latin typeface="Helvetica Neue Light"/>
                <a:ea typeface="Helvetica Neue Light"/>
                <a:cs typeface="Helvetica Neue Light"/>
                <a:sym typeface="Helvetica Neue Light"/>
              </a:rPr>
              <a:t>Typologie alternative 2017, comparaison avec la typologie actuelle</a:t>
            </a:r>
            <a:endParaRPr/>
          </a:p>
        </p:txBody>
      </p:sp>
      <p:graphicFrame>
        <p:nvGraphicFramePr>
          <p:cNvPr id="298" name="Google Shape;298;p22"/>
          <p:cNvGraphicFramePr/>
          <p:nvPr/>
        </p:nvGraphicFramePr>
        <p:xfrm>
          <a:off x="3492105" y="2366206"/>
          <a:ext cx="5363950" cy="2200300"/>
        </p:xfrm>
        <a:graphic>
          <a:graphicData uri="http://schemas.openxmlformats.org/drawingml/2006/table">
            <a:tbl>
              <a:tblPr>
                <a:noFill/>
                <a:tableStyleId>{82779690-741D-4BC3-BD34-93AA2BC3227E}</a:tableStyleId>
              </a:tblPr>
              <a:tblGrid>
                <a:gridCol w="774050">
                  <a:extLst>
                    <a:ext uri="{9D8B030D-6E8A-4147-A177-3AD203B41FA5}">
                      <a16:colId xmlns:a16="http://schemas.microsoft.com/office/drawing/2014/main" val="20000"/>
                    </a:ext>
                  </a:extLst>
                </a:gridCol>
                <a:gridCol w="756575">
                  <a:extLst>
                    <a:ext uri="{9D8B030D-6E8A-4147-A177-3AD203B41FA5}">
                      <a16:colId xmlns:a16="http://schemas.microsoft.com/office/drawing/2014/main" val="20001"/>
                    </a:ext>
                  </a:extLst>
                </a:gridCol>
                <a:gridCol w="756575">
                  <a:extLst>
                    <a:ext uri="{9D8B030D-6E8A-4147-A177-3AD203B41FA5}">
                      <a16:colId xmlns:a16="http://schemas.microsoft.com/office/drawing/2014/main" val="20002"/>
                    </a:ext>
                  </a:extLst>
                </a:gridCol>
                <a:gridCol w="756575">
                  <a:extLst>
                    <a:ext uri="{9D8B030D-6E8A-4147-A177-3AD203B41FA5}">
                      <a16:colId xmlns:a16="http://schemas.microsoft.com/office/drawing/2014/main" val="20003"/>
                    </a:ext>
                  </a:extLst>
                </a:gridCol>
                <a:gridCol w="756575">
                  <a:extLst>
                    <a:ext uri="{9D8B030D-6E8A-4147-A177-3AD203B41FA5}">
                      <a16:colId xmlns:a16="http://schemas.microsoft.com/office/drawing/2014/main" val="20004"/>
                    </a:ext>
                  </a:extLst>
                </a:gridCol>
                <a:gridCol w="756575">
                  <a:extLst>
                    <a:ext uri="{9D8B030D-6E8A-4147-A177-3AD203B41FA5}">
                      <a16:colId xmlns:a16="http://schemas.microsoft.com/office/drawing/2014/main" val="20005"/>
                    </a:ext>
                  </a:extLst>
                </a:gridCol>
                <a:gridCol w="807025">
                  <a:extLst>
                    <a:ext uri="{9D8B030D-6E8A-4147-A177-3AD203B41FA5}">
                      <a16:colId xmlns:a16="http://schemas.microsoft.com/office/drawing/2014/main" val="20006"/>
                    </a:ext>
                  </a:extLst>
                </a:gridCol>
              </a:tblGrid>
              <a:tr h="539800">
                <a:tc>
                  <a:txBody>
                    <a:bodyPr/>
                    <a:lstStyle/>
                    <a:p>
                      <a:pPr marL="0" marR="0" lvl="0" indent="0" algn="l" rtl="0">
                        <a:spcBef>
                          <a:spcPts val="0"/>
                        </a:spcBef>
                        <a:spcAft>
                          <a:spcPts val="0"/>
                        </a:spcAft>
                        <a:buNone/>
                      </a:pP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tc>
                <a:tc>
                  <a:txBody>
                    <a:bodyPr/>
                    <a:lstStyle/>
                    <a:p>
                      <a:pPr marL="0" marR="0" lvl="0" indent="0" algn="ctr" rtl="0">
                        <a:spcBef>
                          <a:spcPts val="0"/>
                        </a:spcBef>
                        <a:spcAft>
                          <a:spcPts val="0"/>
                        </a:spcAft>
                        <a:buNone/>
                      </a:pPr>
                      <a:r>
                        <a:rPr lang="fr-FR" sz="1200" u="none" strike="noStrike" cap="none">
                          <a:solidFill>
                            <a:srgbClr val="3497C2"/>
                          </a:solidFill>
                          <a:latin typeface="Helvetica Neue"/>
                          <a:ea typeface="Helvetica Neue"/>
                          <a:cs typeface="Helvetica Neue"/>
                          <a:sym typeface="Helvetica Neue"/>
                        </a:rPr>
                        <a:t>Niveau A</a:t>
                      </a:r>
                      <a:endParaRPr sz="1200" b="0" i="0" u="none" strike="noStrike" cap="none">
                        <a:solidFill>
                          <a:srgbClr val="3497C2"/>
                        </a:solidFill>
                        <a:latin typeface="Helvetica Neue"/>
                        <a:ea typeface="Helvetica Neue"/>
                        <a:cs typeface="Helvetica Neue"/>
                        <a:sym typeface="Helvetica Neue"/>
                      </a:endParaRPr>
                    </a:p>
                  </a:txBody>
                  <a:tcPr marL="9525" marR="9525" marT="9525" marB="0" anchor="ctr"/>
                </a:tc>
                <a:tc>
                  <a:txBody>
                    <a:bodyPr/>
                    <a:lstStyle/>
                    <a:p>
                      <a:pPr marL="0" marR="0" lvl="0" indent="0" algn="ctr" rtl="0">
                        <a:spcBef>
                          <a:spcPts val="0"/>
                        </a:spcBef>
                        <a:spcAft>
                          <a:spcPts val="0"/>
                        </a:spcAft>
                        <a:buNone/>
                      </a:pPr>
                      <a:r>
                        <a:rPr lang="fr-FR" sz="1200" u="none" strike="noStrike" cap="none">
                          <a:solidFill>
                            <a:srgbClr val="3497C2"/>
                          </a:solidFill>
                          <a:latin typeface="Helvetica Neue"/>
                          <a:ea typeface="Helvetica Neue"/>
                          <a:cs typeface="Helvetica Neue"/>
                          <a:sym typeface="Helvetica Neue"/>
                        </a:rPr>
                        <a:t>Niveau B</a:t>
                      </a:r>
                      <a:endParaRPr sz="1200" b="0" i="0" u="none" strike="noStrike" cap="none">
                        <a:solidFill>
                          <a:srgbClr val="3497C2"/>
                        </a:solidFill>
                        <a:latin typeface="Helvetica Neue"/>
                        <a:ea typeface="Helvetica Neue"/>
                        <a:cs typeface="Helvetica Neue"/>
                        <a:sym typeface="Helvetica Neue"/>
                      </a:endParaRPr>
                    </a:p>
                  </a:txBody>
                  <a:tcPr marL="9525" marR="9525" marT="9525" marB="0" anchor="ctr"/>
                </a:tc>
                <a:tc>
                  <a:txBody>
                    <a:bodyPr/>
                    <a:lstStyle/>
                    <a:p>
                      <a:pPr marL="0" marR="0" lvl="0" indent="0" algn="ctr" rtl="0">
                        <a:spcBef>
                          <a:spcPts val="0"/>
                        </a:spcBef>
                        <a:spcAft>
                          <a:spcPts val="0"/>
                        </a:spcAft>
                        <a:buNone/>
                      </a:pPr>
                      <a:r>
                        <a:rPr lang="fr-FR" sz="1200" u="none" strike="noStrike" cap="none">
                          <a:solidFill>
                            <a:srgbClr val="3497C2"/>
                          </a:solidFill>
                          <a:latin typeface="Helvetica Neue"/>
                          <a:ea typeface="Helvetica Neue"/>
                          <a:cs typeface="Helvetica Neue"/>
                          <a:sym typeface="Helvetica Neue"/>
                        </a:rPr>
                        <a:t>Niveau C</a:t>
                      </a:r>
                      <a:endParaRPr sz="1200" b="0" i="0" u="none" strike="noStrike" cap="none">
                        <a:solidFill>
                          <a:srgbClr val="3497C2"/>
                        </a:solidFill>
                        <a:latin typeface="Helvetica Neue"/>
                        <a:ea typeface="Helvetica Neue"/>
                        <a:cs typeface="Helvetica Neue"/>
                        <a:sym typeface="Helvetica Neue"/>
                      </a:endParaRPr>
                    </a:p>
                  </a:txBody>
                  <a:tcPr marL="9525" marR="9525" marT="9525" marB="0" anchor="ctr"/>
                </a:tc>
                <a:tc>
                  <a:txBody>
                    <a:bodyPr/>
                    <a:lstStyle/>
                    <a:p>
                      <a:pPr marL="0" marR="0" lvl="0" indent="0" algn="ctr" rtl="0">
                        <a:spcBef>
                          <a:spcPts val="0"/>
                        </a:spcBef>
                        <a:spcAft>
                          <a:spcPts val="0"/>
                        </a:spcAft>
                        <a:buNone/>
                      </a:pPr>
                      <a:r>
                        <a:rPr lang="fr-FR" sz="1200" u="none" strike="noStrike" cap="none">
                          <a:solidFill>
                            <a:srgbClr val="3497C2"/>
                          </a:solidFill>
                          <a:latin typeface="Helvetica Neue"/>
                          <a:ea typeface="Helvetica Neue"/>
                          <a:cs typeface="Helvetica Neue"/>
                          <a:sym typeface="Helvetica Neue"/>
                        </a:rPr>
                        <a:t>Niveau D</a:t>
                      </a:r>
                      <a:endParaRPr sz="1200" b="0" i="0" u="none" strike="noStrike" cap="none">
                        <a:solidFill>
                          <a:srgbClr val="3497C2"/>
                        </a:solidFill>
                        <a:latin typeface="Helvetica Neue"/>
                        <a:ea typeface="Helvetica Neue"/>
                        <a:cs typeface="Helvetica Neue"/>
                        <a:sym typeface="Helvetica Neue"/>
                      </a:endParaRPr>
                    </a:p>
                  </a:txBody>
                  <a:tcPr marL="9525" marR="9525" marT="9525" marB="0" anchor="ctr"/>
                </a:tc>
                <a:tc>
                  <a:txBody>
                    <a:bodyPr/>
                    <a:lstStyle/>
                    <a:p>
                      <a:pPr marL="0" marR="0" lvl="0" indent="0" algn="ctr" rtl="0">
                        <a:spcBef>
                          <a:spcPts val="0"/>
                        </a:spcBef>
                        <a:spcAft>
                          <a:spcPts val="0"/>
                        </a:spcAft>
                        <a:buNone/>
                      </a:pPr>
                      <a:r>
                        <a:rPr lang="fr-FR" sz="1200" b="0" i="0" u="none" strike="noStrike" cap="none">
                          <a:solidFill>
                            <a:srgbClr val="3497C2"/>
                          </a:solidFill>
                          <a:latin typeface="Helvetica Neue"/>
                          <a:ea typeface="Helvetica Neue"/>
                          <a:cs typeface="Helvetica Neue"/>
                          <a:sym typeface="Helvetica Neue"/>
                        </a:rPr>
                        <a:t>Niveau E</a:t>
                      </a:r>
                      <a:endParaRPr/>
                    </a:p>
                  </a:txBody>
                  <a:tcPr marL="9525" marR="9525" marT="9525" marB="0" anchor="ctr"/>
                </a:tc>
                <a:tc>
                  <a:txBody>
                    <a:bodyPr/>
                    <a:lstStyle/>
                    <a:p>
                      <a:pPr marL="0" marR="0" lvl="0" indent="0" algn="ctr" rtl="0">
                        <a:spcBef>
                          <a:spcPts val="0"/>
                        </a:spcBef>
                        <a:spcAft>
                          <a:spcPts val="0"/>
                        </a:spcAft>
                        <a:buNone/>
                      </a:pPr>
                      <a:r>
                        <a:rPr lang="fr-FR" sz="1200" b="0" i="0" u="none" strike="noStrike" cap="none">
                          <a:solidFill>
                            <a:srgbClr val="3497C2"/>
                          </a:solidFill>
                          <a:latin typeface="Helvetica Neue"/>
                          <a:ea typeface="Helvetica Neue"/>
                          <a:cs typeface="Helvetica Neue"/>
                          <a:sym typeface="Helvetica Neue"/>
                        </a:rPr>
                        <a:t>Total</a:t>
                      </a:r>
                      <a:endParaRPr/>
                    </a:p>
                  </a:txBody>
                  <a:tcPr marL="9525" marR="9525" marT="9525" marB="0" anchor="ctr"/>
                </a:tc>
                <a:extLst>
                  <a:ext uri="{0D108BD9-81ED-4DB2-BD59-A6C34878D82A}">
                    <a16:rowId xmlns:a16="http://schemas.microsoft.com/office/drawing/2014/main" val="10000"/>
                  </a:ext>
                </a:extLst>
              </a:tr>
              <a:tr h="276750">
                <a:tc>
                  <a:txBody>
                    <a:bodyPr/>
                    <a:lstStyle/>
                    <a:p>
                      <a:pPr marL="0" marR="0" lvl="0" indent="0" algn="l" rtl="0">
                        <a:spcBef>
                          <a:spcPts val="0"/>
                        </a:spcBef>
                        <a:spcAft>
                          <a:spcPts val="0"/>
                        </a:spcAft>
                        <a:buNone/>
                      </a:pPr>
                      <a:r>
                        <a:rPr lang="fr-FR" sz="1200" u="none" strike="noStrike" cap="none">
                          <a:latin typeface="Helvetica Neue"/>
                          <a:ea typeface="Helvetica Neue"/>
                          <a:cs typeface="Helvetica Neue"/>
                          <a:sym typeface="Helvetica Neue"/>
                        </a:rPr>
                        <a:t>BIB 1</a:t>
                      </a: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699</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426</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49</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4</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1 179</a:t>
                      </a:r>
                      <a:endParaRPr/>
                    </a:p>
                  </a:txBody>
                  <a:tcPr marL="6350" marR="6350" marT="6350" marB="0" anchor="ctr"/>
                </a:tc>
                <a:extLst>
                  <a:ext uri="{0D108BD9-81ED-4DB2-BD59-A6C34878D82A}">
                    <a16:rowId xmlns:a16="http://schemas.microsoft.com/office/drawing/2014/main" val="10001"/>
                  </a:ext>
                </a:extLst>
              </a:tr>
              <a:tr h="276750">
                <a:tc>
                  <a:txBody>
                    <a:bodyPr/>
                    <a:lstStyle/>
                    <a:p>
                      <a:pPr marL="0" marR="0" lvl="0" indent="0" algn="l" rtl="0">
                        <a:spcBef>
                          <a:spcPts val="0"/>
                        </a:spcBef>
                        <a:spcAft>
                          <a:spcPts val="0"/>
                        </a:spcAft>
                        <a:buNone/>
                      </a:pPr>
                      <a:r>
                        <a:rPr lang="fr-FR" sz="1200" u="none" strike="noStrike" cap="none">
                          <a:latin typeface="Helvetica Neue"/>
                          <a:ea typeface="Helvetica Neue"/>
                          <a:cs typeface="Helvetica Neue"/>
                          <a:sym typeface="Helvetica Neue"/>
                        </a:rPr>
                        <a:t>BIB 2</a:t>
                      </a: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319</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715</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506</a:t>
                      </a:r>
                      <a:endParaRPr sz="1200" b="0" i="0" u="none" strike="noStrike" cap="none">
                        <a:solidFill>
                          <a:srgbClr val="000000"/>
                        </a:solidFill>
                        <a:latin typeface="Helvetica Neue"/>
                        <a:ea typeface="Helvetica Neue"/>
                        <a:cs typeface="Helvetica Neue"/>
                        <a:sym typeface="Helvetica Neue"/>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19</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1 559</a:t>
                      </a:r>
                      <a:endParaRPr sz="1200" b="0" i="0" u="none" strike="noStrike" cap="none">
                        <a:solidFill>
                          <a:srgbClr val="000000"/>
                        </a:solidFill>
                        <a:latin typeface="Helvetica Neue"/>
                        <a:ea typeface="Helvetica Neue"/>
                        <a:cs typeface="Helvetica Neue"/>
                        <a:sym typeface="Helvetica Neue"/>
                      </a:endParaRPr>
                    </a:p>
                  </a:txBody>
                  <a:tcPr marL="6350" marR="6350" marT="6350" marB="0" anchor="ctr"/>
                </a:tc>
                <a:extLst>
                  <a:ext uri="{0D108BD9-81ED-4DB2-BD59-A6C34878D82A}">
                    <a16:rowId xmlns:a16="http://schemas.microsoft.com/office/drawing/2014/main" val="10002"/>
                  </a:ext>
                </a:extLst>
              </a:tr>
              <a:tr h="276750">
                <a:tc>
                  <a:txBody>
                    <a:bodyPr/>
                    <a:lstStyle/>
                    <a:p>
                      <a:pPr marL="0" marR="0" lvl="0" indent="0" algn="l" rtl="0">
                        <a:spcBef>
                          <a:spcPts val="0"/>
                        </a:spcBef>
                        <a:spcAft>
                          <a:spcPts val="0"/>
                        </a:spcAft>
                        <a:buNone/>
                      </a:pPr>
                      <a:r>
                        <a:rPr lang="fr-FR" sz="1200" u="none" strike="noStrike" cap="none">
                          <a:latin typeface="Helvetica Neue"/>
                          <a:ea typeface="Helvetica Neue"/>
                          <a:cs typeface="Helvetica Neue"/>
                          <a:sym typeface="Helvetica Neue"/>
                        </a:rPr>
                        <a:t>BIB 3</a:t>
                      </a: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97</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368</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1 283</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1 147</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107</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3 001</a:t>
                      </a:r>
                      <a:endParaRPr/>
                    </a:p>
                  </a:txBody>
                  <a:tcPr marL="6350" marR="6350" marT="6350" marB="0" anchor="ctr"/>
                </a:tc>
                <a:extLst>
                  <a:ext uri="{0D108BD9-81ED-4DB2-BD59-A6C34878D82A}">
                    <a16:rowId xmlns:a16="http://schemas.microsoft.com/office/drawing/2014/main" val="10003"/>
                  </a:ext>
                </a:extLst>
              </a:tr>
              <a:tr h="276750">
                <a:tc>
                  <a:txBody>
                    <a:bodyPr/>
                    <a:lstStyle/>
                    <a:p>
                      <a:pPr marL="0" marR="0" lvl="0" indent="0" algn="l" rtl="0">
                        <a:spcBef>
                          <a:spcPts val="0"/>
                        </a:spcBef>
                        <a:spcAft>
                          <a:spcPts val="0"/>
                        </a:spcAft>
                        <a:buNone/>
                      </a:pPr>
                      <a:r>
                        <a:rPr lang="fr-FR" sz="1200" u="none" strike="noStrike" cap="none">
                          <a:latin typeface="Helvetica Neue"/>
                          <a:ea typeface="Helvetica Neue"/>
                          <a:cs typeface="Helvetica Neue"/>
                          <a:sym typeface="Helvetica Neue"/>
                        </a:rPr>
                        <a:t>PAL 4</a:t>
                      </a: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23</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98</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692</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1 448</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772</a:t>
                      </a:r>
                      <a:endParaRPr/>
                    </a:p>
                  </a:txBody>
                  <a:tcPr marL="6350" marR="6350" marT="6350" marB="0" anchor="ctr">
                    <a:solidFill>
                      <a:srgbClr val="F2F2F2"/>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3 034</a:t>
                      </a:r>
                      <a:endParaRPr/>
                    </a:p>
                  </a:txBody>
                  <a:tcPr marL="6350" marR="6350" marT="6350" marB="0" anchor="ctr"/>
                </a:tc>
                <a:extLst>
                  <a:ext uri="{0D108BD9-81ED-4DB2-BD59-A6C34878D82A}">
                    <a16:rowId xmlns:a16="http://schemas.microsoft.com/office/drawing/2014/main" val="10004"/>
                  </a:ext>
                </a:extLst>
              </a:tr>
              <a:tr h="276750">
                <a:tc>
                  <a:txBody>
                    <a:bodyPr/>
                    <a:lstStyle/>
                    <a:p>
                      <a:pPr marL="0" marR="0" lvl="0" indent="0" algn="l" rtl="0">
                        <a:spcBef>
                          <a:spcPts val="0"/>
                        </a:spcBef>
                        <a:spcAft>
                          <a:spcPts val="0"/>
                        </a:spcAft>
                        <a:buNone/>
                      </a:pPr>
                      <a:r>
                        <a:rPr lang="fr-FR" sz="1200" u="none" strike="noStrike" cap="none">
                          <a:latin typeface="Helvetica Neue"/>
                          <a:ea typeface="Helvetica Neue"/>
                          <a:cs typeface="Helvetica Neue"/>
                          <a:sym typeface="Helvetica Neue"/>
                        </a:rPr>
                        <a:t>PAL 5</a:t>
                      </a: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50</a:t>
                      </a:r>
                      <a:endParaRPr sz="1200" b="0" i="0" u="none" strike="noStrike" cap="none">
                        <a:solidFill>
                          <a:srgbClr val="000000"/>
                        </a:solidFill>
                        <a:latin typeface="Helvetica Neue"/>
                        <a:ea typeface="Helvetica Neue"/>
                        <a:cs typeface="Helvetica Neue"/>
                        <a:sym typeface="Helvetica Neue"/>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212</a:t>
                      </a:r>
                      <a:endParaRPr/>
                    </a:p>
                  </a:txBody>
                  <a:tcPr marL="6350" marR="6350" marT="6350" marB="0" anchor="ctr">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1 304</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1 567</a:t>
                      </a:r>
                      <a:endParaRPr/>
                    </a:p>
                  </a:txBody>
                  <a:tcPr marL="6350" marR="6350" marT="6350" marB="0" anchor="ctr"/>
                </a:tc>
                <a:extLst>
                  <a:ext uri="{0D108BD9-81ED-4DB2-BD59-A6C34878D82A}">
                    <a16:rowId xmlns:a16="http://schemas.microsoft.com/office/drawing/2014/main" val="10005"/>
                  </a:ext>
                </a:extLst>
              </a:tr>
              <a:tr h="276750">
                <a:tc>
                  <a:txBody>
                    <a:bodyPr/>
                    <a:lstStyle/>
                    <a:p>
                      <a:pPr marL="0" marR="0" lvl="0" indent="0" algn="l"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Total</a:t>
                      </a:r>
                      <a:endParaRPr/>
                    </a:p>
                  </a:txBody>
                  <a:tcPr marL="9525" marR="9525" marT="9525" marB="0" anchor="b"/>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1 137</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1 608</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2 581</a:t>
                      </a:r>
                      <a:endParaRPr sz="1200" b="0" i="0" u="none" strike="noStrike" cap="none">
                        <a:solidFill>
                          <a:srgbClr val="000000"/>
                        </a:solidFill>
                        <a:latin typeface="Helvetica Neue"/>
                        <a:ea typeface="Helvetica Neue"/>
                        <a:cs typeface="Helvetica Neue"/>
                        <a:sym typeface="Helvetica Neue"/>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2 830</a:t>
                      </a:r>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2 185</a:t>
                      </a:r>
                      <a:endParaRPr sz="1200" b="0" i="0" u="none" strike="noStrike" cap="none">
                        <a:solidFill>
                          <a:srgbClr val="000000"/>
                        </a:solidFill>
                        <a:latin typeface="Helvetica Neue"/>
                        <a:ea typeface="Helvetica Neue"/>
                        <a:cs typeface="Helvetica Neue"/>
                        <a:sym typeface="Helvetica Neue"/>
                      </a:endParaRPr>
                    </a:p>
                  </a:txBody>
                  <a:tcPr marL="6350" marR="6350" marT="6350" marB="0" anchor="ct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10 340</a:t>
                      </a:r>
                      <a:endParaRPr/>
                    </a:p>
                  </a:txBody>
                  <a:tcPr marL="6350" marR="6350" marT="6350" marB="0" anchor="ctr"/>
                </a:tc>
                <a:extLst>
                  <a:ext uri="{0D108BD9-81ED-4DB2-BD59-A6C34878D82A}">
                    <a16:rowId xmlns:a16="http://schemas.microsoft.com/office/drawing/2014/main" val="10006"/>
                  </a:ext>
                </a:extLst>
              </a:tr>
            </a:tbl>
          </a:graphicData>
        </a:graphic>
      </p:graphicFrame>
      <p:sp>
        <p:nvSpPr>
          <p:cNvPr id="299" name="Google Shape;299;p22"/>
          <p:cNvSpPr txBox="1"/>
          <p:nvPr/>
        </p:nvSpPr>
        <p:spPr>
          <a:xfrm>
            <a:off x="4549368" y="2160822"/>
            <a:ext cx="356235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a:solidFill>
                  <a:srgbClr val="3497C2"/>
                </a:solidFill>
                <a:latin typeface="Helvetica Neue"/>
                <a:ea typeface="Helvetica Neue"/>
                <a:cs typeface="Helvetica Neue"/>
                <a:sym typeface="Helvetica Neue"/>
              </a:rPr>
              <a:t>Typologie alternative 2017</a:t>
            </a:r>
            <a:endParaRPr/>
          </a:p>
        </p:txBody>
      </p:sp>
      <p:sp>
        <p:nvSpPr>
          <p:cNvPr id="300" name="Google Shape;300;p22"/>
          <p:cNvSpPr txBox="1"/>
          <p:nvPr/>
        </p:nvSpPr>
        <p:spPr>
          <a:xfrm rot="-5400000">
            <a:off x="2015241" y="3652754"/>
            <a:ext cx="220027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a:solidFill>
                  <a:srgbClr val="262626"/>
                </a:solidFill>
                <a:latin typeface="Helvetica Neue"/>
                <a:ea typeface="Helvetica Neue"/>
                <a:cs typeface="Helvetica Neue"/>
                <a:sym typeface="Helvetica Neue"/>
              </a:rPr>
              <a:t>Typologie actuelle</a:t>
            </a:r>
            <a:endParaRPr/>
          </a:p>
        </p:txBody>
      </p:sp>
      <p:graphicFrame>
        <p:nvGraphicFramePr>
          <p:cNvPr id="301" name="Google Shape;301;p22"/>
          <p:cNvGraphicFramePr/>
          <p:nvPr/>
        </p:nvGraphicFramePr>
        <p:xfrm>
          <a:off x="3561715" y="5491155"/>
          <a:ext cx="2844000" cy="997000"/>
        </p:xfrm>
        <a:graphic>
          <a:graphicData uri="http://schemas.openxmlformats.org/drawingml/2006/table">
            <a:tbl>
              <a:tblPr>
                <a:noFill/>
                <a:tableStyleId>{32DBAAF5-3AF4-4E3A-9D3F-1B055A6D63A1}</a:tableStyleId>
              </a:tblPr>
              <a:tblGrid>
                <a:gridCol w="1044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tblGrid>
              <a:tr h="222250">
                <a:tc>
                  <a:txBody>
                    <a:bodyPr/>
                    <a:lstStyle/>
                    <a:p>
                      <a:pPr marL="0" marR="0" lvl="0" indent="0" algn="l"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Amélioration</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1 860</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C8D2AA"/>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C8D2AA"/>
                    </a:solidFill>
                  </a:tcPr>
                </a:tc>
                <a:extLst>
                  <a:ext uri="{0D108BD9-81ED-4DB2-BD59-A6C34878D82A}">
                    <a16:rowId xmlns:a16="http://schemas.microsoft.com/office/drawing/2014/main" val="10000"/>
                  </a:ext>
                </a:extLst>
              </a:tr>
              <a:tr h="222250">
                <a:tc>
                  <a:txBody>
                    <a:bodyPr/>
                    <a:lstStyle/>
                    <a:p>
                      <a:pPr marL="0" marR="0" lvl="0" indent="0" algn="l"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Stable</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5 448</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53%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222250">
                <a:tc>
                  <a:txBody>
                    <a:bodyPr/>
                    <a:lstStyle/>
                    <a:p>
                      <a:pPr marL="0" marR="0" lvl="0" indent="0" algn="l"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Dégradation</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chemeClr val="lt1"/>
                          </a:solidFill>
                          <a:latin typeface="Helvetica Neue"/>
                          <a:ea typeface="Helvetica Neue"/>
                          <a:cs typeface="Helvetica Neue"/>
                          <a:sym typeface="Helvetica Neue"/>
                        </a:rPr>
                        <a:t>3 032</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7F7F7F"/>
                    </a:solidFill>
                  </a:tcPr>
                </a:tc>
                <a:tc>
                  <a:txBody>
                    <a:bodyPr/>
                    <a:lstStyle/>
                    <a:p>
                      <a:pPr marL="0" marR="0" lvl="0" indent="0" algn="ctr" rtl="0">
                        <a:spcBef>
                          <a:spcPts val="0"/>
                        </a:spcBef>
                        <a:spcAft>
                          <a:spcPts val="0"/>
                        </a:spcAft>
                        <a:buNone/>
                      </a:pPr>
                      <a:r>
                        <a:rPr lang="fr-FR" sz="1200" b="0" i="0" u="none" strike="noStrike" cap="none">
                          <a:solidFill>
                            <a:schemeClr val="lt1"/>
                          </a:solidFill>
                          <a:latin typeface="Helvetica Neue"/>
                          <a:ea typeface="Helvetica Neue"/>
                          <a:cs typeface="Helvetica Neue"/>
                          <a:sym typeface="Helvetica Neue"/>
                        </a:rPr>
                        <a:t>29%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7F7F7F"/>
                    </a:solidFill>
                  </a:tcPr>
                </a:tc>
                <a:extLst>
                  <a:ext uri="{0D108BD9-81ED-4DB2-BD59-A6C34878D82A}">
                    <a16:rowId xmlns:a16="http://schemas.microsoft.com/office/drawing/2014/main" val="10002"/>
                  </a:ext>
                </a:extLst>
              </a:tr>
              <a:tr h="108000">
                <a:tc>
                  <a:txBody>
                    <a:bodyPr/>
                    <a:lstStyle/>
                    <a:p>
                      <a:pPr marL="0" marR="0" lvl="0" indent="0" algn="l" rtl="0">
                        <a:spcBef>
                          <a:spcPts val="0"/>
                        </a:spcBef>
                        <a:spcAft>
                          <a:spcPts val="0"/>
                        </a:spcAft>
                        <a:buNone/>
                      </a:pPr>
                      <a:endParaRPr sz="500" b="0" i="0" u="none" strike="noStrike" cap="none">
                        <a:solidFill>
                          <a:srgbClr val="000000"/>
                        </a:solidFill>
                        <a:latin typeface="Helvetica Neue"/>
                        <a:ea typeface="Helvetica Neue"/>
                        <a:cs typeface="Helvetica Neue"/>
                        <a:sym typeface="Helvetica Neue"/>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500" b="0" i="0" u="none" strike="noStrike" cap="none">
                        <a:solidFill>
                          <a:srgbClr val="000000"/>
                        </a:solidFill>
                        <a:latin typeface="Helvetica Neue"/>
                        <a:ea typeface="Helvetica Neue"/>
                        <a:cs typeface="Helvetica Neue"/>
                        <a:sym typeface="Helvetica Neue"/>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5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r h="222250">
                <a:tc>
                  <a:txBody>
                    <a:bodyPr/>
                    <a:lstStyle/>
                    <a:p>
                      <a:pPr marL="0" marR="0" lvl="0" indent="0" algn="l"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Total</a:t>
                      </a:r>
                      <a:endParaRPr/>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10 340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100%</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02" name="Google Shape;302;p22"/>
          <p:cNvSpPr txBox="1"/>
          <p:nvPr/>
        </p:nvSpPr>
        <p:spPr>
          <a:xfrm>
            <a:off x="4643591" y="4946450"/>
            <a:ext cx="17621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262626"/>
                </a:solidFill>
                <a:latin typeface="Helvetica Neue"/>
                <a:ea typeface="Helvetica Neue"/>
                <a:cs typeface="Helvetica Neue"/>
                <a:sym typeface="Helvetica Neue"/>
              </a:rPr>
              <a:t>Echantillon OLP 2017</a:t>
            </a:r>
            <a:br>
              <a:rPr lang="fr-FR" sz="1200">
                <a:solidFill>
                  <a:srgbClr val="262626"/>
                </a:solidFill>
                <a:latin typeface="Helvetica Neue"/>
                <a:ea typeface="Helvetica Neue"/>
                <a:cs typeface="Helvetica Neue"/>
                <a:sym typeface="Helvetica Neue"/>
              </a:rPr>
            </a:br>
            <a:r>
              <a:rPr lang="fr-FR" sz="1200">
                <a:solidFill>
                  <a:srgbClr val="262626"/>
                </a:solidFill>
                <a:latin typeface="Helvetica Neue"/>
                <a:ea typeface="Helvetica Neue"/>
                <a:cs typeface="Helvetica Neue"/>
                <a:sym typeface="Helvetica Neue"/>
              </a:rPr>
              <a:t>pondéré</a:t>
            </a:r>
            <a:endParaRPr/>
          </a:p>
        </p:txBody>
      </p:sp>
      <p:sp>
        <p:nvSpPr>
          <p:cNvPr id="303" name="Google Shape;303;p22"/>
          <p:cNvSpPr txBox="1"/>
          <p:nvPr/>
        </p:nvSpPr>
        <p:spPr>
          <a:xfrm>
            <a:off x="2125855" y="1473496"/>
            <a:ext cx="7856345" cy="923330"/>
          </a:xfrm>
          <a:prstGeom prst="rect">
            <a:avLst/>
          </a:prstGeom>
          <a:noFill/>
          <a:ln>
            <a:noFill/>
          </a:ln>
        </p:spPr>
        <p:txBody>
          <a:bodyPr spcFirstLastPara="1" wrap="square" lIns="91425" tIns="45700" rIns="91425" bIns="45700" anchor="t" anchorCtr="0">
            <a:spAutoFit/>
          </a:bodyPr>
          <a:lstStyle/>
          <a:p>
            <a:pPr marL="355600" marR="0" lvl="0" indent="-355600" algn="l" rtl="0">
              <a:spcBef>
                <a:spcPts val="0"/>
              </a:spcBef>
              <a:spcAft>
                <a:spcPts val="0"/>
              </a:spcAft>
              <a:buNone/>
            </a:pPr>
            <a:r>
              <a:rPr lang="fr-FR" sz="1800" b="1">
                <a:solidFill>
                  <a:srgbClr val="3F3F3F"/>
                </a:solidFill>
                <a:latin typeface="Helvetica Neue"/>
                <a:ea typeface="Helvetica Neue"/>
                <a:cs typeface="Helvetica Neue"/>
                <a:sym typeface="Helvetica Neue"/>
              </a:rPr>
              <a:t>… 	mais les affectations au sein d’un groupe changent pour près d’un établissement sur deux, rendant ainsi mieux compte de la qualité des établissements :</a:t>
            </a:r>
            <a:endParaRPr sz="200" b="1">
              <a:solidFill>
                <a:srgbClr val="3F3F3F"/>
              </a:solidFill>
              <a:latin typeface="Helvetica Neue"/>
              <a:ea typeface="Helvetica Neue"/>
              <a:cs typeface="Helvetica Neue"/>
              <a:sym typeface="Helvetica Neue"/>
            </a:endParaRPr>
          </a:p>
        </p:txBody>
      </p:sp>
      <p:graphicFrame>
        <p:nvGraphicFramePr>
          <p:cNvPr id="304" name="Google Shape;304;p22"/>
          <p:cNvGraphicFramePr/>
          <p:nvPr/>
        </p:nvGraphicFramePr>
        <p:xfrm>
          <a:off x="6667500" y="4771844"/>
          <a:ext cx="2133601" cy="20861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23</a:t>
            </a:fld>
            <a:endParaRPr>
              <a:solidFill>
                <a:srgbClr val="3C484D"/>
              </a:solidFill>
              <a:latin typeface="Helvetica Neue Light"/>
              <a:ea typeface="Helvetica Neue Light"/>
              <a:cs typeface="Helvetica Neue Light"/>
              <a:sym typeface="Helvetica Neue Light"/>
            </a:endParaRPr>
          </a:p>
        </p:txBody>
      </p:sp>
      <p:sp>
        <p:nvSpPr>
          <p:cNvPr id="310" name="Google Shape;310;p23"/>
          <p:cNvSpPr txBox="1"/>
          <p:nvPr/>
        </p:nvSpPr>
        <p:spPr>
          <a:xfrm>
            <a:off x="1472540" y="354862"/>
            <a:ext cx="9881260" cy="1141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rgbClr val="000000"/>
                </a:solidFill>
                <a:latin typeface="Helvetica Neue Light"/>
                <a:ea typeface="Helvetica Neue Light"/>
                <a:cs typeface="Helvetica Neue Light"/>
                <a:sym typeface="Helvetica Neue Light"/>
              </a:rPr>
              <a:t>Typologie actuelle et alternative 2017,</a:t>
            </a:r>
            <a:endParaRPr/>
          </a:p>
          <a:p>
            <a:pPr marL="0" marR="0" lvl="0" indent="0" algn="l" rtl="0">
              <a:spcBef>
                <a:spcPts val="500"/>
              </a:spcBef>
              <a:spcAft>
                <a:spcPts val="0"/>
              </a:spcAft>
              <a:buNone/>
            </a:pPr>
            <a:r>
              <a:rPr lang="fr-FR" sz="3200">
                <a:solidFill>
                  <a:srgbClr val="000000"/>
                </a:solidFill>
                <a:latin typeface="Helvetica Neue Light"/>
                <a:ea typeface="Helvetica Neue Light"/>
                <a:cs typeface="Helvetica Neue Light"/>
                <a:sym typeface="Helvetica Neue Light"/>
              </a:rPr>
              <a:t>analyse selon les populations couvertes</a:t>
            </a:r>
            <a:endParaRPr/>
          </a:p>
        </p:txBody>
      </p:sp>
      <p:sp>
        <p:nvSpPr>
          <p:cNvPr id="311" name="Google Shape;311;p23"/>
          <p:cNvSpPr txBox="1"/>
          <p:nvPr/>
        </p:nvSpPr>
        <p:spPr>
          <a:xfrm>
            <a:off x="1100497" y="1431981"/>
            <a:ext cx="3057497"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a:solidFill>
                  <a:srgbClr val="3F3F3F"/>
                </a:solidFill>
                <a:latin typeface="Helvetica Neue"/>
                <a:ea typeface="Helvetica Neue"/>
                <a:cs typeface="Helvetica Neue"/>
                <a:sym typeface="Helvetica Neue"/>
              </a:rPr>
              <a:t>Echantillon OLP 2017, pondéré</a:t>
            </a:r>
            <a:endParaRPr/>
          </a:p>
        </p:txBody>
      </p:sp>
      <p:sp>
        <p:nvSpPr>
          <p:cNvPr id="312" name="Google Shape;312;p23"/>
          <p:cNvSpPr txBox="1"/>
          <p:nvPr/>
        </p:nvSpPr>
        <p:spPr>
          <a:xfrm>
            <a:off x="3063876" y="6546891"/>
            <a:ext cx="176212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a:solidFill>
                  <a:srgbClr val="262626"/>
                </a:solidFill>
                <a:latin typeface="Helvetica Neue"/>
                <a:ea typeface="Helvetica Neue"/>
                <a:cs typeface="Helvetica Neue"/>
                <a:sym typeface="Helvetica Neue"/>
              </a:rPr>
              <a:t>V de cramer = 0,27</a:t>
            </a:r>
            <a:endParaRPr/>
          </a:p>
        </p:txBody>
      </p:sp>
      <p:grpSp>
        <p:nvGrpSpPr>
          <p:cNvPr id="313" name="Google Shape;313;p23"/>
          <p:cNvGrpSpPr/>
          <p:nvPr/>
        </p:nvGrpSpPr>
        <p:grpSpPr>
          <a:xfrm>
            <a:off x="1864845" y="1627829"/>
            <a:ext cx="8666920" cy="5042173"/>
            <a:chOff x="340845" y="1555091"/>
            <a:chExt cx="8666920" cy="5042173"/>
          </a:xfrm>
        </p:grpSpPr>
        <p:graphicFrame>
          <p:nvGraphicFramePr>
            <p:cNvPr id="314" name="Google Shape;314;p23"/>
            <p:cNvGraphicFramePr/>
            <p:nvPr/>
          </p:nvGraphicFramePr>
          <p:xfrm>
            <a:off x="340845" y="1565484"/>
            <a:ext cx="5196355" cy="4976495"/>
          </p:xfrm>
          <a:graphic>
            <a:graphicData uri="http://schemas.openxmlformats.org/drawingml/2006/chart">
              <c:chart xmlns:c="http://schemas.openxmlformats.org/drawingml/2006/chart" xmlns:r="http://schemas.openxmlformats.org/officeDocument/2006/relationships" r:id="rId3"/>
            </a:graphicData>
          </a:graphic>
        </p:graphicFrame>
        <p:grpSp>
          <p:nvGrpSpPr>
            <p:cNvPr id="315" name="Google Shape;315;p23"/>
            <p:cNvGrpSpPr/>
            <p:nvPr/>
          </p:nvGrpSpPr>
          <p:grpSpPr>
            <a:xfrm>
              <a:off x="5491493" y="1555091"/>
              <a:ext cx="3516272" cy="5042173"/>
              <a:chOff x="5491493" y="1555091"/>
              <a:chExt cx="3516272" cy="5042173"/>
            </a:xfrm>
          </p:grpSpPr>
          <p:graphicFrame>
            <p:nvGraphicFramePr>
              <p:cNvPr id="316" name="Google Shape;316;p23"/>
              <p:cNvGraphicFramePr/>
              <p:nvPr/>
            </p:nvGraphicFramePr>
            <p:xfrm>
              <a:off x="5491493" y="1555091"/>
              <a:ext cx="3516272" cy="4626000"/>
            </p:xfrm>
            <a:graphic>
              <a:graphicData uri="http://schemas.openxmlformats.org/drawingml/2006/chart">
                <c:chart xmlns:c="http://schemas.openxmlformats.org/drawingml/2006/chart" xmlns:r="http://schemas.openxmlformats.org/officeDocument/2006/relationships" r:id="rId4"/>
              </a:graphicData>
            </a:graphic>
          </p:graphicFrame>
          <p:pic>
            <p:nvPicPr>
              <p:cNvPr id="317" name="Google Shape;317;p23"/>
              <p:cNvPicPr preferRelativeResize="0"/>
              <p:nvPr/>
            </p:nvPicPr>
            <p:blipFill rotWithShape="1">
              <a:blip r:embed="rId5">
                <a:alphaModFix/>
              </a:blip>
              <a:srcRect/>
              <a:stretch/>
            </p:blipFill>
            <p:spPr>
              <a:xfrm>
                <a:off x="5537200" y="6044814"/>
                <a:ext cx="2857500" cy="552450"/>
              </a:xfrm>
              <a:prstGeom prst="rect">
                <a:avLst/>
              </a:prstGeom>
              <a:noFill/>
              <a:ln>
                <a:noFill/>
              </a:ln>
            </p:spPr>
          </p:pic>
        </p:grpSp>
      </p:grpSp>
      <p:sp>
        <p:nvSpPr>
          <p:cNvPr id="318" name="Google Shape;318;p23"/>
          <p:cNvSpPr txBox="1"/>
          <p:nvPr/>
        </p:nvSpPr>
        <p:spPr>
          <a:xfrm>
            <a:off x="6886576" y="6614717"/>
            <a:ext cx="176212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a:solidFill>
                  <a:srgbClr val="262626"/>
                </a:solidFill>
                <a:latin typeface="Helvetica Neue"/>
                <a:ea typeface="Helvetica Neue"/>
                <a:cs typeface="Helvetica Neue"/>
                <a:sym typeface="Helvetica Neue"/>
              </a:rPr>
              <a:t>V de cramer = 0,32</a:t>
            </a:r>
            <a:endParaRPr/>
          </a:p>
        </p:txBody>
      </p:sp>
      <p:sp>
        <p:nvSpPr>
          <p:cNvPr id="319" name="Google Shape;319;p23"/>
          <p:cNvSpPr txBox="1"/>
          <p:nvPr/>
        </p:nvSpPr>
        <p:spPr>
          <a:xfrm>
            <a:off x="106378" y="6117552"/>
            <a:ext cx="30574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V de Cramer : permet de comparer l’intensité du lien entre 2 variables étudiées ; en l’occurrence entre les tranches de population couvertes et la typologie.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3C484D"/>
                </a:solidFill>
                <a:latin typeface="Helvetica Neue Light"/>
                <a:ea typeface="Helvetica Neue Light"/>
                <a:cs typeface="Helvetica Neue Light"/>
                <a:sym typeface="Helvetica Neue Light"/>
              </a:rPr>
              <a:t>24</a:t>
            </a:fld>
            <a:endParaRPr>
              <a:solidFill>
                <a:srgbClr val="3C484D"/>
              </a:solidFill>
              <a:latin typeface="Helvetica Neue Light"/>
              <a:ea typeface="Helvetica Neue Light"/>
              <a:cs typeface="Helvetica Neue Light"/>
              <a:sym typeface="Helvetica Neue Light"/>
            </a:endParaRPr>
          </a:p>
        </p:txBody>
      </p:sp>
      <p:sp>
        <p:nvSpPr>
          <p:cNvPr id="325" name="Google Shape;325;p24"/>
          <p:cNvSpPr txBox="1"/>
          <p:nvPr/>
        </p:nvSpPr>
        <p:spPr>
          <a:xfrm>
            <a:off x="1674421" y="330567"/>
            <a:ext cx="9381505" cy="12644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600">
                <a:solidFill>
                  <a:srgbClr val="000000"/>
                </a:solidFill>
                <a:latin typeface="Helvetica Neue Light"/>
                <a:ea typeface="Helvetica Neue Light"/>
                <a:cs typeface="Helvetica Neue Light"/>
                <a:sym typeface="Helvetica Neue Light"/>
              </a:rPr>
              <a:t>Typologie alternative 2017,</a:t>
            </a:r>
            <a:endParaRPr/>
          </a:p>
          <a:p>
            <a:pPr marL="0" marR="0" lvl="0" indent="0" algn="l" rtl="0">
              <a:spcBef>
                <a:spcPts val="500"/>
              </a:spcBef>
              <a:spcAft>
                <a:spcPts val="0"/>
              </a:spcAft>
              <a:buNone/>
            </a:pPr>
            <a:r>
              <a:rPr lang="fr-FR" sz="3600">
                <a:solidFill>
                  <a:srgbClr val="000000"/>
                </a:solidFill>
                <a:latin typeface="Helvetica Neue Light"/>
                <a:ea typeface="Helvetica Neue Light"/>
                <a:cs typeface="Helvetica Neue Light"/>
                <a:sym typeface="Helvetica Neue Light"/>
              </a:rPr>
              <a:t>niveau des corrélations</a:t>
            </a:r>
            <a:endParaRPr/>
          </a:p>
        </p:txBody>
      </p:sp>
      <p:graphicFrame>
        <p:nvGraphicFramePr>
          <p:cNvPr id="326" name="Google Shape;326;p24"/>
          <p:cNvGraphicFramePr/>
          <p:nvPr/>
        </p:nvGraphicFramePr>
        <p:xfrm>
          <a:off x="2971800" y="1849522"/>
          <a:ext cx="6345600" cy="3809620"/>
        </p:xfrm>
        <a:graphic>
          <a:graphicData uri="http://schemas.openxmlformats.org/drawingml/2006/table">
            <a:tbl>
              <a:tblPr>
                <a:noFill/>
                <a:tableStyleId>{32DBAAF5-3AF4-4E3A-9D3F-1B055A6D63A1}</a:tableStyleId>
              </a:tblPr>
              <a:tblGrid>
                <a:gridCol w="43656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tblGrid>
              <a:tr h="152400">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Helvetica Neue"/>
                        <a:buNone/>
                      </a:pPr>
                      <a:r>
                        <a:rPr lang="fr-FR" sz="1200" b="0" i="0" u="none" strike="noStrike" cap="none">
                          <a:solidFill>
                            <a:srgbClr val="000000"/>
                          </a:solidFill>
                          <a:latin typeface="Helvetica Neue"/>
                          <a:ea typeface="Helvetica Neue"/>
                          <a:cs typeface="Helvetica Neue"/>
                          <a:sym typeface="Helvetica Neue"/>
                        </a:rPr>
                        <a:t>Typo ABD</a:t>
                      </a:r>
                      <a:br>
                        <a:rPr lang="fr-FR" sz="1200" b="0" i="0" u="none" strike="noStrike" cap="none">
                          <a:solidFill>
                            <a:srgbClr val="000000"/>
                          </a:solidFill>
                          <a:latin typeface="Helvetica Neue"/>
                          <a:ea typeface="Helvetica Neue"/>
                          <a:cs typeface="Helvetica Neue"/>
                          <a:sym typeface="Helvetica Neue"/>
                        </a:rPr>
                      </a:br>
                      <a:r>
                        <a:rPr lang="fr-FR" sz="1200" b="0" i="0" u="none" strike="noStrike" cap="none">
                          <a:solidFill>
                            <a:srgbClr val="000000"/>
                          </a:solidFill>
                          <a:latin typeface="Helvetica Neue"/>
                          <a:ea typeface="Helvetica Neue"/>
                          <a:cs typeface="Helvetica Neue"/>
                          <a:sym typeface="Helvetica Neue"/>
                        </a:rPr>
                        <a:t>OLP 2017</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Helvetica Neue"/>
                        <a:buNone/>
                      </a:pPr>
                      <a:r>
                        <a:rPr lang="fr-FR" sz="1200" b="1" i="0" u="none" strike="noStrike" cap="none">
                          <a:solidFill>
                            <a:srgbClr val="000000"/>
                          </a:solidFill>
                          <a:latin typeface="Helvetica Neue"/>
                          <a:ea typeface="Helvetica Neue"/>
                          <a:cs typeface="Helvetica Neue"/>
                          <a:sym typeface="Helvetica Neue"/>
                        </a:rPr>
                        <a:t>Typo altern. </a:t>
                      </a:r>
                      <a:br>
                        <a:rPr lang="fr-FR" sz="1200" b="1" i="0" u="none" strike="noStrike" cap="none">
                          <a:solidFill>
                            <a:srgbClr val="000000"/>
                          </a:solidFill>
                          <a:latin typeface="Helvetica Neue"/>
                          <a:ea typeface="Helvetica Neue"/>
                          <a:cs typeface="Helvetica Neue"/>
                          <a:sym typeface="Helvetica Neue"/>
                        </a:rPr>
                      </a:br>
                      <a:r>
                        <a:rPr lang="fr-FR" sz="1200" b="1" i="0" u="none" strike="noStrike" cap="none">
                          <a:solidFill>
                            <a:srgbClr val="000000"/>
                          </a:solidFill>
                          <a:latin typeface="Helvetica Neue"/>
                          <a:ea typeface="Helvetica Neue"/>
                          <a:cs typeface="Helvetica Neue"/>
                          <a:sym typeface="Helvetica Neue"/>
                        </a:rPr>
                        <a:t>OLP 2017</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66625">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cap="none">
                          <a:solidFill>
                            <a:srgbClr val="000000"/>
                          </a:solidFill>
                          <a:latin typeface="Calibri"/>
                          <a:ea typeface="Calibri"/>
                          <a:cs typeface="Calibri"/>
                          <a:sym typeface="Calibri"/>
                        </a:rPr>
                        <a:t>Eta</a:t>
                      </a:r>
                      <a:r>
                        <a:rPr lang="fr-FR" sz="1000" b="1" i="0" u="none" strike="noStrike" cap="none" baseline="30000">
                          <a:solidFill>
                            <a:srgbClr val="000000"/>
                          </a:solidFill>
                          <a:latin typeface="Calibri"/>
                          <a:ea typeface="Calibri"/>
                          <a:cs typeface="Calibri"/>
                          <a:sym typeface="Calibri"/>
                        </a:rPr>
                        <a:t>2</a:t>
                      </a:r>
                      <a:endParaRPr/>
                    </a:p>
                  </a:txBody>
                  <a:tcPr marL="8325" marR="8325" marT="83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cap="none">
                          <a:solidFill>
                            <a:srgbClr val="000000"/>
                          </a:solidFill>
                          <a:latin typeface="Calibri"/>
                          <a:ea typeface="Calibri"/>
                          <a:cs typeface="Calibri"/>
                          <a:sym typeface="Calibri"/>
                        </a:rPr>
                        <a:t>Eta</a:t>
                      </a:r>
                      <a:r>
                        <a:rPr lang="fr-FR" sz="1000" b="1" i="0" u="none" strike="noStrike" cap="none" baseline="30000">
                          <a:solidFill>
                            <a:srgbClr val="000000"/>
                          </a:solidFill>
                          <a:latin typeface="Calibri"/>
                          <a:ea typeface="Calibri"/>
                          <a:cs typeface="Calibri"/>
                          <a:sym typeface="Calibri"/>
                        </a:rPr>
                        <a:t>2</a:t>
                      </a:r>
                      <a:endParaRPr/>
                    </a:p>
                  </a:txBody>
                  <a:tcPr marL="8325" marR="8325" marT="83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Nombre hebdomadaire d’heures d’ouverture</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0,46</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2"/>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Nombre de postes informatiques publics pour 1 000 habitants</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0,03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0,05</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Nombre hebdomadaire d'heures d'ouverture </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0,43</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4"/>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Surface utile</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0,11</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5"/>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Fonds documents sonores et vidéo pour 1 000 hab.</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0,19</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6"/>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Nombre de natures de support hors livre</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0,65</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7"/>
                  </a:ext>
                </a:extLst>
              </a:tr>
              <a:tr h="166625">
                <a:tc>
                  <a:txBody>
                    <a:bodyPr/>
                    <a:lstStyle/>
                    <a:p>
                      <a:pPr marL="0" marR="0" lvl="0" indent="0" algn="l" rtl="0">
                        <a:spcBef>
                          <a:spcPts val="0"/>
                        </a:spcBef>
                        <a:spcAft>
                          <a:spcPts val="0"/>
                        </a:spcAft>
                        <a:buNone/>
                      </a:pPr>
                      <a:r>
                        <a:rPr lang="fr-FR" sz="1100" b="1" i="0" u="none" strike="noStrike" cap="none">
                          <a:solidFill>
                            <a:srgbClr val="3497C2"/>
                          </a:solidFill>
                          <a:latin typeface="Helvetica Neue"/>
                          <a:ea typeface="Helvetica Neue"/>
                          <a:cs typeface="Helvetica Neue"/>
                          <a:sym typeface="Helvetica Neue"/>
                        </a:rPr>
                        <a:t>Emprunteurs actifs pour 1 000 habitants</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3497C2"/>
                          </a:solidFill>
                          <a:latin typeface="Helvetica Neue"/>
                          <a:ea typeface="Helvetica Neue"/>
                          <a:cs typeface="Helvetica Neue"/>
                          <a:sym typeface="Helvetica Neue"/>
                        </a:rPr>
                        <a:t>0,12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3497C2"/>
                          </a:solidFill>
                          <a:latin typeface="Helvetica Neue"/>
                          <a:ea typeface="Helvetica Neue"/>
                          <a:cs typeface="Helvetica Neue"/>
                          <a:sym typeface="Helvetica Neue"/>
                        </a:rPr>
                        <a:t>0,19</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8"/>
                  </a:ext>
                </a:extLst>
              </a:tr>
              <a:tr h="166625">
                <a:tc>
                  <a:txBody>
                    <a:bodyPr/>
                    <a:lstStyle/>
                    <a:p>
                      <a:pPr marL="0" marR="0" lvl="0" indent="0" algn="l" rtl="0">
                        <a:spcBef>
                          <a:spcPts val="0"/>
                        </a:spcBef>
                        <a:spcAft>
                          <a:spcPts val="0"/>
                        </a:spcAft>
                        <a:buNone/>
                      </a:pPr>
                      <a:r>
                        <a:rPr lang="fr-FR" sz="1100" b="1" i="0" u="none" strike="noStrike" cap="none">
                          <a:solidFill>
                            <a:srgbClr val="3497C2"/>
                          </a:solidFill>
                          <a:latin typeface="Helvetica Neue"/>
                          <a:ea typeface="Helvetica Neue"/>
                          <a:cs typeface="Helvetica Neue"/>
                          <a:sym typeface="Helvetica Neue"/>
                        </a:rPr>
                        <a:t>Nombre total de prêts (toutes natures) pour 1000 habitants</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3497C2"/>
                          </a:solidFill>
                          <a:latin typeface="Helvetica Neue"/>
                          <a:ea typeface="Helvetica Neue"/>
                          <a:cs typeface="Helvetica Neue"/>
                          <a:sym typeface="Helvetica Neue"/>
                        </a:rPr>
                        <a:t>0,27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3497C2"/>
                          </a:solidFill>
                          <a:latin typeface="Helvetica Neue"/>
                          <a:ea typeface="Helvetica Neue"/>
                          <a:cs typeface="Helvetica Neue"/>
                          <a:sym typeface="Helvetica Neue"/>
                        </a:rPr>
                        <a:t>0,39</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9"/>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Dépenses totales d'acquisitions pour 1000 habitants</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0,25</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0"/>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Cumul ETP qualifiés - calculé </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0,07</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1"/>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Cumul ETP qualifiés pour 1 000 hab.</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0,24</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2"/>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Accès à internet au sein de l'ELP (C105, C106 et C120)</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0,42</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3"/>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Nombre de natures d'action au sein de l'établissement</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0,57</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4"/>
                  </a:ext>
                </a:extLst>
              </a:tr>
              <a:tr h="166625">
                <a:tc>
                  <a:txBody>
                    <a:bodyPr/>
                    <a:lstStyle/>
                    <a:p>
                      <a:pPr marL="0" marR="0" lvl="0" indent="0" algn="l"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Population couverte référence</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0,03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0,05</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5"/>
                  </a:ext>
                </a:extLst>
              </a:tr>
              <a:tr h="166625">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200" b="0" i="0" u="none" strike="noStrike" cap="none">
                        <a:solidFill>
                          <a:srgbClr val="000000"/>
                        </a:solidFill>
                        <a:latin typeface="Helvetica Neue"/>
                        <a:ea typeface="Helvetica Neue"/>
                        <a:cs typeface="Helvetica Neue"/>
                        <a:sym typeface="Helvetica Neue"/>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200" b="1" i="0" u="none" strike="noStrike" cap="none">
                        <a:solidFill>
                          <a:srgbClr val="000000"/>
                        </a:solidFill>
                        <a:latin typeface="Helvetica Neue"/>
                        <a:ea typeface="Helvetica Neue"/>
                        <a:cs typeface="Helvetica Neue"/>
                        <a:sym typeface="Helvetica Neue"/>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6"/>
                  </a:ext>
                </a:extLst>
              </a:tr>
              <a:tr h="166625">
                <a:tc>
                  <a:txBody>
                    <a:bodyPr/>
                    <a:lstStyle/>
                    <a:p>
                      <a:pPr marL="0" marR="0" lvl="0" indent="0" algn="l"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Moyenne générale des corrélations</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000000"/>
                          </a:solidFill>
                          <a:latin typeface="Helvetica Neue"/>
                          <a:ea typeface="Helvetica Neue"/>
                          <a:cs typeface="Helvetica Neue"/>
                          <a:sym typeface="Helvetica Neue"/>
                        </a:rPr>
                        <a:t>0,21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000000"/>
                          </a:solidFill>
                          <a:latin typeface="Helvetica Neue"/>
                          <a:ea typeface="Helvetica Neue"/>
                          <a:cs typeface="Helvetica Neue"/>
                          <a:sym typeface="Helvetica Neue"/>
                        </a:rPr>
                        <a:t>0,29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7"/>
                  </a:ext>
                </a:extLst>
              </a:tr>
              <a:tr h="152400">
                <a:tc>
                  <a:txBody>
                    <a:bodyPr/>
                    <a:lstStyle/>
                    <a:p>
                      <a:pPr marL="0" marR="0" lvl="0" indent="0" algn="l" rtl="0">
                        <a:spcBef>
                          <a:spcPts val="0"/>
                        </a:spcBef>
                        <a:spcAft>
                          <a:spcPts val="0"/>
                        </a:spcAft>
                        <a:buNone/>
                      </a:pPr>
                      <a:r>
                        <a:rPr lang="fr-FR" sz="1200" b="1" i="0" u="none" strike="noStrike" cap="none">
                          <a:solidFill>
                            <a:srgbClr val="3497C2"/>
                          </a:solidFill>
                          <a:latin typeface="Helvetica Neue"/>
                          <a:ea typeface="Helvetica Neue"/>
                          <a:cs typeface="Helvetica Neue"/>
                          <a:sym typeface="Helvetica Neue"/>
                        </a:rPr>
                        <a:t>Moyenne des corrélations des 2 critères majeurs</a:t>
                      </a:r>
                      <a:endParaRPr/>
                    </a:p>
                  </a:txBody>
                  <a:tcPr marL="8325" marR="8325" marT="83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0" i="0" u="none" strike="noStrike" cap="none">
                          <a:solidFill>
                            <a:srgbClr val="3497C2"/>
                          </a:solidFill>
                          <a:latin typeface="Helvetica Neue"/>
                          <a:ea typeface="Helvetica Neue"/>
                          <a:cs typeface="Helvetica Neue"/>
                          <a:sym typeface="Helvetica Neue"/>
                        </a:rPr>
                        <a:t>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cap="none">
                          <a:solidFill>
                            <a:srgbClr val="3497C2"/>
                          </a:solidFill>
                          <a:latin typeface="Helvetica Neue"/>
                          <a:ea typeface="Helvetica Neue"/>
                          <a:cs typeface="Helvetica Neue"/>
                          <a:sym typeface="Helvetica Neue"/>
                        </a:rPr>
                        <a:t>0,29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327" name="Google Shape;327;p24"/>
          <p:cNvSpPr txBox="1"/>
          <p:nvPr/>
        </p:nvSpPr>
        <p:spPr>
          <a:xfrm>
            <a:off x="2874600" y="1557134"/>
            <a:ext cx="426296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a:solidFill>
                  <a:srgbClr val="3F3F3F"/>
                </a:solidFill>
                <a:latin typeface="Helvetica Neue"/>
                <a:ea typeface="Helvetica Neue"/>
                <a:cs typeface="Helvetica Neue"/>
                <a:sym typeface="Helvetica Neue"/>
              </a:rPr>
              <a:t>Détail des niveaux de corrélation de la typologie actuelle et alternative</a:t>
            </a:r>
            <a:endParaRPr/>
          </a:p>
        </p:txBody>
      </p:sp>
      <p:sp>
        <p:nvSpPr>
          <p:cNvPr id="328" name="Google Shape;328;p24"/>
          <p:cNvSpPr txBox="1"/>
          <p:nvPr/>
        </p:nvSpPr>
        <p:spPr>
          <a:xfrm>
            <a:off x="2552701" y="5934671"/>
            <a:ext cx="6962775" cy="584775"/>
          </a:xfrm>
          <a:prstGeom prst="rect">
            <a:avLst/>
          </a:prstGeom>
          <a:noFill/>
          <a:ln>
            <a:noFill/>
          </a:ln>
        </p:spPr>
        <p:txBody>
          <a:bodyPr spcFirstLastPara="1" wrap="square" lIns="91425" tIns="45700" rIns="91425" bIns="45700" anchor="t" anchorCtr="0">
            <a:spAutoFit/>
          </a:bodyPr>
          <a:lstStyle/>
          <a:p>
            <a:pPr marL="355600" marR="0" lvl="0" indent="-355600" algn="l" rtl="0">
              <a:spcBef>
                <a:spcPts val="0"/>
              </a:spcBef>
              <a:spcAft>
                <a:spcPts val="0"/>
              </a:spcAft>
              <a:buNone/>
            </a:pPr>
            <a:r>
              <a:rPr lang="fr-FR" sz="200" b="1">
                <a:solidFill>
                  <a:srgbClr val="3F3F3F"/>
                </a:solidFill>
                <a:latin typeface="Helvetica Neue"/>
                <a:ea typeface="Helvetica Neue"/>
                <a:cs typeface="Helvetica Neue"/>
                <a:sym typeface="Helvetica Neue"/>
              </a:rPr>
              <a:t>	</a:t>
            </a:r>
            <a:r>
              <a:rPr lang="fr-FR" sz="1600" b="1">
                <a:solidFill>
                  <a:srgbClr val="3F3F3F"/>
                </a:solidFill>
                <a:latin typeface="Helvetica Neue"/>
                <a:ea typeface="Helvetica Neue"/>
                <a:cs typeface="Helvetica Neue"/>
                <a:sym typeface="Helvetica Neue"/>
              </a:rPr>
              <a:t>La typologie alternative est toujours plus corrélée aux indicateurs testés que la typologie ABD. </a:t>
            </a:r>
            <a:endParaRPr sz="200" b="1">
              <a:solidFill>
                <a:srgbClr val="3F3F3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5"/>
          <p:cNvSpPr txBox="1">
            <a:spLocks noGrp="1"/>
          </p:cNvSpPr>
          <p:nvPr>
            <p:ph type="title"/>
          </p:nvPr>
        </p:nvSpPr>
        <p:spPr>
          <a:xfrm>
            <a:off x="5445299" y="4592325"/>
            <a:ext cx="5946579" cy="1514185"/>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000000"/>
              </a:buClr>
              <a:buSzPct val="100000"/>
              <a:buFont typeface="Calibri"/>
              <a:buNone/>
            </a:pPr>
            <a:r>
              <a:rPr lang="fr-FR" sz="4000">
                <a:solidFill>
                  <a:srgbClr val="000000"/>
                </a:solidFill>
              </a:rPr>
              <a:t>Partie 5</a:t>
            </a:r>
            <a:br>
              <a:rPr lang="fr-FR" sz="4000">
                <a:solidFill>
                  <a:srgbClr val="000000"/>
                </a:solidFill>
              </a:rPr>
            </a:br>
            <a:r>
              <a:rPr lang="fr-FR" sz="4000">
                <a:solidFill>
                  <a:srgbClr val="000000"/>
                </a:solidFill>
              </a:rPr>
              <a:t>Stabilisation de la nouvelle typologie</a:t>
            </a:r>
            <a:endParaRPr/>
          </a:p>
        </p:txBody>
      </p:sp>
      <p:pic>
        <p:nvPicPr>
          <p:cNvPr id="334" name="Google Shape;334;p25" descr="Une image contenant signe&#10;&#10;Description générée automatiquement"/>
          <p:cNvPicPr preferRelativeResize="0"/>
          <p:nvPr/>
        </p:nvPicPr>
        <p:blipFill rotWithShape="1">
          <a:blip r:embed="rId3">
            <a:alphaModFix/>
          </a:blip>
          <a:srcRect/>
          <a:stretch/>
        </p:blipFill>
        <p:spPr>
          <a:xfrm>
            <a:off x="323181" y="2839031"/>
            <a:ext cx="3163437" cy="3163437"/>
          </a:xfrm>
          <a:prstGeom prst="rect">
            <a:avLst/>
          </a:prstGeom>
          <a:noFill/>
          <a:ln>
            <a:noFill/>
          </a:ln>
        </p:spPr>
      </p:pic>
      <p:pic>
        <p:nvPicPr>
          <p:cNvPr id="335" name="Google Shape;335;p25"/>
          <p:cNvPicPr preferRelativeResize="0"/>
          <p:nvPr/>
        </p:nvPicPr>
        <p:blipFill rotWithShape="1">
          <a:blip r:embed="rId4">
            <a:alphaModFix/>
          </a:blip>
          <a:srcRect/>
          <a:stretch/>
        </p:blipFill>
        <p:spPr>
          <a:xfrm>
            <a:off x="5644184" y="228600"/>
            <a:ext cx="2303071" cy="2066859"/>
          </a:xfrm>
          <a:prstGeom prst="rect">
            <a:avLst/>
          </a:prstGeom>
          <a:noFill/>
          <a:ln>
            <a:noFill/>
          </a:ln>
        </p:spPr>
      </p:pic>
      <p:sp>
        <p:nvSpPr>
          <p:cNvPr id="336" name="Google Shape;3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25</a:t>
            </a:fld>
            <a:endParaRPr/>
          </a:p>
        </p:txBody>
      </p:sp>
      <p:pic>
        <p:nvPicPr>
          <p:cNvPr id="337" name="Google Shape;337;p25" descr="Une image contenant capture d’écran&#10;&#10;Description générée automatiquement"/>
          <p:cNvPicPr preferRelativeResize="0"/>
          <p:nvPr/>
        </p:nvPicPr>
        <p:blipFill rotWithShape="1">
          <a:blip r:embed="rId5">
            <a:alphaModFix/>
          </a:blip>
          <a:srcRect/>
          <a:stretch/>
        </p:blipFill>
        <p:spPr>
          <a:xfrm>
            <a:off x="10046368" y="228600"/>
            <a:ext cx="1611508" cy="20719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Stabilisation de l’affectation à la typologie alternative</a:t>
            </a:r>
            <a:endParaRPr/>
          </a:p>
        </p:txBody>
      </p:sp>
      <p:sp>
        <p:nvSpPr>
          <p:cNvPr id="343" name="Google Shape;343;p27"/>
          <p:cNvSpPr txBox="1">
            <a:spLocks noGrp="1"/>
          </p:cNvSpPr>
          <p:nvPr>
            <p:ph type="body" idx="1"/>
          </p:nvPr>
        </p:nvSpPr>
        <p:spPr>
          <a:xfrm>
            <a:off x="838200" y="1690688"/>
            <a:ext cx="4008120" cy="4486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C484D"/>
              </a:buClr>
              <a:buSzPts val="1800"/>
              <a:buNone/>
            </a:pPr>
            <a:r>
              <a:rPr lang="fr-FR" sz="1800" b="0" i="0" u="none" strike="noStrike">
                <a:solidFill>
                  <a:srgbClr val="3C484D"/>
                </a:solidFill>
                <a:latin typeface="Helvetica Neue"/>
                <a:ea typeface="Helvetica Neue"/>
                <a:cs typeface="Helvetica Neue"/>
                <a:sym typeface="Helvetica Neue"/>
              </a:rPr>
              <a:t>Règle de stabilisation proposée, avec une période de référence </a:t>
            </a:r>
            <a:br>
              <a:rPr lang="fr-FR" sz="1800" b="0" i="0" u="none" strike="noStrike">
                <a:solidFill>
                  <a:srgbClr val="3C484D"/>
                </a:solidFill>
                <a:latin typeface="Helvetica Neue"/>
                <a:ea typeface="Helvetica Neue"/>
                <a:cs typeface="Helvetica Neue"/>
                <a:sym typeface="Helvetica Neue"/>
              </a:rPr>
            </a:br>
            <a:r>
              <a:rPr lang="fr-FR" sz="1800" b="0" i="0" u="none" strike="noStrike">
                <a:solidFill>
                  <a:srgbClr val="3C484D"/>
                </a:solidFill>
                <a:latin typeface="Helvetica Neue"/>
                <a:ea typeface="Helvetica Neue"/>
                <a:cs typeface="Helvetica Neue"/>
                <a:sym typeface="Helvetica Neue"/>
              </a:rPr>
              <a:t>sur 3 ans :</a:t>
            </a:r>
            <a:endParaRPr/>
          </a:p>
          <a:p>
            <a:pPr marL="228600" lvl="0" indent="-228600" algn="l" rtl="0">
              <a:lnSpc>
                <a:spcPct val="90000"/>
              </a:lnSpc>
              <a:spcBef>
                <a:spcPts val="900"/>
              </a:spcBef>
              <a:spcAft>
                <a:spcPts val="0"/>
              </a:spcAft>
              <a:buClr>
                <a:srgbClr val="3C484D"/>
              </a:buClr>
              <a:buSzPts val="1800"/>
              <a:buChar char="•"/>
            </a:pPr>
            <a:r>
              <a:rPr lang="fr-FR" sz="1800" b="1" i="0" u="none" strike="noStrike">
                <a:solidFill>
                  <a:srgbClr val="3C484D"/>
                </a:solidFill>
                <a:latin typeface="Helvetica Neue"/>
                <a:ea typeface="Helvetica Neue"/>
                <a:cs typeface="Helvetica Neue"/>
                <a:sym typeface="Helvetica Neue"/>
              </a:rPr>
              <a:t>Pour une année donnée, on retient le groupe le plus fréquent des 3 dernières années.</a:t>
            </a:r>
            <a:endParaRPr/>
          </a:p>
          <a:p>
            <a:pPr marL="228600" lvl="0" indent="-228600" algn="l" rtl="0">
              <a:lnSpc>
                <a:spcPct val="90000"/>
              </a:lnSpc>
              <a:spcBef>
                <a:spcPts val="900"/>
              </a:spcBef>
              <a:spcAft>
                <a:spcPts val="0"/>
              </a:spcAft>
              <a:buClr>
                <a:srgbClr val="3C484D"/>
              </a:buClr>
              <a:buSzPts val="1800"/>
              <a:buChar char="•"/>
            </a:pPr>
            <a:r>
              <a:rPr lang="fr-FR" sz="1800" b="1" i="0" u="none" strike="noStrike">
                <a:solidFill>
                  <a:srgbClr val="3C484D"/>
                </a:solidFill>
                <a:latin typeface="Helvetica Neue"/>
                <a:ea typeface="Helvetica Neue"/>
                <a:cs typeface="Helvetica Neue"/>
                <a:sym typeface="Helvetica Neue"/>
              </a:rPr>
              <a:t>Dans l’hypothèse d’une triple différence (environ 8% des cas pour lesquels 3 années sont connues), on retient la position médiane.</a:t>
            </a:r>
            <a:endParaRPr/>
          </a:p>
          <a:p>
            <a:pPr marL="228600" lvl="0" indent="-228600" algn="l" rtl="0">
              <a:lnSpc>
                <a:spcPct val="90000"/>
              </a:lnSpc>
              <a:spcBef>
                <a:spcPts val="900"/>
              </a:spcBef>
              <a:spcAft>
                <a:spcPts val="0"/>
              </a:spcAft>
              <a:buClr>
                <a:srgbClr val="3C484D"/>
              </a:buClr>
              <a:buSzPts val="1800"/>
              <a:buChar char="•"/>
            </a:pPr>
            <a:r>
              <a:rPr lang="fr-FR" sz="1800" b="1" i="0" u="none" strike="noStrike">
                <a:solidFill>
                  <a:srgbClr val="3C484D"/>
                </a:solidFill>
                <a:latin typeface="Helvetica Neue"/>
                <a:ea typeface="Helvetica Neue"/>
                <a:cs typeface="Helvetica Neue"/>
                <a:sym typeface="Helvetica Neue"/>
              </a:rPr>
              <a:t>Si seule une année est connue ou si seules deux années sont connues, on retient la dernière année.</a:t>
            </a:r>
            <a:endParaRPr/>
          </a:p>
          <a:p>
            <a:pPr marL="228600" lvl="0" indent="-50800" algn="l" rtl="0">
              <a:lnSpc>
                <a:spcPct val="90000"/>
              </a:lnSpc>
              <a:spcBef>
                <a:spcPts val="1000"/>
              </a:spcBef>
              <a:spcAft>
                <a:spcPts val="0"/>
              </a:spcAft>
              <a:buClr>
                <a:schemeClr val="dk1"/>
              </a:buClr>
              <a:buSzPts val="2800"/>
              <a:buNone/>
            </a:pPr>
            <a:endParaRPr/>
          </a:p>
        </p:txBody>
      </p:sp>
      <p:sp>
        <p:nvSpPr>
          <p:cNvPr id="344" name="Google Shape;3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26</a:t>
            </a:fld>
            <a:endParaRPr/>
          </a:p>
        </p:txBody>
      </p:sp>
      <p:graphicFrame>
        <p:nvGraphicFramePr>
          <p:cNvPr id="345" name="Google Shape;345;p27"/>
          <p:cNvGraphicFramePr/>
          <p:nvPr>
            <p:extLst>
              <p:ext uri="{D42A27DB-BD31-4B8C-83A1-F6EECF244321}">
                <p14:modId xmlns:p14="http://schemas.microsoft.com/office/powerpoint/2010/main" val="3640126857"/>
              </p:ext>
            </p:extLst>
          </p:nvPr>
        </p:nvGraphicFramePr>
        <p:xfrm>
          <a:off x="5305500" y="1690688"/>
          <a:ext cx="5560625" cy="4665750"/>
        </p:xfrm>
        <a:graphic>
          <a:graphicData uri="http://schemas.openxmlformats.org/drawingml/2006/table">
            <a:tbl>
              <a:tblPr>
                <a:noFill/>
                <a:tableStyleId>{32DBAAF5-3AF4-4E3A-9D3F-1B055A6D63A1}</a:tableStyleId>
              </a:tblPr>
              <a:tblGrid>
                <a:gridCol w="1198525">
                  <a:extLst>
                    <a:ext uri="{9D8B030D-6E8A-4147-A177-3AD203B41FA5}">
                      <a16:colId xmlns:a16="http://schemas.microsoft.com/office/drawing/2014/main" val="20000"/>
                    </a:ext>
                  </a:extLst>
                </a:gridCol>
                <a:gridCol w="1011725">
                  <a:extLst>
                    <a:ext uri="{9D8B030D-6E8A-4147-A177-3AD203B41FA5}">
                      <a16:colId xmlns:a16="http://schemas.microsoft.com/office/drawing/2014/main" val="20001"/>
                    </a:ext>
                  </a:extLst>
                </a:gridCol>
                <a:gridCol w="1011725">
                  <a:extLst>
                    <a:ext uri="{9D8B030D-6E8A-4147-A177-3AD203B41FA5}">
                      <a16:colId xmlns:a16="http://schemas.microsoft.com/office/drawing/2014/main" val="20002"/>
                    </a:ext>
                  </a:extLst>
                </a:gridCol>
                <a:gridCol w="1011725">
                  <a:extLst>
                    <a:ext uri="{9D8B030D-6E8A-4147-A177-3AD203B41FA5}">
                      <a16:colId xmlns:a16="http://schemas.microsoft.com/office/drawing/2014/main" val="20003"/>
                    </a:ext>
                  </a:extLst>
                </a:gridCol>
                <a:gridCol w="342425">
                  <a:extLst>
                    <a:ext uri="{9D8B030D-6E8A-4147-A177-3AD203B41FA5}">
                      <a16:colId xmlns:a16="http://schemas.microsoft.com/office/drawing/2014/main" val="20004"/>
                    </a:ext>
                  </a:extLst>
                </a:gridCol>
                <a:gridCol w="984500">
                  <a:extLst>
                    <a:ext uri="{9D8B030D-6E8A-4147-A177-3AD203B41FA5}">
                      <a16:colId xmlns:a16="http://schemas.microsoft.com/office/drawing/2014/main" val="20005"/>
                    </a:ext>
                  </a:extLst>
                </a:gridCol>
              </a:tblGrid>
              <a:tr h="878600">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Typo N-2</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Typo N-1</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Typo N</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 </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1" i="0" u="none" strike="noStrike" cap="none">
                          <a:solidFill>
                            <a:srgbClr val="000000"/>
                          </a:solidFill>
                          <a:latin typeface="Helvetica Neue"/>
                          <a:ea typeface="Helvetica Neue"/>
                          <a:cs typeface="Helvetica Neue"/>
                          <a:sym typeface="Helvetica Neue"/>
                        </a:rPr>
                        <a:t>Typo stabilisée N</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02075">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1"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464325">
                <a:tc>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Stable originellement</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2"/>
                  </a:ext>
                </a:extLst>
              </a:tr>
              <a:tr h="302075">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1"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r h="302075">
                <a:tc rowSpan="2">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2 années sur 3</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C</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A</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A</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A</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4"/>
                  </a:ext>
                </a:extLst>
              </a:tr>
              <a:tr h="302075">
                <a:tc vMerge="1">
                  <a:txBody>
                    <a:bodyPr/>
                    <a:lstStyle/>
                    <a:p>
                      <a:endParaRPr lang="fr-FR"/>
                    </a:p>
                  </a:txBody>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D</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D</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C</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D</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5"/>
                  </a:ext>
                </a:extLst>
              </a:tr>
              <a:tr h="302075">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1"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6"/>
                  </a:ext>
                </a:extLst>
              </a:tr>
              <a:tr h="302075">
                <a:tc rowSpan="3">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Médiane</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D</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C</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C</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7"/>
                  </a:ext>
                </a:extLst>
              </a:tr>
              <a:tr h="302075">
                <a:tc vMerge="1">
                  <a:txBody>
                    <a:bodyPr/>
                    <a:lstStyle/>
                    <a:p>
                      <a:endParaRPr lang="fr-FR"/>
                    </a:p>
                  </a:txBody>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E</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lvl="0" indent="0" algn="ctr" rtl="0">
                        <a:spcBef>
                          <a:spcPts val="0"/>
                        </a:spcBef>
                        <a:spcAft>
                          <a:spcPts val="0"/>
                        </a:spcAft>
                        <a:buNone/>
                      </a:pPr>
                      <a:r>
                        <a:rPr lang="fr-FR" dirty="0"/>
                        <a:t>C</a:t>
                      </a:r>
                      <a:endParaRPr dirty="0"/>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C</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8"/>
                  </a:ext>
                </a:extLst>
              </a:tr>
              <a:tr h="302075">
                <a:tc vMerge="1">
                  <a:txBody>
                    <a:bodyPr/>
                    <a:lstStyle/>
                    <a:p>
                      <a:endParaRPr lang="fr-FR"/>
                    </a:p>
                  </a:txBody>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C</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A</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9"/>
                  </a:ext>
                </a:extLst>
              </a:tr>
              <a:tr h="302075">
                <a:tc>
                  <a:txBody>
                    <a:bodyPr/>
                    <a:lstStyle/>
                    <a:p>
                      <a:pPr marL="0" marR="0" lvl="0" indent="0" algn="ctr"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1"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0"/>
                  </a:ext>
                </a:extLst>
              </a:tr>
              <a:tr h="302075">
                <a:tc rowSpan="2">
                  <a:txBody>
                    <a:bodyPr/>
                    <a:lstStyle/>
                    <a:p>
                      <a:pPr marL="0" marR="0" lvl="0" indent="0" algn="ctr" rtl="0">
                        <a:spcBef>
                          <a:spcPts val="0"/>
                        </a:spcBef>
                        <a:spcAft>
                          <a:spcPts val="0"/>
                        </a:spcAft>
                        <a:buNone/>
                      </a:pPr>
                      <a:r>
                        <a:rPr lang="fr-FR" sz="1100" b="0" i="0" u="none" strike="noStrike" cap="none">
                          <a:solidFill>
                            <a:srgbClr val="000000"/>
                          </a:solidFill>
                          <a:latin typeface="Helvetica Neue"/>
                          <a:ea typeface="Helvetica Neue"/>
                          <a:cs typeface="Helvetica Neue"/>
                          <a:sym typeface="Helvetica Neue"/>
                        </a:rPr>
                        <a:t>Données manquantes</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E</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a:latin typeface="Helvetica Neue"/>
                          <a:ea typeface="Helvetica Neue"/>
                          <a:cs typeface="Helvetica Neue"/>
                          <a:sym typeface="Helvetica Neue"/>
                        </a:rPr>
                        <a:t>E</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1"/>
                  </a:ext>
                </a:extLst>
              </a:tr>
              <a:tr h="302075">
                <a:tc vMerge="1">
                  <a:txBody>
                    <a:bodyPr/>
                    <a:lstStyle/>
                    <a:p>
                      <a:endParaRPr lang="fr-FR"/>
                    </a:p>
                  </a:txBody>
                  <a:tcPr/>
                </a:tc>
                <a:tc>
                  <a:txBody>
                    <a:bodyPr/>
                    <a:lstStyle/>
                    <a:p>
                      <a:pPr marL="0" marR="0" lvl="0" indent="0" algn="ctr" rtl="0">
                        <a:spcBef>
                          <a:spcPts val="0"/>
                        </a:spcBef>
                        <a:spcAft>
                          <a:spcPts val="0"/>
                        </a:spcAft>
                        <a:buNone/>
                      </a:pPr>
                      <a:r>
                        <a:rPr lang="fr-FR" sz="1400" b="0" i="0" u="none" strike="noStrike" cap="none">
                          <a:solidFill>
                            <a:srgbClr val="000000"/>
                          </a:solidFill>
                          <a:latin typeface="Helvetica Neue"/>
                          <a:ea typeface="Helvetica Neue"/>
                          <a:cs typeface="Helvetica Neue"/>
                          <a:sym typeface="Helvetica Neue"/>
                        </a:rPr>
                        <a:t>//</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A</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Helvetica Neue"/>
                          <a:ea typeface="Helvetica Neue"/>
                          <a:cs typeface="Helvetica Neue"/>
                          <a:sym typeface="Helvetica Neue"/>
                        </a:rPr>
                        <a:t>B</a:t>
                      </a:r>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b="1" dirty="0">
                          <a:latin typeface="Helvetica Neue"/>
                          <a:ea typeface="Helvetica Neue"/>
                          <a:cs typeface="Helvetica Neue"/>
                          <a:sym typeface="Helvetica Neue"/>
                        </a:rPr>
                        <a:t>B</a:t>
                      </a:r>
                      <a:endParaRPr dirty="0"/>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8"/>
          <p:cNvSpPr txBox="1">
            <a:spLocks noGrp="1"/>
          </p:cNvSpPr>
          <p:nvPr>
            <p:ph type="title"/>
          </p:nvPr>
        </p:nvSpPr>
        <p:spPr>
          <a:xfrm>
            <a:off x="5445299" y="4592325"/>
            <a:ext cx="5946579" cy="151418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00000"/>
              </a:buClr>
              <a:buSzPts val="4000"/>
              <a:buFont typeface="Calibri"/>
              <a:buNone/>
            </a:pPr>
            <a:r>
              <a:rPr lang="fr-FR" sz="4000">
                <a:solidFill>
                  <a:srgbClr val="000000"/>
                </a:solidFill>
              </a:rPr>
              <a:t>Partie 6</a:t>
            </a:r>
            <a:br>
              <a:rPr lang="fr-FR" sz="4000">
                <a:solidFill>
                  <a:srgbClr val="000000"/>
                </a:solidFill>
              </a:rPr>
            </a:br>
            <a:r>
              <a:rPr lang="fr-FR" sz="4000">
                <a:solidFill>
                  <a:srgbClr val="000000"/>
                </a:solidFill>
              </a:rPr>
              <a:t>Conclusion</a:t>
            </a:r>
            <a:endParaRPr/>
          </a:p>
        </p:txBody>
      </p:sp>
      <p:pic>
        <p:nvPicPr>
          <p:cNvPr id="351" name="Google Shape;351;p28" descr="Une image contenant signe&#10;&#10;Description générée automatiquement"/>
          <p:cNvPicPr preferRelativeResize="0"/>
          <p:nvPr/>
        </p:nvPicPr>
        <p:blipFill rotWithShape="1">
          <a:blip r:embed="rId3">
            <a:alphaModFix/>
          </a:blip>
          <a:srcRect/>
          <a:stretch/>
        </p:blipFill>
        <p:spPr>
          <a:xfrm>
            <a:off x="323181" y="2839031"/>
            <a:ext cx="3163437" cy="3163437"/>
          </a:xfrm>
          <a:prstGeom prst="rect">
            <a:avLst/>
          </a:prstGeom>
          <a:noFill/>
          <a:ln>
            <a:noFill/>
          </a:ln>
        </p:spPr>
      </p:pic>
      <p:pic>
        <p:nvPicPr>
          <p:cNvPr id="352" name="Google Shape;352;p28"/>
          <p:cNvPicPr preferRelativeResize="0"/>
          <p:nvPr/>
        </p:nvPicPr>
        <p:blipFill rotWithShape="1">
          <a:blip r:embed="rId4">
            <a:alphaModFix/>
          </a:blip>
          <a:srcRect/>
          <a:stretch/>
        </p:blipFill>
        <p:spPr>
          <a:xfrm>
            <a:off x="5644184" y="228600"/>
            <a:ext cx="2303071" cy="2066859"/>
          </a:xfrm>
          <a:prstGeom prst="rect">
            <a:avLst/>
          </a:prstGeom>
          <a:noFill/>
          <a:ln>
            <a:noFill/>
          </a:ln>
        </p:spPr>
      </p:pic>
      <p:sp>
        <p:nvSpPr>
          <p:cNvPr id="353" name="Google Shape;3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27</a:t>
            </a:fld>
            <a:endParaRPr/>
          </a:p>
        </p:txBody>
      </p:sp>
      <p:pic>
        <p:nvPicPr>
          <p:cNvPr id="354" name="Google Shape;354;p28" descr="Une image contenant capture d’écran&#10;&#10;Description générée automatiquement"/>
          <p:cNvPicPr preferRelativeResize="0"/>
          <p:nvPr/>
        </p:nvPicPr>
        <p:blipFill rotWithShape="1">
          <a:blip r:embed="rId5">
            <a:alphaModFix/>
          </a:blip>
          <a:srcRect/>
          <a:stretch/>
        </p:blipFill>
        <p:spPr>
          <a:xfrm>
            <a:off x="10178716" y="228601"/>
            <a:ext cx="1611507" cy="20719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28</a:t>
            </a:fld>
            <a:endParaRPr/>
          </a:p>
        </p:txBody>
      </p:sp>
      <p:sp>
        <p:nvSpPr>
          <p:cNvPr id="360" name="Google Shape;360;p29"/>
          <p:cNvSpPr txBox="1"/>
          <p:nvPr/>
        </p:nvSpPr>
        <p:spPr>
          <a:xfrm>
            <a:off x="1734464" y="2142083"/>
            <a:ext cx="4717150" cy="38625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3F3F3F"/>
                </a:solidFill>
                <a:latin typeface="Helvetica Neue"/>
                <a:ea typeface="Helvetica Neue"/>
                <a:cs typeface="Helvetica Neue"/>
                <a:sym typeface="Helvetica Neue"/>
              </a:rPr>
              <a:t>Avantages</a:t>
            </a:r>
            <a:endParaRPr/>
          </a:p>
          <a:p>
            <a:pPr marL="0" marR="0" lvl="0" indent="0" algn="l" rtl="0">
              <a:spcBef>
                <a:spcPts val="0"/>
              </a:spcBef>
              <a:spcAft>
                <a:spcPts val="0"/>
              </a:spcAft>
              <a:buNone/>
            </a:pPr>
            <a:endParaRPr sz="1800" b="1">
              <a:solidFill>
                <a:srgbClr val="3F3F3F"/>
              </a:solidFill>
              <a:latin typeface="Helvetica Neue"/>
              <a:ea typeface="Helvetica Neue"/>
              <a:cs typeface="Helvetica Neue"/>
              <a:sym typeface="Helvetica Neue"/>
            </a:endParaRPr>
          </a:p>
          <a:p>
            <a:pPr marL="285750" marR="0" lvl="0" indent="-285750" algn="l" rtl="0">
              <a:spcBef>
                <a:spcPts val="0"/>
              </a:spcBef>
              <a:spcAft>
                <a:spcPts val="0"/>
              </a:spcAft>
              <a:buClr>
                <a:srgbClr val="3F3F3F"/>
              </a:buClr>
              <a:buSzPts val="1600"/>
              <a:buFont typeface="Helvetica Neue"/>
              <a:buChar char="•"/>
            </a:pPr>
            <a:r>
              <a:rPr lang="fr-FR" sz="1600">
                <a:solidFill>
                  <a:srgbClr val="3F3F3F"/>
                </a:solidFill>
                <a:latin typeface="Helvetica Neue"/>
                <a:ea typeface="Helvetica Neue"/>
                <a:cs typeface="Helvetica Neue"/>
                <a:sym typeface="Helvetica Neue"/>
              </a:rPr>
              <a:t>La nouvelle typologie est plus explicative, plus corrélée avec les différents indicateurs de l’activité des établissements que la typologie ABD </a:t>
            </a:r>
            <a:r>
              <a:rPr lang="fr-FR" sz="1400">
                <a:solidFill>
                  <a:srgbClr val="3F3F3F"/>
                </a:solidFill>
                <a:latin typeface="Helvetica Neue"/>
                <a:ea typeface="Helvetica Neue"/>
                <a:cs typeface="Helvetica Neue"/>
                <a:sym typeface="Helvetica Neue"/>
              </a:rPr>
              <a:t>(de 30% à 50% de mieux)</a:t>
            </a:r>
            <a:r>
              <a:rPr lang="fr-FR" sz="1800">
                <a:solidFill>
                  <a:srgbClr val="3F3F3F"/>
                </a:solidFill>
                <a:latin typeface="Helvetica Neue"/>
                <a:ea typeface="Helvetica Neue"/>
                <a:cs typeface="Helvetica Neue"/>
                <a:sym typeface="Helvetica Neue"/>
              </a:rPr>
              <a:t>.</a:t>
            </a:r>
            <a:endParaRPr/>
          </a:p>
          <a:p>
            <a:pPr marL="285750" marR="0" lvl="0" indent="-285750" algn="l" rtl="0">
              <a:spcBef>
                <a:spcPts val="900"/>
              </a:spcBef>
              <a:spcAft>
                <a:spcPts val="0"/>
              </a:spcAft>
              <a:buClr>
                <a:srgbClr val="3F3F3F"/>
              </a:buClr>
              <a:buSzPts val="1600"/>
              <a:buFont typeface="Helvetica Neue"/>
              <a:buChar char="•"/>
            </a:pPr>
            <a:r>
              <a:rPr lang="fr-FR" sz="1600" b="1">
                <a:solidFill>
                  <a:srgbClr val="3F3F3F"/>
                </a:solidFill>
                <a:latin typeface="Helvetica Neue"/>
                <a:ea typeface="Helvetica Neue"/>
                <a:cs typeface="Helvetica Neue"/>
                <a:sym typeface="Helvetica Neue"/>
              </a:rPr>
              <a:t>Ainsi, elle propose une vision synthétique plus proche de la situation des établissements.</a:t>
            </a:r>
            <a:endParaRPr/>
          </a:p>
          <a:p>
            <a:pPr marL="285750" marR="0" lvl="0" indent="-285750" algn="l" rtl="0">
              <a:spcBef>
                <a:spcPts val="900"/>
              </a:spcBef>
              <a:spcAft>
                <a:spcPts val="0"/>
              </a:spcAft>
              <a:buClr>
                <a:srgbClr val="3F3F3F"/>
              </a:buClr>
              <a:buSzPts val="1600"/>
              <a:buFont typeface="Helvetica Neue"/>
              <a:buChar char="•"/>
            </a:pPr>
            <a:r>
              <a:rPr lang="fr-FR" sz="1600">
                <a:solidFill>
                  <a:srgbClr val="3F3F3F"/>
                </a:solidFill>
                <a:latin typeface="Helvetica Neue"/>
                <a:ea typeface="Helvetica Neue"/>
                <a:cs typeface="Helvetica Neue"/>
                <a:sym typeface="Helvetica Neue"/>
              </a:rPr>
              <a:t>Elle semble plus adaptée à la description des situations des bibliothèques desservant des populations importantes. Ces « grandes » bibliothèques sont moins « rétrogradées » du fait de leurs ratios par rapport à la population.</a:t>
            </a:r>
            <a:endParaRPr/>
          </a:p>
        </p:txBody>
      </p:sp>
      <p:sp>
        <p:nvSpPr>
          <p:cNvPr id="361" name="Google Shape;361;p29"/>
          <p:cNvSpPr txBox="1"/>
          <p:nvPr/>
        </p:nvSpPr>
        <p:spPr>
          <a:xfrm>
            <a:off x="1033153" y="196229"/>
            <a:ext cx="980901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000000"/>
                </a:solidFill>
                <a:latin typeface="Helvetica Neue Light"/>
                <a:ea typeface="Helvetica Neue Light"/>
                <a:cs typeface="Helvetica Neue Light"/>
                <a:sym typeface="Helvetica Neue Light"/>
              </a:rPr>
              <a:t>Appréciation générale</a:t>
            </a:r>
            <a:endParaRPr/>
          </a:p>
        </p:txBody>
      </p:sp>
      <p:sp>
        <p:nvSpPr>
          <p:cNvPr id="362" name="Google Shape;362;p29"/>
          <p:cNvSpPr txBox="1"/>
          <p:nvPr/>
        </p:nvSpPr>
        <p:spPr>
          <a:xfrm>
            <a:off x="1734465" y="1362252"/>
            <a:ext cx="78563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3F3F3F"/>
                </a:solidFill>
                <a:latin typeface="Helvetica Neue"/>
                <a:ea typeface="Helvetica Neue"/>
                <a:cs typeface="Helvetica Neue"/>
                <a:sym typeface="Helvetica Neue"/>
              </a:rPr>
              <a:t>La mise en œuvre de la typologie alternative doit s’envisager en ayant bien à l’esprit les avantages / inconvénients :</a:t>
            </a:r>
            <a:endParaRPr sz="200" b="1">
              <a:solidFill>
                <a:srgbClr val="3F3F3F"/>
              </a:solidFill>
              <a:latin typeface="Helvetica Neue"/>
              <a:ea typeface="Helvetica Neue"/>
              <a:cs typeface="Helvetica Neue"/>
              <a:sym typeface="Helvetica Neue"/>
            </a:endParaRPr>
          </a:p>
        </p:txBody>
      </p:sp>
      <p:sp>
        <p:nvSpPr>
          <p:cNvPr id="363" name="Google Shape;363;p29"/>
          <p:cNvSpPr txBox="1"/>
          <p:nvPr/>
        </p:nvSpPr>
        <p:spPr>
          <a:xfrm>
            <a:off x="6422678" y="2137456"/>
            <a:ext cx="404211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3F3F3F"/>
                </a:solidFill>
                <a:latin typeface="Helvetica Neue"/>
                <a:ea typeface="Helvetica Neue"/>
                <a:cs typeface="Helvetica Neue"/>
                <a:sym typeface="Helvetica Neue"/>
              </a:rPr>
              <a:t>Inconvénients</a:t>
            </a:r>
            <a:endParaRPr/>
          </a:p>
          <a:p>
            <a:pPr marL="0" marR="0" lvl="0" indent="0" algn="l" rtl="0">
              <a:spcBef>
                <a:spcPts val="0"/>
              </a:spcBef>
              <a:spcAft>
                <a:spcPts val="0"/>
              </a:spcAft>
              <a:buNone/>
            </a:pPr>
            <a:endParaRPr sz="1800" b="1">
              <a:solidFill>
                <a:srgbClr val="3F3F3F"/>
              </a:solidFill>
              <a:latin typeface="Helvetica Neue"/>
              <a:ea typeface="Helvetica Neue"/>
              <a:cs typeface="Helvetica Neue"/>
              <a:sym typeface="Helvetica Neue"/>
            </a:endParaRPr>
          </a:p>
          <a:p>
            <a:pPr marL="285750" marR="0" lvl="0" indent="-285750" algn="l" rtl="0">
              <a:spcBef>
                <a:spcPts val="0"/>
              </a:spcBef>
              <a:spcAft>
                <a:spcPts val="0"/>
              </a:spcAft>
              <a:buClr>
                <a:srgbClr val="3F3F3F"/>
              </a:buClr>
              <a:buSzPts val="1600"/>
              <a:buFont typeface="Helvetica Neue"/>
              <a:buChar char="•"/>
            </a:pPr>
            <a:r>
              <a:rPr lang="fr-FR" sz="1600">
                <a:solidFill>
                  <a:srgbClr val="3F3F3F"/>
                </a:solidFill>
                <a:latin typeface="Helvetica Neue"/>
                <a:ea typeface="Helvetica Neue"/>
                <a:cs typeface="Helvetica Neue"/>
                <a:sym typeface="Helvetica Neue"/>
              </a:rPr>
              <a:t>Le simple fait de changer de typologie est en lui-même un inconvénient.</a:t>
            </a:r>
            <a:endParaRPr/>
          </a:p>
          <a:p>
            <a:pPr marL="285750" marR="0" lvl="0" indent="-285750" algn="l" rtl="0">
              <a:spcBef>
                <a:spcPts val="900"/>
              </a:spcBef>
              <a:spcAft>
                <a:spcPts val="0"/>
              </a:spcAft>
              <a:buClr>
                <a:srgbClr val="3F3F3F"/>
              </a:buClr>
              <a:buSzPts val="1600"/>
              <a:buFont typeface="Helvetica Neue"/>
              <a:buChar char="•"/>
            </a:pPr>
            <a:r>
              <a:rPr lang="fr-FR" sz="1600">
                <a:solidFill>
                  <a:srgbClr val="3F3F3F"/>
                </a:solidFill>
                <a:latin typeface="Helvetica Neue"/>
                <a:ea typeface="Helvetica Neue"/>
                <a:cs typeface="Helvetica Neue"/>
                <a:sym typeface="Helvetica Neue"/>
              </a:rPr>
              <a:t>Les modalités de calcul de la nouvelle typologie sont moins simples à présenter et moins simples à mettre en œuvre. </a:t>
            </a:r>
            <a:endParaRPr/>
          </a:p>
          <a:p>
            <a:pPr marL="285750" marR="0" lvl="0" indent="-285750" algn="l" rtl="0">
              <a:spcBef>
                <a:spcPts val="900"/>
              </a:spcBef>
              <a:spcAft>
                <a:spcPts val="0"/>
              </a:spcAft>
              <a:buClr>
                <a:srgbClr val="3F3F3F"/>
              </a:buClr>
              <a:buSzPts val="1600"/>
              <a:buFont typeface="Helvetica Neue"/>
              <a:buChar char="•"/>
            </a:pPr>
            <a:r>
              <a:rPr lang="fr-FR" sz="1600">
                <a:solidFill>
                  <a:srgbClr val="3F3F3F"/>
                </a:solidFill>
                <a:latin typeface="Helvetica Neue"/>
                <a:ea typeface="Helvetica Neue"/>
                <a:cs typeface="Helvetica Neue"/>
                <a:sym typeface="Helvetica Neue"/>
              </a:rPr>
              <a:t>Le nombre de questions OLP mobilisées est plus important </a:t>
            </a:r>
            <a:br>
              <a:rPr lang="fr-FR" sz="1600">
                <a:solidFill>
                  <a:srgbClr val="3F3F3F"/>
                </a:solidFill>
                <a:latin typeface="Helvetica Neue"/>
                <a:ea typeface="Helvetica Neue"/>
                <a:cs typeface="Helvetica Neue"/>
                <a:sym typeface="Helvetica Neue"/>
              </a:rPr>
            </a:br>
            <a:r>
              <a:rPr lang="fr-FR" sz="1400">
                <a:solidFill>
                  <a:srgbClr val="3F3F3F"/>
                </a:solidFill>
                <a:latin typeface="Helvetica Neue"/>
                <a:ea typeface="Helvetica Neue"/>
                <a:cs typeface="Helvetica Neue"/>
                <a:sym typeface="Helvetica Neue"/>
              </a:rPr>
              <a:t>(33 contre 20 actuellement).</a:t>
            </a:r>
            <a:endParaRPr/>
          </a:p>
          <a:p>
            <a:pPr marL="285750" marR="0" lvl="0" indent="-285750" algn="l" rtl="0">
              <a:spcBef>
                <a:spcPts val="900"/>
              </a:spcBef>
              <a:spcAft>
                <a:spcPts val="0"/>
              </a:spcAft>
              <a:buClr>
                <a:srgbClr val="3F3F3F"/>
              </a:buClr>
              <a:buSzPts val="1600"/>
              <a:buFont typeface="Helvetica Neue"/>
              <a:buChar char="•"/>
            </a:pPr>
            <a:r>
              <a:rPr lang="fr-FR" sz="1600">
                <a:solidFill>
                  <a:srgbClr val="3F3F3F"/>
                </a:solidFill>
                <a:latin typeface="Helvetica Neue"/>
                <a:ea typeface="Helvetica Neue"/>
                <a:cs typeface="Helvetica Neue"/>
                <a:sym typeface="Helvetica Neue"/>
              </a:rPr>
              <a:t>Le calcul de la typologie apparaît plus robuste sur des données apurées que sur des données brutes, imposant ainsi un processus un peu plus complexe.</a:t>
            </a:r>
            <a:endParaRPr/>
          </a:p>
          <a:p>
            <a:pPr marL="0" marR="0" lvl="0" indent="0" algn="l" rtl="0">
              <a:spcBef>
                <a:spcPts val="900"/>
              </a:spcBef>
              <a:spcAft>
                <a:spcPts val="0"/>
              </a:spcAft>
              <a:buNone/>
            </a:pPr>
            <a:endParaRPr sz="1600">
              <a:solidFill>
                <a:srgbClr val="3F3F3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Mise en œuvre de la typologie alternative</a:t>
            </a:r>
            <a:endParaRPr/>
          </a:p>
        </p:txBody>
      </p:sp>
      <p:sp>
        <p:nvSpPr>
          <p:cNvPr id="369" name="Google Shape;36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fr-FR"/>
              <a:t>Validation de la typologie alternative par le CA de l’ABD : le 28 octobre 2019. </a:t>
            </a:r>
            <a:endParaRPr/>
          </a:p>
          <a:p>
            <a:pPr marL="228600" lvl="0" indent="-228600" algn="l" rtl="0">
              <a:lnSpc>
                <a:spcPct val="90000"/>
              </a:lnSpc>
              <a:spcBef>
                <a:spcPts val="1000"/>
              </a:spcBef>
              <a:spcAft>
                <a:spcPts val="0"/>
              </a:spcAft>
              <a:buClr>
                <a:schemeClr val="dk1"/>
              </a:buClr>
              <a:buSzPct val="100000"/>
              <a:buChar char="•"/>
            </a:pPr>
            <a:r>
              <a:rPr lang="fr-FR"/>
              <a:t>Présentation de la typologie alternative aux partenaires : le 27 janvier 2020. </a:t>
            </a:r>
            <a:endParaRPr/>
          </a:p>
          <a:p>
            <a:pPr marL="228600" lvl="0" indent="-228600" algn="l" rtl="0">
              <a:lnSpc>
                <a:spcPct val="90000"/>
              </a:lnSpc>
              <a:spcBef>
                <a:spcPts val="1000"/>
              </a:spcBef>
              <a:spcAft>
                <a:spcPts val="0"/>
              </a:spcAft>
              <a:buClr>
                <a:schemeClr val="dk1"/>
              </a:buClr>
              <a:buSzPct val="100000"/>
              <a:buChar char="•"/>
            </a:pPr>
            <a:r>
              <a:rPr lang="fr-FR"/>
              <a:t>Campagne Scrib 2019 : de février à avril 2020, affichage de l’ancienne typo dans Scrib (rapport et tableau de bord) ; </a:t>
            </a:r>
            <a:endParaRPr/>
          </a:p>
          <a:p>
            <a:pPr marL="228600" lvl="0" indent="-228600" algn="l" rtl="0">
              <a:lnSpc>
                <a:spcPct val="90000"/>
              </a:lnSpc>
              <a:spcBef>
                <a:spcPts val="1000"/>
              </a:spcBef>
              <a:spcAft>
                <a:spcPts val="0"/>
              </a:spcAft>
              <a:buClr>
                <a:schemeClr val="dk1"/>
              </a:buClr>
              <a:buSzPct val="100000"/>
              <a:buChar char="•"/>
            </a:pPr>
            <a:r>
              <a:rPr lang="fr-FR"/>
              <a:t>Juin 2021 : envoi à chaque BD de la liste des bibliothèques avec le classement selon la typologie alternative et  communication autour de la typologie alternative ;  </a:t>
            </a:r>
            <a:endParaRPr/>
          </a:p>
          <a:p>
            <a:pPr marL="228600" lvl="0" indent="-228600" algn="l" rtl="0">
              <a:lnSpc>
                <a:spcPct val="90000"/>
              </a:lnSpc>
              <a:spcBef>
                <a:spcPts val="1000"/>
              </a:spcBef>
              <a:spcAft>
                <a:spcPts val="0"/>
              </a:spcAft>
              <a:buClr>
                <a:schemeClr val="dk1"/>
              </a:buClr>
              <a:buSzPct val="100000"/>
              <a:buChar char="•"/>
            </a:pPr>
            <a:r>
              <a:rPr lang="fr-FR"/>
              <a:t>Campagne Scrib 2020 : affichage de l’ancienne et de la nouvelle typo dans Scrib. </a:t>
            </a:r>
            <a:endParaRPr/>
          </a:p>
          <a:p>
            <a:pPr marL="228600" lvl="0" indent="-228600" algn="l" rtl="0">
              <a:lnSpc>
                <a:spcPct val="90000"/>
              </a:lnSpc>
              <a:spcBef>
                <a:spcPts val="1000"/>
              </a:spcBef>
              <a:spcAft>
                <a:spcPts val="0"/>
              </a:spcAft>
              <a:buClr>
                <a:schemeClr val="dk1"/>
              </a:buClr>
              <a:buSzPct val="100000"/>
              <a:buChar char="•"/>
            </a:pPr>
            <a:r>
              <a:rPr lang="fr-FR"/>
              <a:t>Remplacement de la typologie actuelle par la typologie alternative : 2022 (campagne Scrib 2021). </a:t>
            </a:r>
            <a:endParaRPr/>
          </a:p>
          <a:p>
            <a:pPr marL="228600" lvl="0" indent="-228600" algn="l" rtl="0">
              <a:lnSpc>
                <a:spcPct val="90000"/>
              </a:lnSpc>
              <a:spcBef>
                <a:spcPts val="1000"/>
              </a:spcBef>
              <a:spcAft>
                <a:spcPts val="0"/>
              </a:spcAft>
              <a:buClr>
                <a:schemeClr val="dk1"/>
              </a:buClr>
              <a:buSzPct val="100000"/>
              <a:buChar char="•"/>
            </a:pPr>
            <a:r>
              <a:rPr lang="fr-FR"/>
              <a:t>Envoi de la typologie stabilisée en plus de la typologie annuelle affichée dans Néoscrib : 2022</a:t>
            </a: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p:txBody>
      </p:sp>
      <p:sp>
        <p:nvSpPr>
          <p:cNvPr id="370" name="Google Shape;37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4876801" y="4592325"/>
            <a:ext cx="6695606" cy="1514185"/>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000000"/>
              </a:buClr>
              <a:buSzPct val="100000"/>
              <a:buFont typeface="Calibri"/>
              <a:buNone/>
            </a:pPr>
            <a:r>
              <a:rPr lang="fr-FR" sz="4000" dirty="0">
                <a:solidFill>
                  <a:srgbClr val="000000"/>
                </a:solidFill>
              </a:rPr>
              <a:t>Partie 1</a:t>
            </a:r>
            <a:br>
              <a:rPr lang="fr-FR" sz="4000" dirty="0">
                <a:solidFill>
                  <a:srgbClr val="000000"/>
                </a:solidFill>
              </a:rPr>
            </a:br>
            <a:r>
              <a:rPr lang="fr-FR" sz="4000" dirty="0">
                <a:solidFill>
                  <a:srgbClr val="000000"/>
                </a:solidFill>
              </a:rPr>
              <a:t>Pourquoi une nouvelle typologie ?</a:t>
            </a:r>
            <a:endParaRPr dirty="0"/>
          </a:p>
        </p:txBody>
      </p:sp>
      <p:pic>
        <p:nvPicPr>
          <p:cNvPr id="124" name="Google Shape;124;p3" descr="Une image contenant signe&#10;&#10;Description générée automatiquement"/>
          <p:cNvPicPr preferRelativeResize="0"/>
          <p:nvPr/>
        </p:nvPicPr>
        <p:blipFill rotWithShape="1">
          <a:blip r:embed="rId3">
            <a:alphaModFix/>
          </a:blip>
          <a:srcRect/>
          <a:stretch/>
        </p:blipFill>
        <p:spPr>
          <a:xfrm>
            <a:off x="323181" y="2839031"/>
            <a:ext cx="3163437" cy="3163437"/>
          </a:xfrm>
          <a:prstGeom prst="rect">
            <a:avLst/>
          </a:prstGeom>
          <a:noFill/>
          <a:ln>
            <a:noFill/>
          </a:ln>
        </p:spPr>
      </p:pic>
      <p:pic>
        <p:nvPicPr>
          <p:cNvPr id="125" name="Google Shape;125;p3"/>
          <p:cNvPicPr preferRelativeResize="0"/>
          <p:nvPr/>
        </p:nvPicPr>
        <p:blipFill rotWithShape="1">
          <a:blip r:embed="rId4">
            <a:alphaModFix/>
          </a:blip>
          <a:srcRect/>
          <a:stretch/>
        </p:blipFill>
        <p:spPr>
          <a:xfrm>
            <a:off x="5644184" y="228600"/>
            <a:ext cx="2303071" cy="2066859"/>
          </a:xfrm>
          <a:prstGeom prst="rect">
            <a:avLst/>
          </a:prstGeom>
          <a:noFill/>
          <a:ln>
            <a:noFill/>
          </a:ln>
        </p:spPr>
      </p:pic>
      <p:sp>
        <p:nvSpPr>
          <p:cNvPr id="126" name="Google Shape;1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127" name="Google Shape;127;p3" descr="Une image contenant capture d’écran&#10;&#10;Description générée automatiquement"/>
          <p:cNvPicPr preferRelativeResize="0"/>
          <p:nvPr/>
        </p:nvPicPr>
        <p:blipFill rotWithShape="1">
          <a:blip r:embed="rId5">
            <a:alphaModFix/>
          </a:blip>
          <a:srcRect/>
          <a:stretch/>
        </p:blipFill>
        <p:spPr>
          <a:xfrm>
            <a:off x="10250905" y="228600"/>
            <a:ext cx="1611508" cy="20719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Les outils à votre disposition</a:t>
            </a:r>
            <a:endParaRPr/>
          </a:p>
        </p:txBody>
      </p:sp>
      <p:sp>
        <p:nvSpPr>
          <p:cNvPr id="376" name="Google Shape;376;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fr-FR" dirty="0"/>
              <a:t>Une </a:t>
            </a:r>
            <a:r>
              <a:rPr lang="fr-FR" u="sng" dirty="0">
                <a:solidFill>
                  <a:schemeClr val="hlink"/>
                </a:solidFill>
                <a:hlinkClick r:id="rId3"/>
              </a:rPr>
              <a:t>page web </a:t>
            </a:r>
            <a:r>
              <a:rPr lang="fr-FR" dirty="0"/>
              <a:t>avec des liens vers plusieurs ressources : </a:t>
            </a:r>
            <a:endParaRPr dirty="0"/>
          </a:p>
          <a:p>
            <a:pPr marL="685800" lvl="1" indent="-228600" algn="l" rtl="0">
              <a:lnSpc>
                <a:spcPct val="90000"/>
              </a:lnSpc>
              <a:spcBef>
                <a:spcPts val="500"/>
              </a:spcBef>
              <a:spcAft>
                <a:spcPts val="0"/>
              </a:spcAft>
              <a:buClr>
                <a:schemeClr val="dk1"/>
              </a:buClr>
              <a:buSzPct val="100000"/>
              <a:buChar char="•"/>
            </a:pPr>
            <a:r>
              <a:rPr lang="fr-FR" dirty="0"/>
              <a:t>Diaporama projeté par Jacques Bonneau de TMO lors de sa conférence en septembre 2019 à Grenoble ; </a:t>
            </a:r>
            <a:endParaRPr dirty="0"/>
          </a:p>
          <a:p>
            <a:pPr marL="685800" lvl="1" indent="-228600" algn="l" rtl="0">
              <a:lnSpc>
                <a:spcPct val="90000"/>
              </a:lnSpc>
              <a:spcBef>
                <a:spcPts val="500"/>
              </a:spcBef>
              <a:spcAft>
                <a:spcPts val="0"/>
              </a:spcAft>
              <a:buClr>
                <a:schemeClr val="dk1"/>
              </a:buClr>
              <a:buSzPct val="100000"/>
              <a:buChar char="•"/>
            </a:pPr>
            <a:r>
              <a:rPr lang="fr-FR" dirty="0"/>
              <a:t>Une présentation synthétique de la nouvelle typologie ; </a:t>
            </a:r>
            <a:endParaRPr dirty="0"/>
          </a:p>
          <a:p>
            <a:pPr marL="685800" lvl="1" indent="-228600" algn="l" rtl="0">
              <a:lnSpc>
                <a:spcPct val="90000"/>
              </a:lnSpc>
              <a:spcBef>
                <a:spcPts val="500"/>
              </a:spcBef>
              <a:spcAft>
                <a:spcPts val="0"/>
              </a:spcAft>
              <a:buClr>
                <a:schemeClr val="dk1"/>
              </a:buClr>
              <a:buSzPct val="100000"/>
              <a:buChar char="•"/>
            </a:pPr>
            <a:r>
              <a:rPr lang="fr-FR" dirty="0"/>
              <a:t>Une définition simplifiée du concept de corrélation ; </a:t>
            </a:r>
            <a:endParaRPr dirty="0"/>
          </a:p>
          <a:p>
            <a:pPr marL="685800" lvl="1" indent="-228600" algn="l" rtl="0">
              <a:lnSpc>
                <a:spcPct val="90000"/>
              </a:lnSpc>
              <a:spcBef>
                <a:spcPts val="500"/>
              </a:spcBef>
              <a:spcAft>
                <a:spcPts val="0"/>
              </a:spcAft>
              <a:buClr>
                <a:schemeClr val="dk1"/>
              </a:buClr>
              <a:buSzPct val="100000"/>
              <a:buChar char="•"/>
            </a:pPr>
            <a:r>
              <a:rPr lang="fr-FR" dirty="0"/>
              <a:t>L’étude complète de Jacques Bonneau. </a:t>
            </a:r>
            <a:endParaRPr dirty="0"/>
          </a:p>
          <a:p>
            <a:pPr marL="228600" lvl="0" indent="-228600" algn="l" rtl="0">
              <a:lnSpc>
                <a:spcPct val="90000"/>
              </a:lnSpc>
              <a:spcBef>
                <a:spcPts val="1000"/>
              </a:spcBef>
              <a:spcAft>
                <a:spcPts val="0"/>
              </a:spcAft>
              <a:buClr>
                <a:schemeClr val="dk1"/>
              </a:buClr>
              <a:buSzPct val="100000"/>
              <a:buChar char="•"/>
            </a:pPr>
            <a:r>
              <a:rPr lang="fr-FR" dirty="0"/>
              <a:t>Une adresse à laquelle vous pouvez envoyer vos questions : </a:t>
            </a:r>
            <a:r>
              <a:rPr lang="fr-FR" u="sng" dirty="0">
                <a:solidFill>
                  <a:schemeClr val="hlink"/>
                </a:solidFill>
                <a:hlinkClick r:id="rId4"/>
              </a:rPr>
              <a:t>abdevaluation@gmail.com</a:t>
            </a:r>
            <a:r>
              <a:rPr lang="fr-FR" dirty="0"/>
              <a:t> </a:t>
            </a:r>
            <a:endParaRPr dirty="0"/>
          </a:p>
          <a:p>
            <a:pPr marL="228600" lvl="0" indent="-228600" algn="l" rtl="0">
              <a:lnSpc>
                <a:spcPct val="90000"/>
              </a:lnSpc>
              <a:spcBef>
                <a:spcPts val="1000"/>
              </a:spcBef>
              <a:spcAft>
                <a:spcPts val="0"/>
              </a:spcAft>
              <a:buClr>
                <a:schemeClr val="dk1"/>
              </a:buClr>
              <a:buSzPct val="100000"/>
              <a:buChar char="•"/>
            </a:pPr>
            <a:r>
              <a:rPr lang="fr-FR" dirty="0"/>
              <a:t>Une </a:t>
            </a:r>
            <a:r>
              <a:rPr lang="fr-FR" u="sng" dirty="0">
                <a:solidFill>
                  <a:schemeClr val="hlink"/>
                </a:solidFill>
                <a:hlinkClick r:id="rId5"/>
              </a:rPr>
              <a:t>foire aux questions </a:t>
            </a:r>
            <a:endParaRPr dirty="0"/>
          </a:p>
          <a:p>
            <a:pPr marL="228600" lvl="0" indent="-228600" algn="l" rtl="0">
              <a:lnSpc>
                <a:spcPct val="90000"/>
              </a:lnSpc>
              <a:spcBef>
                <a:spcPts val="1000"/>
              </a:spcBef>
              <a:spcAft>
                <a:spcPts val="0"/>
              </a:spcAft>
              <a:buClr>
                <a:schemeClr val="dk1"/>
              </a:buClr>
              <a:buSzPct val="100000"/>
              <a:buChar char="•"/>
            </a:pPr>
            <a:r>
              <a:rPr lang="fr-FR" dirty="0"/>
              <a:t>Outils en préparation : </a:t>
            </a:r>
            <a:endParaRPr dirty="0"/>
          </a:p>
          <a:p>
            <a:pPr marL="685800" lvl="1" indent="-228600" algn="l" rtl="0">
              <a:lnSpc>
                <a:spcPct val="90000"/>
              </a:lnSpc>
              <a:spcBef>
                <a:spcPts val="500"/>
              </a:spcBef>
              <a:spcAft>
                <a:spcPts val="0"/>
              </a:spcAft>
              <a:buClr>
                <a:schemeClr val="dk1"/>
              </a:buClr>
              <a:buSzPct val="100000"/>
              <a:buChar char="•"/>
            </a:pPr>
            <a:r>
              <a:rPr lang="fr-FR" dirty="0"/>
              <a:t>Infographie ; </a:t>
            </a:r>
            <a:endParaRPr dirty="0"/>
          </a:p>
          <a:p>
            <a:pPr marL="685800" lvl="1" indent="-228600" algn="l" rtl="0">
              <a:lnSpc>
                <a:spcPct val="90000"/>
              </a:lnSpc>
              <a:spcBef>
                <a:spcPts val="500"/>
              </a:spcBef>
              <a:spcAft>
                <a:spcPts val="0"/>
              </a:spcAft>
              <a:buClr>
                <a:schemeClr val="dk1"/>
              </a:buClr>
              <a:buSzPct val="100000"/>
              <a:buChar char="•"/>
            </a:pPr>
            <a:r>
              <a:rPr lang="fr-FR" dirty="0"/>
              <a:t>Animation graphique. </a:t>
            </a:r>
            <a:endParaRPr dirty="0"/>
          </a:p>
        </p:txBody>
      </p:sp>
      <p:sp>
        <p:nvSpPr>
          <p:cNvPr id="377" name="Google Shape;3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Merci de votre attention !</a:t>
            </a:r>
            <a:endParaRPr/>
          </a:p>
        </p:txBody>
      </p:sp>
      <p:pic>
        <p:nvPicPr>
          <p:cNvPr id="383" name="Google Shape;383;p32"/>
          <p:cNvPicPr preferRelativeResize="0">
            <a:picLocks noGrp="1"/>
          </p:cNvPicPr>
          <p:nvPr>
            <p:ph type="body" idx="1"/>
          </p:nvPr>
        </p:nvPicPr>
        <p:blipFill rotWithShape="1">
          <a:blip r:embed="rId3">
            <a:alphaModFix/>
          </a:blip>
          <a:srcRect/>
          <a:stretch/>
        </p:blipFill>
        <p:spPr>
          <a:xfrm>
            <a:off x="4597248" y="1930248"/>
            <a:ext cx="2997503" cy="2997503"/>
          </a:xfrm>
          <a:prstGeom prst="rect">
            <a:avLst/>
          </a:prstGeom>
          <a:noFill/>
          <a:ln>
            <a:noFill/>
          </a:ln>
        </p:spPr>
      </p:pic>
      <p:sp>
        <p:nvSpPr>
          <p:cNvPr id="384" name="Google Shape;38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31</a:t>
            </a:fld>
            <a:endParaRPr/>
          </a:p>
        </p:txBody>
      </p:sp>
      <p:pic>
        <p:nvPicPr>
          <p:cNvPr id="385" name="Google Shape;385;p32" descr="Une image contenant capture d’écran&#10;&#10;Description générée automatiquement"/>
          <p:cNvPicPr preferRelativeResize="0"/>
          <p:nvPr/>
        </p:nvPicPr>
        <p:blipFill rotWithShape="1">
          <a:blip r:embed="rId4">
            <a:alphaModFix/>
          </a:blip>
          <a:srcRect/>
          <a:stretch/>
        </p:blipFill>
        <p:spPr>
          <a:xfrm>
            <a:off x="10443411" y="4756643"/>
            <a:ext cx="1431757" cy="1840829"/>
          </a:xfrm>
          <a:prstGeom prst="rect">
            <a:avLst/>
          </a:prstGeom>
          <a:noFill/>
          <a:ln>
            <a:noFill/>
          </a:ln>
        </p:spPr>
      </p:pic>
      <p:pic>
        <p:nvPicPr>
          <p:cNvPr id="386" name="Google Shape;386;p32"/>
          <p:cNvPicPr preferRelativeResize="0"/>
          <p:nvPr/>
        </p:nvPicPr>
        <p:blipFill rotWithShape="1">
          <a:blip r:embed="rId5">
            <a:alphaModFix/>
          </a:blip>
          <a:srcRect/>
          <a:stretch/>
        </p:blipFill>
        <p:spPr>
          <a:xfrm>
            <a:off x="430724" y="4757313"/>
            <a:ext cx="2037806" cy="1828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Les limites de la typologie actuelle</a:t>
            </a:r>
            <a:endParaRPr/>
          </a:p>
        </p:txBody>
      </p:sp>
      <p:sp>
        <p:nvSpPr>
          <p:cNvPr id="133" name="Google Shape;1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L’usage régulier de cette typologie montre plusieurs difficultés parmi lesquelles : </a:t>
            </a:r>
            <a:endParaRPr/>
          </a:p>
          <a:p>
            <a:pPr marL="685800" lvl="1" indent="-228600" algn="l" rtl="0">
              <a:lnSpc>
                <a:spcPct val="90000"/>
              </a:lnSpc>
              <a:spcBef>
                <a:spcPts val="500"/>
              </a:spcBef>
              <a:spcAft>
                <a:spcPts val="0"/>
              </a:spcAft>
              <a:buClr>
                <a:schemeClr val="dk1"/>
              </a:buClr>
              <a:buSzPts val="2400"/>
              <a:buChar char="•"/>
            </a:pPr>
            <a:r>
              <a:rPr lang="fr-FR"/>
              <a:t>Une caractérisation plus proche de l’évaluation des moyens mis en œuvre que de la qualité de l’équipement ; </a:t>
            </a:r>
            <a:endParaRPr/>
          </a:p>
          <a:p>
            <a:pPr marL="685800" lvl="1" indent="-228600" algn="l" rtl="0">
              <a:lnSpc>
                <a:spcPct val="90000"/>
              </a:lnSpc>
              <a:spcBef>
                <a:spcPts val="500"/>
              </a:spcBef>
              <a:spcAft>
                <a:spcPts val="0"/>
              </a:spcAft>
              <a:buClr>
                <a:schemeClr val="dk1"/>
              </a:buClr>
              <a:buSzPts val="2400"/>
              <a:buChar char="•"/>
            </a:pPr>
            <a:r>
              <a:rPr lang="fr-FR"/>
              <a:t>Des équipements intercommunaux et des établissements de grandes villes structurellement moins bien classifiés du seul fait des ratios liés à la population couverte. </a:t>
            </a:r>
            <a:endParaRPr/>
          </a:p>
        </p:txBody>
      </p:sp>
      <p:sp>
        <p:nvSpPr>
          <p:cNvPr id="134" name="Google Shape;1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Nécessité de refondre la typologie actuelle</a:t>
            </a:r>
            <a:endParaRPr/>
          </a:p>
        </p:txBody>
      </p:sp>
      <p:sp>
        <p:nvSpPr>
          <p:cNvPr id="140" name="Google Shape;14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fr-FR" dirty="0"/>
              <a:t>Depuis 2017, le groupe évaluation travaille à la réactualisation de la typologie dans le but de mieux décrire la réalité des ELP mais sans aboutir. </a:t>
            </a:r>
            <a:endParaRPr dirty="0"/>
          </a:p>
          <a:p>
            <a:pPr marL="228600" lvl="0" indent="-228600" algn="l" rtl="0">
              <a:lnSpc>
                <a:spcPct val="90000"/>
              </a:lnSpc>
              <a:spcBef>
                <a:spcPts val="1000"/>
              </a:spcBef>
              <a:spcAft>
                <a:spcPts val="0"/>
              </a:spcAft>
              <a:buClr>
                <a:schemeClr val="dk1"/>
              </a:buClr>
              <a:buSzPct val="100000"/>
              <a:buChar char="•"/>
            </a:pPr>
            <a:r>
              <a:rPr lang="fr-FR" dirty="0"/>
              <a:t>En 2018, l’OLP et TMO soumettent l’idée de partir d’une démarche statistique pour réactualiser la typologie. Cette démarche est acceptée par le CA et le groupe évaluation à l’automne 2018. </a:t>
            </a:r>
            <a:endParaRPr dirty="0"/>
          </a:p>
          <a:p>
            <a:pPr marL="228600" lvl="0" indent="-228600" algn="l" rtl="0">
              <a:lnSpc>
                <a:spcPct val="90000"/>
              </a:lnSpc>
              <a:spcBef>
                <a:spcPts val="1000"/>
              </a:spcBef>
              <a:spcAft>
                <a:spcPts val="0"/>
              </a:spcAft>
              <a:buClr>
                <a:schemeClr val="dk1"/>
              </a:buClr>
              <a:buSzPct val="100000"/>
              <a:buChar char="•"/>
            </a:pPr>
            <a:r>
              <a:rPr lang="fr-FR" dirty="0"/>
              <a:t>La démarche proposée est la suivante : demander aux BD d’évaluer un échantillon d’ELP, et à partir de cette évaluation TMO va dégager, de manière statistique, des critères fortement corrélés à la notation. </a:t>
            </a:r>
            <a:endParaRPr dirty="0"/>
          </a:p>
          <a:p>
            <a:pPr marL="228600" lvl="0" indent="-228600" algn="l" rtl="0">
              <a:lnSpc>
                <a:spcPct val="90000"/>
              </a:lnSpc>
              <a:spcBef>
                <a:spcPts val="1000"/>
              </a:spcBef>
              <a:spcAft>
                <a:spcPts val="0"/>
              </a:spcAft>
              <a:buClr>
                <a:schemeClr val="dk1"/>
              </a:buClr>
              <a:buSzPct val="100000"/>
              <a:buChar char="•"/>
            </a:pPr>
            <a:r>
              <a:rPr lang="fr-FR" dirty="0"/>
              <a:t>Le projet, piloté par TMO (Jacques Bonneau), en lien avec le groupe évaluation et l’OLP, démarre donc en octobre 2018 et se termine en septembre 2019.  </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41" name="Google Shape;1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5445299" y="4592325"/>
            <a:ext cx="5946579" cy="151418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00000"/>
              </a:buClr>
              <a:buSzPts val="4000"/>
              <a:buFont typeface="Calibri"/>
              <a:buNone/>
            </a:pPr>
            <a:r>
              <a:rPr lang="fr-FR" sz="4000">
                <a:solidFill>
                  <a:srgbClr val="000000"/>
                </a:solidFill>
              </a:rPr>
              <a:t>Partie 2</a:t>
            </a:r>
            <a:br>
              <a:rPr lang="fr-FR" sz="4000">
                <a:solidFill>
                  <a:srgbClr val="000000"/>
                </a:solidFill>
              </a:rPr>
            </a:br>
            <a:r>
              <a:rPr lang="fr-FR" sz="4000">
                <a:solidFill>
                  <a:srgbClr val="000000"/>
                </a:solidFill>
              </a:rPr>
              <a:t>Rappel de la démarche</a:t>
            </a:r>
            <a:endParaRPr/>
          </a:p>
        </p:txBody>
      </p:sp>
      <p:pic>
        <p:nvPicPr>
          <p:cNvPr id="147" name="Google Shape;147;p6" descr="Une image contenant signe&#10;&#10;Description générée automatiquement"/>
          <p:cNvPicPr preferRelativeResize="0"/>
          <p:nvPr/>
        </p:nvPicPr>
        <p:blipFill rotWithShape="1">
          <a:blip r:embed="rId3">
            <a:alphaModFix/>
          </a:blip>
          <a:srcRect/>
          <a:stretch/>
        </p:blipFill>
        <p:spPr>
          <a:xfrm>
            <a:off x="323181" y="2839031"/>
            <a:ext cx="3163437" cy="3163437"/>
          </a:xfrm>
          <a:prstGeom prst="rect">
            <a:avLst/>
          </a:prstGeom>
          <a:noFill/>
          <a:ln>
            <a:noFill/>
          </a:ln>
        </p:spPr>
      </p:pic>
      <p:pic>
        <p:nvPicPr>
          <p:cNvPr id="148" name="Google Shape;148;p6"/>
          <p:cNvPicPr preferRelativeResize="0"/>
          <p:nvPr/>
        </p:nvPicPr>
        <p:blipFill rotWithShape="1">
          <a:blip r:embed="rId4">
            <a:alphaModFix/>
          </a:blip>
          <a:srcRect/>
          <a:stretch/>
        </p:blipFill>
        <p:spPr>
          <a:xfrm>
            <a:off x="5644184" y="228600"/>
            <a:ext cx="2303071" cy="2066859"/>
          </a:xfrm>
          <a:prstGeom prst="rect">
            <a:avLst/>
          </a:prstGeom>
          <a:noFill/>
          <a:ln>
            <a:noFill/>
          </a:ln>
        </p:spPr>
      </p:pic>
      <p:sp>
        <p:nvSpPr>
          <p:cNvPr id="149" name="Google Shape;1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pic>
        <p:nvPicPr>
          <p:cNvPr id="150" name="Google Shape;150;p6" descr="Une image contenant capture d’écran&#10;&#10;Description générée automatiquement"/>
          <p:cNvPicPr preferRelativeResize="0"/>
          <p:nvPr/>
        </p:nvPicPr>
        <p:blipFill rotWithShape="1">
          <a:blip r:embed="rId5">
            <a:alphaModFix/>
          </a:blip>
          <a:srcRect/>
          <a:stretch/>
        </p:blipFill>
        <p:spPr>
          <a:xfrm>
            <a:off x="10218760" y="228600"/>
            <a:ext cx="1607558" cy="20668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Propos liminaires</a:t>
            </a:r>
            <a:endParaRPr/>
          </a:p>
        </p:txBody>
      </p:sp>
      <p:sp>
        <p:nvSpPr>
          <p:cNvPr id="156" name="Google Shape;15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dirty="0"/>
              <a:t>La typologie alternative a été élaborée par un institut d’étude spécialisé dans les études de marchés et sondage, et donc par des professionnels de la statistique. </a:t>
            </a:r>
            <a:endParaRPr dirty="0"/>
          </a:p>
          <a:p>
            <a:pPr marL="228600" lvl="0" indent="-228600" algn="l" rtl="0">
              <a:lnSpc>
                <a:spcPct val="90000"/>
              </a:lnSpc>
              <a:spcBef>
                <a:spcPts val="1000"/>
              </a:spcBef>
              <a:spcAft>
                <a:spcPts val="0"/>
              </a:spcAft>
              <a:buClr>
                <a:schemeClr val="dk1"/>
              </a:buClr>
              <a:buSzPts val="2800"/>
              <a:buChar char="•"/>
            </a:pPr>
            <a:r>
              <a:rPr lang="fr-FR" dirty="0"/>
              <a:t>Il n’est pas question ici de rentrer dans le détail des opérations statistiques qui ont conduit au choix des critères de la typologie alternative. </a:t>
            </a:r>
            <a:endParaRPr dirty="0"/>
          </a:p>
          <a:p>
            <a:pPr marL="228600" lvl="0" indent="-228600" algn="l" rtl="0">
              <a:lnSpc>
                <a:spcPct val="90000"/>
              </a:lnSpc>
              <a:spcBef>
                <a:spcPts val="1000"/>
              </a:spcBef>
              <a:spcAft>
                <a:spcPts val="0"/>
              </a:spcAft>
              <a:buClr>
                <a:schemeClr val="dk1"/>
              </a:buClr>
              <a:buSzPts val="2800"/>
              <a:buChar char="•"/>
            </a:pPr>
            <a:r>
              <a:rPr lang="fr-FR" dirty="0"/>
              <a:t>Le travail complet élaboré par Jacques Bonneau est téléchargeable sur notre site internet pour ceux qui voudraient s’informer plus en détail sur le contenu de l’étude. </a:t>
            </a:r>
            <a:endParaRPr dirty="0"/>
          </a:p>
        </p:txBody>
      </p:sp>
      <p:sp>
        <p:nvSpPr>
          <p:cNvPr id="157" name="Google Shape;1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838200" y="365126"/>
            <a:ext cx="10434145" cy="8488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Déroulé de l’étude</a:t>
            </a:r>
            <a:endParaRPr/>
          </a:p>
        </p:txBody>
      </p:sp>
      <p:pic>
        <p:nvPicPr>
          <p:cNvPr id="163" name="Google Shape;163;p8"/>
          <p:cNvPicPr preferRelativeResize="0">
            <a:picLocks noGrp="1"/>
          </p:cNvPicPr>
          <p:nvPr>
            <p:ph type="body" idx="1"/>
          </p:nvPr>
        </p:nvPicPr>
        <p:blipFill rotWithShape="1">
          <a:blip r:embed="rId3">
            <a:alphaModFix/>
          </a:blip>
          <a:srcRect/>
          <a:stretch/>
        </p:blipFill>
        <p:spPr>
          <a:xfrm>
            <a:off x="165142" y="1852121"/>
            <a:ext cx="4672642" cy="4351338"/>
          </a:xfrm>
          <a:prstGeom prst="rect">
            <a:avLst/>
          </a:prstGeom>
          <a:noFill/>
          <a:ln>
            <a:noFill/>
          </a:ln>
        </p:spPr>
      </p:pic>
      <p:sp>
        <p:nvSpPr>
          <p:cNvPr id="164" name="Google Shape;164;p8"/>
          <p:cNvSpPr/>
          <p:nvPr/>
        </p:nvSpPr>
        <p:spPr>
          <a:xfrm>
            <a:off x="5617781" y="1213946"/>
            <a:ext cx="6096000" cy="590931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Sélection de BD partenaires (55 départements) et d’un échantillon de 2 500 bibliothèques ayant répondu au questionnaire de l’OLP 2016.</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Notation de la qualité de ces ELP par leur BD référente (2372 ELP évalués).</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Travail statistique permettant de mettre en œuvre une typologie alternative.</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Test et comparaison de cette nouvelle typologie avec l’ancienne.</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Validation de la typologie alternative par le Comité de pilotage en septembre 2019.</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Test de la typologie alternative sur les données de l’OLP (et notamment test de sa stabilité dans le temps).</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Présentation aux journées d’étude de l’ABD à Grenoble le 17 septembre 2019.</a:t>
            </a:r>
            <a:endParaRPr/>
          </a:p>
          <a:p>
            <a:pPr marL="285750" marR="0" lvl="0" indent="-285750" algn="l" rtl="0">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Validation de la typologie alternative par le CA de l’ABD le 28 octobre 2019.</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dirty="0"/>
              <a:t>Modalités de notation de l’échantillon d’ELP</a:t>
            </a:r>
            <a:endParaRPr dirty="0"/>
          </a:p>
        </p:txBody>
      </p:sp>
      <p:graphicFrame>
        <p:nvGraphicFramePr>
          <p:cNvPr id="171" name="Google Shape;171;p9"/>
          <p:cNvGraphicFramePr/>
          <p:nvPr/>
        </p:nvGraphicFramePr>
        <p:xfrm>
          <a:off x="1831761" y="1690688"/>
          <a:ext cx="8163575" cy="5080100"/>
        </p:xfrm>
        <a:graphic>
          <a:graphicData uri="http://schemas.openxmlformats.org/drawingml/2006/table">
            <a:tbl>
              <a:tblPr>
                <a:noFill/>
                <a:tableStyleId>{32DBAAF5-3AF4-4E3A-9D3F-1B055A6D63A1}</a:tableStyleId>
              </a:tblPr>
              <a:tblGrid>
                <a:gridCol w="2363175">
                  <a:extLst>
                    <a:ext uri="{9D8B030D-6E8A-4147-A177-3AD203B41FA5}">
                      <a16:colId xmlns:a16="http://schemas.microsoft.com/office/drawing/2014/main" val="20000"/>
                    </a:ext>
                  </a:extLst>
                </a:gridCol>
                <a:gridCol w="5800400">
                  <a:extLst>
                    <a:ext uri="{9D8B030D-6E8A-4147-A177-3AD203B41FA5}">
                      <a16:colId xmlns:a16="http://schemas.microsoft.com/office/drawing/2014/main" val="20001"/>
                    </a:ext>
                  </a:extLst>
                </a:gridCol>
              </a:tblGrid>
              <a:tr h="1016025">
                <a:tc>
                  <a:txBody>
                    <a:bodyPr/>
                    <a:lstStyle/>
                    <a:p>
                      <a:pPr marL="0" marR="0" lvl="0" indent="0" algn="l" rtl="0">
                        <a:spcBef>
                          <a:spcPts val="0"/>
                        </a:spcBef>
                        <a:spcAft>
                          <a:spcPts val="0"/>
                        </a:spcAft>
                        <a:buNone/>
                      </a:pPr>
                      <a:r>
                        <a:rPr lang="fr-FR" sz="1000" b="1" u="none" strike="noStrike" cap="none">
                          <a:solidFill>
                            <a:srgbClr val="004E8F"/>
                          </a:solidFill>
                          <a:latin typeface="Helvetica Neue"/>
                          <a:ea typeface="Helvetica Neue"/>
                          <a:cs typeface="Helvetica Neue"/>
                          <a:sym typeface="Helvetica Neue"/>
                        </a:rPr>
                        <a:t> </a:t>
                      </a:r>
                      <a:endParaRPr sz="1000" u="none" strike="noStrike" cap="none">
                        <a:solidFill>
                          <a:srgbClr val="3C484D"/>
                        </a:solidFill>
                        <a:latin typeface="Helvetica Neue"/>
                        <a:ea typeface="Helvetica Neue"/>
                        <a:cs typeface="Helvetica Neue"/>
                        <a:sym typeface="Helvetica Neue"/>
                      </a:endParaRPr>
                    </a:p>
                    <a:p>
                      <a:pPr marL="0" marR="0" lvl="0" indent="0" algn="l" rtl="0">
                        <a:spcBef>
                          <a:spcPts val="0"/>
                        </a:spcBef>
                        <a:spcAft>
                          <a:spcPts val="0"/>
                        </a:spcAft>
                        <a:buNone/>
                      </a:pPr>
                      <a:r>
                        <a:rPr lang="fr-FR" sz="1400" b="1" u="none" strike="noStrike" cap="none">
                          <a:solidFill>
                            <a:srgbClr val="3497C2"/>
                          </a:solidFill>
                          <a:latin typeface="Helvetica Neue"/>
                          <a:ea typeface="Helvetica Neue"/>
                          <a:cs typeface="Helvetica Neue"/>
                          <a:sym typeface="Helvetica Neue"/>
                        </a:rPr>
                        <a:t>Notation dimension public</a:t>
                      </a:r>
                      <a:endParaRPr sz="1400" u="none" strike="noStrike" cap="none">
                        <a:solidFill>
                          <a:srgbClr val="3497C2"/>
                        </a:solidFill>
                        <a:latin typeface="Helvetica Neue"/>
                        <a:ea typeface="Helvetica Neue"/>
                        <a:cs typeface="Helvetica Neue"/>
                        <a:sym typeface="Helvetica Neue"/>
                      </a:endParaRPr>
                    </a:p>
                    <a:p>
                      <a:pPr marL="0" marR="0" lvl="0" indent="0" algn="l" rtl="0">
                        <a:spcBef>
                          <a:spcPts val="0"/>
                        </a:spcBef>
                        <a:spcAft>
                          <a:spcPts val="0"/>
                        </a:spcAft>
                        <a:buNone/>
                      </a:pPr>
                      <a:r>
                        <a:rPr lang="fr-FR" sz="1000" u="none" strike="noStrike" cap="none">
                          <a:solidFill>
                            <a:srgbClr val="3C484D"/>
                          </a:solidFill>
                          <a:latin typeface="Helvetica Neue"/>
                          <a:ea typeface="Helvetica Neue"/>
                          <a:cs typeface="Helvetica Neue"/>
                          <a:sym typeface="Helvetica Neue"/>
                        </a:rPr>
                        <a:t>(NOTE1 public)</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45720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Niveau de fréquentation</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Diversité des publics </a:t>
                      </a:r>
                      <a:r>
                        <a:rPr lang="fr-FR" sz="1000" u="none" strike="noStrike" cap="none">
                          <a:solidFill>
                            <a:srgbClr val="3C484D"/>
                          </a:solidFill>
                          <a:latin typeface="Helvetica Neue"/>
                          <a:ea typeface="Helvetica Neue"/>
                          <a:cs typeface="Helvetica Neue"/>
                          <a:sym typeface="Helvetica Neue"/>
                        </a:rPr>
                        <a:t>(profil et couverture géographique)</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Notoriété de l’équipement / présence en ligne</a:t>
                      </a:r>
                      <a:endParaRPr/>
                    </a:p>
                    <a:p>
                      <a:pPr marL="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219225">
                <a:tc>
                  <a:txBody>
                    <a:bodyPr/>
                    <a:lstStyle/>
                    <a:p>
                      <a:pPr marL="0" marR="0" lvl="0" indent="0" algn="l" rtl="0">
                        <a:spcBef>
                          <a:spcPts val="0"/>
                        </a:spcBef>
                        <a:spcAft>
                          <a:spcPts val="0"/>
                        </a:spcAft>
                        <a:buNone/>
                      </a:pPr>
                      <a:r>
                        <a:rPr lang="fr-FR" sz="1000" b="1" u="none" strike="noStrike" cap="none">
                          <a:solidFill>
                            <a:srgbClr val="004E8F"/>
                          </a:solidFill>
                          <a:latin typeface="Helvetica Neue"/>
                          <a:ea typeface="Helvetica Neue"/>
                          <a:cs typeface="Helvetica Neue"/>
                          <a:sym typeface="Helvetica Neue"/>
                        </a:rPr>
                        <a:t> </a:t>
                      </a:r>
                      <a:endParaRPr sz="1000" u="none" strike="noStrike" cap="none">
                        <a:solidFill>
                          <a:srgbClr val="3C484D"/>
                        </a:solidFill>
                        <a:latin typeface="Helvetica Neue"/>
                        <a:ea typeface="Helvetica Neue"/>
                        <a:cs typeface="Helvetica Neue"/>
                        <a:sym typeface="Helvetica Neue"/>
                      </a:endParaRPr>
                    </a:p>
                    <a:p>
                      <a:pPr marL="0" marR="0" lvl="0" indent="0" algn="l" rtl="0">
                        <a:spcBef>
                          <a:spcPts val="0"/>
                        </a:spcBef>
                        <a:spcAft>
                          <a:spcPts val="0"/>
                        </a:spcAft>
                        <a:buNone/>
                      </a:pPr>
                      <a:r>
                        <a:rPr lang="fr-FR" sz="1400" b="1" u="none" strike="noStrike" cap="none">
                          <a:solidFill>
                            <a:srgbClr val="3497C2"/>
                          </a:solidFill>
                          <a:latin typeface="Helvetica Neue"/>
                          <a:ea typeface="Helvetica Neue"/>
                          <a:cs typeface="Helvetica Neue"/>
                          <a:sym typeface="Helvetica Neue"/>
                        </a:rPr>
                        <a:t>Notation dimension bâtiment et facilité d’accueil des publics</a:t>
                      </a:r>
                      <a:endParaRPr sz="1400" u="none" strike="noStrike" cap="none">
                        <a:solidFill>
                          <a:srgbClr val="3497C2"/>
                        </a:solidFill>
                        <a:latin typeface="Helvetica Neue"/>
                        <a:ea typeface="Helvetica Neue"/>
                        <a:cs typeface="Helvetica Neue"/>
                        <a:sym typeface="Helvetica Neue"/>
                      </a:endParaRPr>
                    </a:p>
                    <a:p>
                      <a:pPr marL="0" marR="0" lvl="0" indent="0" algn="l" rtl="0">
                        <a:spcBef>
                          <a:spcPts val="0"/>
                        </a:spcBef>
                        <a:spcAft>
                          <a:spcPts val="0"/>
                        </a:spcAft>
                        <a:buNone/>
                      </a:pPr>
                      <a:r>
                        <a:rPr lang="fr-FR" sz="1000" u="none" strike="noStrike" cap="none">
                          <a:solidFill>
                            <a:srgbClr val="3C484D"/>
                          </a:solidFill>
                          <a:latin typeface="Helvetica Neue"/>
                          <a:ea typeface="Helvetica Neue"/>
                          <a:cs typeface="Helvetica Neue"/>
                          <a:sym typeface="Helvetica Neue"/>
                        </a:rPr>
                        <a:t>(NOTE2 bâtiment)</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45720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Qualité du bâtiment </a:t>
                      </a:r>
                      <a:r>
                        <a:rPr lang="fr-FR" sz="1000" u="none" strike="noStrike" cap="none">
                          <a:solidFill>
                            <a:srgbClr val="3C484D"/>
                          </a:solidFill>
                          <a:latin typeface="Helvetica Neue"/>
                          <a:ea typeface="Helvetica Neue"/>
                          <a:cs typeface="Helvetica Neue"/>
                          <a:sym typeface="Helvetica Neue"/>
                        </a:rPr>
                        <a:t>(intérieur et extérieur)</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Superficie</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Accessibilité du bâtiment </a:t>
                      </a:r>
                      <a:r>
                        <a:rPr lang="fr-FR" sz="1000" u="none" strike="noStrike" cap="none">
                          <a:solidFill>
                            <a:srgbClr val="3C484D"/>
                          </a:solidFill>
                          <a:latin typeface="Helvetica Neue"/>
                          <a:ea typeface="Helvetica Neue"/>
                          <a:cs typeface="Helvetica Neue"/>
                          <a:sym typeface="Helvetica Neue"/>
                        </a:rPr>
                        <a:t>(localisation, parking, accès en TC, signalétique, accès PMR)</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Horaires d’ouverture</a:t>
                      </a:r>
                      <a:endParaRPr/>
                    </a:p>
                    <a:p>
                      <a:pPr marL="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1219225">
                <a:tc>
                  <a:txBody>
                    <a:bodyPr/>
                    <a:lstStyle/>
                    <a:p>
                      <a:pPr marL="0" marR="0" lvl="0" indent="0" algn="l" rtl="0">
                        <a:spcBef>
                          <a:spcPts val="0"/>
                        </a:spcBef>
                        <a:spcAft>
                          <a:spcPts val="0"/>
                        </a:spcAft>
                        <a:buNone/>
                      </a:pPr>
                      <a:r>
                        <a:rPr lang="fr-FR" sz="1000" b="1" u="none" strike="noStrike" cap="none">
                          <a:solidFill>
                            <a:srgbClr val="004E8F"/>
                          </a:solidFill>
                          <a:latin typeface="Helvetica Neue"/>
                          <a:ea typeface="Helvetica Neue"/>
                          <a:cs typeface="Helvetica Neue"/>
                          <a:sym typeface="Helvetica Neue"/>
                        </a:rPr>
                        <a:t> </a:t>
                      </a:r>
                      <a:endParaRPr sz="1000" u="none" strike="noStrike" cap="none">
                        <a:solidFill>
                          <a:srgbClr val="3C484D"/>
                        </a:solidFill>
                        <a:latin typeface="Helvetica Neue"/>
                        <a:ea typeface="Helvetica Neue"/>
                        <a:cs typeface="Helvetica Neue"/>
                        <a:sym typeface="Helvetica Neue"/>
                      </a:endParaRPr>
                    </a:p>
                    <a:p>
                      <a:pPr marL="0" marR="0" lvl="0" indent="0" algn="l" rtl="0">
                        <a:spcBef>
                          <a:spcPts val="0"/>
                        </a:spcBef>
                        <a:spcAft>
                          <a:spcPts val="0"/>
                        </a:spcAft>
                        <a:buNone/>
                      </a:pPr>
                      <a:r>
                        <a:rPr lang="fr-FR" sz="1400" b="1" u="none" strike="noStrike" cap="none">
                          <a:solidFill>
                            <a:srgbClr val="3497C2"/>
                          </a:solidFill>
                          <a:latin typeface="Helvetica Neue"/>
                          <a:ea typeface="Helvetica Neue"/>
                          <a:cs typeface="Helvetica Neue"/>
                          <a:sym typeface="Helvetica Neue"/>
                        </a:rPr>
                        <a:t>Notation dimension offre de services</a:t>
                      </a:r>
                      <a:endParaRPr sz="1400" u="none" strike="noStrike" cap="none">
                        <a:solidFill>
                          <a:srgbClr val="3497C2"/>
                        </a:solidFill>
                        <a:latin typeface="Helvetica Neue"/>
                        <a:ea typeface="Helvetica Neue"/>
                        <a:cs typeface="Helvetica Neue"/>
                        <a:sym typeface="Helvetica Neue"/>
                      </a:endParaRPr>
                    </a:p>
                    <a:p>
                      <a:pPr marL="0" marR="0" lvl="0" indent="0" algn="l" rtl="0">
                        <a:spcBef>
                          <a:spcPts val="0"/>
                        </a:spcBef>
                        <a:spcAft>
                          <a:spcPts val="0"/>
                        </a:spcAft>
                        <a:buNone/>
                      </a:pPr>
                      <a:r>
                        <a:rPr lang="fr-FR" sz="1000" u="none" strike="noStrike" cap="none">
                          <a:solidFill>
                            <a:srgbClr val="3C484D"/>
                          </a:solidFill>
                          <a:latin typeface="Helvetica Neue"/>
                          <a:ea typeface="Helvetica Neue"/>
                          <a:cs typeface="Helvetica Neue"/>
                          <a:sym typeface="Helvetica Neue"/>
                        </a:rPr>
                        <a:t>(NOTE3 offre)</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45720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Diversité de l’offre </a:t>
                      </a:r>
                      <a:r>
                        <a:rPr lang="fr-FR" sz="1000" u="none" strike="noStrike" cap="none">
                          <a:solidFill>
                            <a:srgbClr val="3C484D"/>
                          </a:solidFill>
                          <a:latin typeface="Helvetica Neue"/>
                          <a:ea typeface="Helvetica Neue"/>
                          <a:cs typeface="Helvetica Neue"/>
                          <a:sym typeface="Helvetica Neue"/>
                        </a:rPr>
                        <a:t>(livres et autres supports, autres services, action culturelle)</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Services numériques (et médiation)</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Connexion internet</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Multiusage de l’équipement</a:t>
                      </a:r>
                      <a:endParaRPr/>
                    </a:p>
                    <a:p>
                      <a:pPr marL="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625625">
                <a:tc>
                  <a:txBody>
                    <a:bodyPr/>
                    <a:lstStyle/>
                    <a:p>
                      <a:pPr marL="0" marR="0" lvl="0" indent="0" algn="l" rtl="0">
                        <a:spcBef>
                          <a:spcPts val="0"/>
                        </a:spcBef>
                        <a:spcAft>
                          <a:spcPts val="0"/>
                        </a:spcAft>
                        <a:buNone/>
                      </a:pPr>
                      <a:r>
                        <a:rPr lang="fr-FR" sz="1000" b="1" u="none" strike="noStrike" cap="none">
                          <a:solidFill>
                            <a:srgbClr val="004E8F"/>
                          </a:solidFill>
                          <a:latin typeface="Helvetica Neue"/>
                          <a:ea typeface="Helvetica Neue"/>
                          <a:cs typeface="Helvetica Neue"/>
                          <a:sym typeface="Helvetica Neue"/>
                        </a:rPr>
                        <a:t> </a:t>
                      </a:r>
                      <a:endParaRPr sz="1000" u="none" strike="noStrike" cap="none">
                        <a:solidFill>
                          <a:srgbClr val="3C484D"/>
                        </a:solidFill>
                        <a:latin typeface="Helvetica Neue"/>
                        <a:ea typeface="Helvetica Neue"/>
                        <a:cs typeface="Helvetica Neue"/>
                        <a:sym typeface="Helvetica Neue"/>
                      </a:endParaRPr>
                    </a:p>
                    <a:p>
                      <a:pPr marL="0" marR="0" lvl="0" indent="0" algn="l" rtl="0">
                        <a:spcBef>
                          <a:spcPts val="0"/>
                        </a:spcBef>
                        <a:spcAft>
                          <a:spcPts val="0"/>
                        </a:spcAft>
                        <a:buNone/>
                      </a:pPr>
                      <a:r>
                        <a:rPr lang="fr-FR" sz="1400" b="1" u="none" strike="noStrike" cap="none">
                          <a:solidFill>
                            <a:srgbClr val="3497C2"/>
                          </a:solidFill>
                          <a:latin typeface="Helvetica Neue"/>
                          <a:ea typeface="Helvetica Neue"/>
                          <a:cs typeface="Helvetica Neue"/>
                          <a:sym typeface="Helvetica Neue"/>
                        </a:rPr>
                        <a:t>Notation dimension équipe</a:t>
                      </a:r>
                      <a:endParaRPr sz="1400" u="none" strike="noStrike" cap="none">
                        <a:solidFill>
                          <a:srgbClr val="3497C2"/>
                        </a:solidFill>
                        <a:latin typeface="Helvetica Neue"/>
                        <a:ea typeface="Helvetica Neue"/>
                        <a:cs typeface="Helvetica Neue"/>
                        <a:sym typeface="Helvetica Neue"/>
                      </a:endParaRPr>
                    </a:p>
                    <a:p>
                      <a:pPr marL="0" marR="0" lvl="0" indent="0" algn="l" rtl="0">
                        <a:spcBef>
                          <a:spcPts val="0"/>
                        </a:spcBef>
                        <a:spcAft>
                          <a:spcPts val="0"/>
                        </a:spcAft>
                        <a:buNone/>
                      </a:pPr>
                      <a:r>
                        <a:rPr lang="fr-FR" sz="1000" u="none" strike="noStrike" cap="none">
                          <a:solidFill>
                            <a:srgbClr val="3C484D"/>
                          </a:solidFill>
                          <a:latin typeface="Helvetica Neue"/>
                          <a:ea typeface="Helvetica Neue"/>
                          <a:cs typeface="Helvetica Neue"/>
                          <a:sym typeface="Helvetica Neue"/>
                        </a:rPr>
                        <a:t>(NOTE4 équipe)</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45720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Dynamique des équipes (accueil, démarche projet)</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Partenariats </a:t>
                      </a:r>
                      <a:r>
                        <a:rPr lang="fr-FR" sz="1000" u="none" strike="noStrike" cap="none">
                          <a:solidFill>
                            <a:srgbClr val="3C484D"/>
                          </a:solidFill>
                          <a:latin typeface="Helvetica Neue"/>
                          <a:ea typeface="Helvetica Neue"/>
                          <a:cs typeface="Helvetica Neue"/>
                          <a:sym typeface="Helvetica Neue"/>
                        </a:rPr>
                        <a:t>(multiples et diversifiés) </a:t>
                      </a:r>
                      <a:r>
                        <a:rPr lang="fr-FR" sz="1200" u="none" strike="noStrike" cap="none">
                          <a:solidFill>
                            <a:srgbClr val="3C484D"/>
                          </a:solidFill>
                          <a:latin typeface="Helvetica Neue"/>
                          <a:ea typeface="Helvetica Neue"/>
                          <a:cs typeface="Helvetica Neue"/>
                          <a:sym typeface="Helvetica Neue"/>
                        </a:rPr>
                        <a:t>/ coopération</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Niveau de qualification des équipes</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Formation continue </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Pérennité des équipes </a:t>
                      </a:r>
                      <a:r>
                        <a:rPr lang="fr-FR" sz="1000" u="none" strike="noStrike" cap="none">
                          <a:solidFill>
                            <a:srgbClr val="3C484D"/>
                          </a:solidFill>
                          <a:latin typeface="Helvetica Neue"/>
                          <a:ea typeface="Helvetica Neue"/>
                          <a:cs typeface="Helvetica Neue"/>
                          <a:sym typeface="Helvetica Neue"/>
                        </a:rPr>
                        <a:t>(la structure ne tient pas que sur un nombre réduit de personnes)</a:t>
                      </a:r>
                      <a:endParaRPr/>
                    </a:p>
                    <a:p>
                      <a:pPr marL="342900" marR="0" lvl="0" indent="-342900" algn="just" rtl="0">
                        <a:spcBef>
                          <a:spcPts val="0"/>
                        </a:spcBef>
                        <a:spcAft>
                          <a:spcPts val="0"/>
                        </a:spcAft>
                        <a:buClr>
                          <a:srgbClr val="3C484D"/>
                        </a:buClr>
                        <a:buSzPts val="1200"/>
                        <a:buFont typeface="Helvetica Neue"/>
                        <a:buChar char="•"/>
                      </a:pPr>
                      <a:r>
                        <a:rPr lang="fr-FR" sz="1200" u="none" strike="noStrike" cap="none">
                          <a:solidFill>
                            <a:srgbClr val="3C484D"/>
                          </a:solidFill>
                          <a:latin typeface="Helvetica Neue"/>
                          <a:ea typeface="Helvetica Neue"/>
                          <a:cs typeface="Helvetica Neue"/>
                          <a:sym typeface="Helvetica Neue"/>
                        </a:rPr>
                        <a:t>Soutien par la municipalité / intercommunalité</a:t>
                      </a:r>
                      <a:endParaRPr/>
                    </a:p>
                    <a:p>
                      <a:pPr marL="0" marR="0" lvl="0" indent="0" algn="just" rtl="0">
                        <a:spcBef>
                          <a:spcPts val="0"/>
                        </a:spcBef>
                        <a:spcAft>
                          <a:spcPts val="0"/>
                        </a:spcAft>
                        <a:buClr>
                          <a:schemeClr val="dk1"/>
                        </a:buClr>
                        <a:buSzPts val="1200"/>
                        <a:buFont typeface="Calibri"/>
                        <a:buNone/>
                      </a:pPr>
                      <a:endParaRPr sz="1200" u="none" strike="noStrike" cap="none">
                        <a:solidFill>
                          <a:srgbClr val="3C484D"/>
                        </a:solidFill>
                        <a:latin typeface="Helvetica Neue"/>
                        <a:ea typeface="Helvetica Neue"/>
                        <a:cs typeface="Helvetica Neue"/>
                        <a:sym typeface="Helvetica Neue"/>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2" name="Google Shape;1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3970</Words>
  <Application>Microsoft Office PowerPoint</Application>
  <PresentationFormat>Grand écran</PresentationFormat>
  <Paragraphs>725</Paragraphs>
  <Slides>31</Slides>
  <Notes>31</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31</vt:i4>
      </vt:variant>
    </vt:vector>
  </HeadingPairs>
  <TitlesOfParts>
    <vt:vector size="39" baseType="lpstr">
      <vt:lpstr>Calibri</vt:lpstr>
      <vt:lpstr>Arial</vt:lpstr>
      <vt:lpstr>HelveticaNeueLT Std</vt:lpstr>
      <vt:lpstr>Helvetica Neue</vt:lpstr>
      <vt:lpstr>Helvetica Neue Light</vt:lpstr>
      <vt:lpstr>Thème Office</vt:lpstr>
      <vt:lpstr>Thème Office</vt:lpstr>
      <vt:lpstr>Microsoft Excel Worksheet</vt:lpstr>
      <vt:lpstr>Typologie alternative des bibliothèques municipales et intercommunales</vt:lpstr>
      <vt:lpstr>Introduction : de quelle typologie parlons-nous ? </vt:lpstr>
      <vt:lpstr>Partie 1 Pourquoi une nouvelle typologie ?</vt:lpstr>
      <vt:lpstr>Les limites de la typologie actuelle</vt:lpstr>
      <vt:lpstr>Nécessité de refondre la typologie actuelle</vt:lpstr>
      <vt:lpstr>Partie 2 Rappel de la démarche</vt:lpstr>
      <vt:lpstr>Propos liminaires</vt:lpstr>
      <vt:lpstr>Déroulé de l’étude</vt:lpstr>
      <vt:lpstr>Modalités de notation de l’échantillon d’ELP</vt:lpstr>
      <vt:lpstr>Un long travail statistique et de nombreuses itérations et échanges avec le groupe « Évaluation »</vt:lpstr>
      <vt:lpstr>Partie 3 Définition détaillée de la typologie alternative</vt:lpstr>
      <vt:lpstr>Principes généraux</vt:lpstr>
      <vt:lpstr>Présentation PowerPoint</vt:lpstr>
      <vt:lpstr>Présentation PowerPoint</vt:lpstr>
      <vt:lpstr>Existence de seuils</vt:lpstr>
      <vt:lpstr>Hiérarchie des corrélations des 9 critères avec la notation</vt:lpstr>
      <vt:lpstr>Présentation PowerPoint</vt:lpstr>
      <vt:lpstr>Présentation PowerPoint</vt:lpstr>
      <vt:lpstr>Présentation PowerPoint</vt:lpstr>
      <vt:lpstr>Partie 4 Répartition des différents groupes au sein de la nouvelle typologie et comparaison</vt:lpstr>
      <vt:lpstr>Présentation PowerPoint</vt:lpstr>
      <vt:lpstr>Présentation PowerPoint</vt:lpstr>
      <vt:lpstr>Présentation PowerPoint</vt:lpstr>
      <vt:lpstr>Présentation PowerPoint</vt:lpstr>
      <vt:lpstr>Partie 5 Stabilisation de la nouvelle typologie</vt:lpstr>
      <vt:lpstr>Stabilisation de l’affectation à la typologie alternative</vt:lpstr>
      <vt:lpstr>Partie 6 Conclusion</vt:lpstr>
      <vt:lpstr>Présentation PowerPoint</vt:lpstr>
      <vt:lpstr>Mise en œuvre de la typologie alternative</vt:lpstr>
      <vt:lpstr>Les outils à votre disposition</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Typologie alternative des bibliothèques municipales et intercommunales</dc:title>
  <dc:creator>MIJOULE Blaise</dc:creator>
  <cp:lastModifiedBy>MIJOULE Blaise</cp:lastModifiedBy>
  <cp:revision>18</cp:revision>
  <cp:lastPrinted>2021-06-28T06:50:26Z</cp:lastPrinted>
  <dcterms:created xsi:type="dcterms:W3CDTF">2019-12-02T16:33:02Z</dcterms:created>
  <dcterms:modified xsi:type="dcterms:W3CDTF">2021-07-05T13:07:57Z</dcterms:modified>
</cp:coreProperties>
</file>