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468" r:id="rId4"/>
    <p:sldId id="428" r:id="rId5"/>
    <p:sldId id="470" r:id="rId6"/>
    <p:sldId id="478" r:id="rId7"/>
    <p:sldId id="472" r:id="rId8"/>
    <p:sldId id="473" r:id="rId9"/>
    <p:sldId id="528" r:id="rId10"/>
    <p:sldId id="475" r:id="rId11"/>
    <p:sldId id="500" r:id="rId12"/>
    <p:sldId id="516" r:id="rId13"/>
    <p:sldId id="535" r:id="rId14"/>
    <p:sldId id="520" r:id="rId15"/>
    <p:sldId id="503" r:id="rId16"/>
    <p:sldId id="429" r:id="rId17"/>
    <p:sldId id="465" r:id="rId18"/>
    <p:sldId id="482" r:id="rId19"/>
    <p:sldId id="481" r:id="rId20"/>
    <p:sldId id="485" r:id="rId21"/>
    <p:sldId id="453" r:id="rId22"/>
    <p:sldId id="483" r:id="rId23"/>
    <p:sldId id="536" r:id="rId24"/>
    <p:sldId id="504" r:id="rId25"/>
    <p:sldId id="507" r:id="rId26"/>
    <p:sldId id="505" r:id="rId27"/>
    <p:sldId id="522" r:id="rId28"/>
    <p:sldId id="527" r:id="rId29"/>
    <p:sldId id="537" r:id="rId30"/>
    <p:sldId id="491" r:id="rId31"/>
    <p:sldId id="515" r:id="rId32"/>
    <p:sldId id="518" r:id="rId33"/>
    <p:sldId id="519" r:id="rId34"/>
    <p:sldId id="513" r:id="rId35"/>
    <p:sldId id="517" r:id="rId36"/>
    <p:sldId id="525" r:id="rId37"/>
    <p:sldId id="509" r:id="rId38"/>
    <p:sldId id="531" r:id="rId39"/>
    <p:sldId id="532" r:id="rId40"/>
    <p:sldId id="533" r:id="rId41"/>
    <p:sldId id="560" r:id="rId42"/>
    <p:sldId id="538" r:id="rId43"/>
    <p:sldId id="281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0" roundtripDataSignature="AMtx7miFtkWqpCZovDXnYoBdkELeiGDn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2" d="100"/>
          <a:sy n="122" d="100"/>
        </p:scale>
        <p:origin x="84" y="1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660B54-29A1-4478-BA95-548FC83011FD}" type="doc">
      <dgm:prSet loTypeId="urn:microsoft.com/office/officeart/2005/8/layout/default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fr-FR"/>
        </a:p>
      </dgm:t>
    </dgm:pt>
    <dgm:pt modelId="{6396A656-FB02-46E4-9939-49E2E8BEA4EA}">
      <dgm:prSet phldrT="[Texte]"/>
      <dgm:spPr/>
      <dgm:t>
        <a:bodyPr/>
        <a:lstStyle/>
        <a:p>
          <a:r>
            <a:rPr lang="fr-FR" dirty="0"/>
            <a:t>Aider à comprendre les enjeux</a:t>
          </a:r>
        </a:p>
      </dgm:t>
    </dgm:pt>
    <dgm:pt modelId="{1405A7F2-9664-472D-BFB0-9D78EC45CEE3}" type="parTrans" cxnId="{2A37E7AB-40F5-4C93-A293-182CDD7984E9}">
      <dgm:prSet/>
      <dgm:spPr/>
      <dgm:t>
        <a:bodyPr/>
        <a:lstStyle/>
        <a:p>
          <a:endParaRPr lang="fr-FR"/>
        </a:p>
      </dgm:t>
    </dgm:pt>
    <dgm:pt modelId="{B6E55A61-95F2-4B07-9414-C3D6D17852CA}" type="sibTrans" cxnId="{2A37E7AB-40F5-4C93-A293-182CDD7984E9}">
      <dgm:prSet/>
      <dgm:spPr/>
      <dgm:t>
        <a:bodyPr/>
        <a:lstStyle/>
        <a:p>
          <a:endParaRPr lang="fr-FR"/>
        </a:p>
      </dgm:t>
    </dgm:pt>
    <dgm:pt modelId="{1CDF9EEC-F385-4A8C-8337-0EE38A3ABED5}">
      <dgm:prSet phldrT="[Texte]"/>
      <dgm:spPr/>
      <dgm:t>
        <a:bodyPr/>
        <a:lstStyle/>
        <a:p>
          <a:r>
            <a:rPr lang="fr-FR" dirty="0"/>
            <a:t>Développer l’esprit critique</a:t>
          </a:r>
        </a:p>
      </dgm:t>
    </dgm:pt>
    <dgm:pt modelId="{C0B4E04D-39AF-42A4-B3D3-7C082092BBB3}" type="parTrans" cxnId="{D091DE0C-3B62-4C36-8893-132536D0C8EA}">
      <dgm:prSet/>
      <dgm:spPr/>
      <dgm:t>
        <a:bodyPr/>
        <a:lstStyle/>
        <a:p>
          <a:endParaRPr lang="fr-FR"/>
        </a:p>
      </dgm:t>
    </dgm:pt>
    <dgm:pt modelId="{09F6A137-88D4-4C11-8FA8-331757736819}" type="sibTrans" cxnId="{D091DE0C-3B62-4C36-8893-132536D0C8EA}">
      <dgm:prSet/>
      <dgm:spPr/>
      <dgm:t>
        <a:bodyPr/>
        <a:lstStyle/>
        <a:p>
          <a:endParaRPr lang="fr-FR"/>
        </a:p>
      </dgm:t>
    </dgm:pt>
    <dgm:pt modelId="{0C87A318-E8F4-41D2-A36C-93187FC6E02F}">
      <dgm:prSet phldrT="[Texte]"/>
      <dgm:spPr/>
      <dgm:t>
        <a:bodyPr/>
        <a:lstStyle/>
        <a:p>
          <a:r>
            <a:rPr lang="fr-FR" dirty="0"/>
            <a:t>Accompagner les changements de comportements</a:t>
          </a:r>
        </a:p>
      </dgm:t>
    </dgm:pt>
    <dgm:pt modelId="{5EBD1F5D-D85B-44FA-849C-DC7A77CE5D85}" type="parTrans" cxnId="{69FA208B-58EA-41BF-9F38-0567AE187A4A}">
      <dgm:prSet/>
      <dgm:spPr/>
      <dgm:t>
        <a:bodyPr/>
        <a:lstStyle/>
        <a:p>
          <a:endParaRPr lang="fr-FR"/>
        </a:p>
      </dgm:t>
    </dgm:pt>
    <dgm:pt modelId="{F4712BD7-5D43-4D26-B44C-D674DAE8FB3E}" type="sibTrans" cxnId="{69FA208B-58EA-41BF-9F38-0567AE187A4A}">
      <dgm:prSet/>
      <dgm:spPr/>
      <dgm:t>
        <a:bodyPr/>
        <a:lstStyle/>
        <a:p>
          <a:endParaRPr lang="fr-FR"/>
        </a:p>
      </dgm:t>
    </dgm:pt>
    <dgm:pt modelId="{93204B2B-C689-4406-A74D-D9D93B24B608}" type="pres">
      <dgm:prSet presAssocID="{12660B54-29A1-4478-BA95-548FC83011FD}" presName="diagram" presStyleCnt="0">
        <dgm:presLayoutVars>
          <dgm:dir/>
          <dgm:resizeHandles val="exact"/>
        </dgm:presLayoutVars>
      </dgm:prSet>
      <dgm:spPr/>
    </dgm:pt>
    <dgm:pt modelId="{D8BA1EEB-9C93-40EB-8D35-CC0E3F4425D5}" type="pres">
      <dgm:prSet presAssocID="{6396A656-FB02-46E4-9939-49E2E8BEA4EA}" presName="node" presStyleLbl="node1" presStyleIdx="0" presStyleCnt="3">
        <dgm:presLayoutVars>
          <dgm:bulletEnabled val="1"/>
        </dgm:presLayoutVars>
      </dgm:prSet>
      <dgm:spPr/>
    </dgm:pt>
    <dgm:pt modelId="{BA2800A8-D337-472A-A299-55174C1400D8}" type="pres">
      <dgm:prSet presAssocID="{B6E55A61-95F2-4B07-9414-C3D6D17852CA}" presName="sibTrans" presStyleCnt="0"/>
      <dgm:spPr/>
    </dgm:pt>
    <dgm:pt modelId="{FE5F9D2E-DC4C-42CF-A94A-7C03642BD917}" type="pres">
      <dgm:prSet presAssocID="{1CDF9EEC-F385-4A8C-8337-0EE38A3ABED5}" presName="node" presStyleLbl="node1" presStyleIdx="1" presStyleCnt="3">
        <dgm:presLayoutVars>
          <dgm:bulletEnabled val="1"/>
        </dgm:presLayoutVars>
      </dgm:prSet>
      <dgm:spPr/>
    </dgm:pt>
    <dgm:pt modelId="{BD1EB29C-99E8-4FEC-8D15-CCF1D9B5A1E4}" type="pres">
      <dgm:prSet presAssocID="{09F6A137-88D4-4C11-8FA8-331757736819}" presName="sibTrans" presStyleCnt="0"/>
      <dgm:spPr/>
    </dgm:pt>
    <dgm:pt modelId="{25482BD1-CD6D-420C-AA93-76ED172F98FA}" type="pres">
      <dgm:prSet presAssocID="{0C87A318-E8F4-41D2-A36C-93187FC6E02F}" presName="node" presStyleLbl="node1" presStyleIdx="2" presStyleCnt="3" custScaleX="117228">
        <dgm:presLayoutVars>
          <dgm:bulletEnabled val="1"/>
        </dgm:presLayoutVars>
      </dgm:prSet>
      <dgm:spPr/>
    </dgm:pt>
  </dgm:ptLst>
  <dgm:cxnLst>
    <dgm:cxn modelId="{D091DE0C-3B62-4C36-8893-132536D0C8EA}" srcId="{12660B54-29A1-4478-BA95-548FC83011FD}" destId="{1CDF9EEC-F385-4A8C-8337-0EE38A3ABED5}" srcOrd="1" destOrd="0" parTransId="{C0B4E04D-39AF-42A4-B3D3-7C082092BBB3}" sibTransId="{09F6A137-88D4-4C11-8FA8-331757736819}"/>
    <dgm:cxn modelId="{87348C62-1E84-4BAD-A3EE-AD44B149406A}" type="presOf" srcId="{1CDF9EEC-F385-4A8C-8337-0EE38A3ABED5}" destId="{FE5F9D2E-DC4C-42CF-A94A-7C03642BD917}" srcOrd="0" destOrd="0" presId="urn:microsoft.com/office/officeart/2005/8/layout/default"/>
    <dgm:cxn modelId="{69FA208B-58EA-41BF-9F38-0567AE187A4A}" srcId="{12660B54-29A1-4478-BA95-548FC83011FD}" destId="{0C87A318-E8F4-41D2-A36C-93187FC6E02F}" srcOrd="2" destOrd="0" parTransId="{5EBD1F5D-D85B-44FA-849C-DC7A77CE5D85}" sibTransId="{F4712BD7-5D43-4D26-B44C-D674DAE8FB3E}"/>
    <dgm:cxn modelId="{2A37E7AB-40F5-4C93-A293-182CDD7984E9}" srcId="{12660B54-29A1-4478-BA95-548FC83011FD}" destId="{6396A656-FB02-46E4-9939-49E2E8BEA4EA}" srcOrd="0" destOrd="0" parTransId="{1405A7F2-9664-472D-BFB0-9D78EC45CEE3}" sibTransId="{B6E55A61-95F2-4B07-9414-C3D6D17852CA}"/>
    <dgm:cxn modelId="{625E48B5-D0E6-4814-815F-AA54CF8AD541}" type="presOf" srcId="{6396A656-FB02-46E4-9939-49E2E8BEA4EA}" destId="{D8BA1EEB-9C93-40EB-8D35-CC0E3F4425D5}" srcOrd="0" destOrd="0" presId="urn:microsoft.com/office/officeart/2005/8/layout/default"/>
    <dgm:cxn modelId="{B05E71B9-8D80-4040-81A1-95B5D99FB7EF}" type="presOf" srcId="{12660B54-29A1-4478-BA95-548FC83011FD}" destId="{93204B2B-C689-4406-A74D-D9D93B24B608}" srcOrd="0" destOrd="0" presId="urn:microsoft.com/office/officeart/2005/8/layout/default"/>
    <dgm:cxn modelId="{96934CCE-C4BB-41E4-96E8-D285658D1285}" type="presOf" srcId="{0C87A318-E8F4-41D2-A36C-93187FC6E02F}" destId="{25482BD1-CD6D-420C-AA93-76ED172F98FA}" srcOrd="0" destOrd="0" presId="urn:microsoft.com/office/officeart/2005/8/layout/default"/>
    <dgm:cxn modelId="{EDFA9506-8D21-483C-80CA-543505567C71}" type="presParOf" srcId="{93204B2B-C689-4406-A74D-D9D93B24B608}" destId="{D8BA1EEB-9C93-40EB-8D35-CC0E3F4425D5}" srcOrd="0" destOrd="0" presId="urn:microsoft.com/office/officeart/2005/8/layout/default"/>
    <dgm:cxn modelId="{AC5EC7F4-E997-4C7D-BAF8-7FF98B4729DC}" type="presParOf" srcId="{93204B2B-C689-4406-A74D-D9D93B24B608}" destId="{BA2800A8-D337-472A-A299-55174C1400D8}" srcOrd="1" destOrd="0" presId="urn:microsoft.com/office/officeart/2005/8/layout/default"/>
    <dgm:cxn modelId="{D4AFDDD1-05A7-4A1E-88BF-E736F26FF418}" type="presParOf" srcId="{93204B2B-C689-4406-A74D-D9D93B24B608}" destId="{FE5F9D2E-DC4C-42CF-A94A-7C03642BD917}" srcOrd="2" destOrd="0" presId="urn:microsoft.com/office/officeart/2005/8/layout/default"/>
    <dgm:cxn modelId="{7A083F48-A989-46A4-A8CD-3E59A975D750}" type="presParOf" srcId="{93204B2B-C689-4406-A74D-D9D93B24B608}" destId="{BD1EB29C-99E8-4FEC-8D15-CCF1D9B5A1E4}" srcOrd="3" destOrd="0" presId="urn:microsoft.com/office/officeart/2005/8/layout/default"/>
    <dgm:cxn modelId="{10E748C4-7F2E-420F-8368-B5691333D64F}" type="presParOf" srcId="{93204B2B-C689-4406-A74D-D9D93B24B608}" destId="{25482BD1-CD6D-420C-AA93-76ED172F98F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6B96D9-D4BC-4E11-AACA-32269020E8AC}" type="doc">
      <dgm:prSet loTypeId="urn:microsoft.com/office/officeart/2005/8/layout/vList2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fr-FR"/>
        </a:p>
      </dgm:t>
    </dgm:pt>
    <dgm:pt modelId="{3C0C575F-E750-4724-85BC-E3FC088B7523}">
      <dgm:prSet phldrT="[Texte]"/>
      <dgm:spPr/>
      <dgm:t>
        <a:bodyPr/>
        <a:lstStyle/>
        <a:p>
          <a:pPr>
            <a:buFont typeface="Arial" panose="020B0604020202020204" pitchFamily="34" charset="0"/>
            <a:buChar char="●"/>
          </a:pPr>
          <a:r>
            <a:rPr lang="fr-FR" u="none" dirty="0"/>
            <a:t>Fournir des connaissances, qui permettent aux individus de se construire une vision du monde. </a:t>
          </a:r>
          <a:endParaRPr lang="fr-FR" dirty="0"/>
        </a:p>
      </dgm:t>
    </dgm:pt>
    <dgm:pt modelId="{61014B2C-4F57-4DB3-986F-A7AFA55C41AC}" type="parTrans" cxnId="{C8AED329-00E8-42C5-80B2-D43FB78870F3}">
      <dgm:prSet/>
      <dgm:spPr/>
      <dgm:t>
        <a:bodyPr/>
        <a:lstStyle/>
        <a:p>
          <a:endParaRPr lang="fr-FR"/>
        </a:p>
      </dgm:t>
    </dgm:pt>
    <dgm:pt modelId="{5723352B-AD56-488A-A7A6-5AD2B0BE2706}" type="sibTrans" cxnId="{C8AED329-00E8-42C5-80B2-D43FB78870F3}">
      <dgm:prSet/>
      <dgm:spPr/>
      <dgm:t>
        <a:bodyPr/>
        <a:lstStyle/>
        <a:p>
          <a:endParaRPr lang="fr-FR"/>
        </a:p>
      </dgm:t>
    </dgm:pt>
    <dgm:pt modelId="{37604082-8A93-4DA4-B64F-06CFDBBE212F}">
      <dgm:prSet/>
      <dgm:spPr/>
      <dgm:t>
        <a:bodyPr/>
        <a:lstStyle/>
        <a:p>
          <a:pPr>
            <a:buFont typeface="Arial" panose="020B0604020202020204" pitchFamily="34" charset="0"/>
            <a:buChar char="●"/>
          </a:pPr>
          <a:r>
            <a:rPr lang="fr-FR" u="none" dirty="0"/>
            <a:t>Inviter des conversations à se tenir  au sein de la bibliothèque (animation, programmation, valorisation, médiation)</a:t>
          </a:r>
        </a:p>
      </dgm:t>
    </dgm:pt>
    <dgm:pt modelId="{9F4D65D3-4000-4A18-BC47-37C346F5E8F0}" type="parTrans" cxnId="{3BB37E99-D5DE-41A7-B9AC-0F998E283DBA}">
      <dgm:prSet/>
      <dgm:spPr/>
      <dgm:t>
        <a:bodyPr/>
        <a:lstStyle/>
        <a:p>
          <a:endParaRPr lang="fr-FR"/>
        </a:p>
      </dgm:t>
    </dgm:pt>
    <dgm:pt modelId="{D847A6F9-9472-4D34-9FF1-B5C9549FD215}" type="sibTrans" cxnId="{3BB37E99-D5DE-41A7-B9AC-0F998E283DBA}">
      <dgm:prSet/>
      <dgm:spPr/>
      <dgm:t>
        <a:bodyPr/>
        <a:lstStyle/>
        <a:p>
          <a:endParaRPr lang="fr-FR"/>
        </a:p>
      </dgm:t>
    </dgm:pt>
    <dgm:pt modelId="{C800665F-B960-4532-A16B-122796FB14B4}">
      <dgm:prSet/>
      <dgm:spPr/>
      <dgm:t>
        <a:bodyPr/>
        <a:lstStyle/>
        <a:p>
          <a:pPr>
            <a:buFont typeface="Arial" panose="020B0604020202020204" pitchFamily="34" charset="0"/>
            <a:buChar char="●"/>
          </a:pPr>
          <a:r>
            <a:rPr lang="fr-FR" u="none" dirty="0"/>
            <a:t>Faciliter l’accès à ces connaissances du point de vue des compétences (littéracies)</a:t>
          </a:r>
        </a:p>
      </dgm:t>
    </dgm:pt>
    <dgm:pt modelId="{E6E475EC-6F1F-4138-A14D-B7192CC30BD1}" type="parTrans" cxnId="{B67AAAA2-8828-4C8F-A625-BB300F2F31C4}">
      <dgm:prSet/>
      <dgm:spPr/>
      <dgm:t>
        <a:bodyPr/>
        <a:lstStyle/>
        <a:p>
          <a:endParaRPr lang="fr-FR"/>
        </a:p>
      </dgm:t>
    </dgm:pt>
    <dgm:pt modelId="{05FFFE1F-3D61-4292-BA35-AC4E2740B658}" type="sibTrans" cxnId="{B67AAAA2-8828-4C8F-A625-BB300F2F31C4}">
      <dgm:prSet/>
      <dgm:spPr/>
      <dgm:t>
        <a:bodyPr/>
        <a:lstStyle/>
        <a:p>
          <a:endParaRPr lang="fr-FR"/>
        </a:p>
      </dgm:t>
    </dgm:pt>
    <dgm:pt modelId="{617215F5-694A-43ED-944C-63657CD4C6BE}">
      <dgm:prSet/>
      <dgm:spPr/>
      <dgm:t>
        <a:bodyPr/>
        <a:lstStyle/>
        <a:p>
          <a:pPr>
            <a:buFont typeface="Arial" panose="020B0604020202020204" pitchFamily="34" charset="0"/>
            <a:buChar char="●"/>
          </a:pPr>
          <a:r>
            <a:rPr lang="fr-FR" u="none" dirty="0"/>
            <a:t>Inciter tout le monde à prendre part à la création/circulation de connaissances, via des mécanismes d’inclusion, via des animations participatives, via des actions hors les murs, etc. </a:t>
          </a:r>
        </a:p>
      </dgm:t>
    </dgm:pt>
    <dgm:pt modelId="{F03E0019-090B-43F0-9A95-DACA2A3A77D9}" type="parTrans" cxnId="{8DDF180C-B38A-4DFF-AD3B-26FD1D8FAB54}">
      <dgm:prSet/>
      <dgm:spPr/>
      <dgm:t>
        <a:bodyPr/>
        <a:lstStyle/>
        <a:p>
          <a:endParaRPr lang="fr-FR"/>
        </a:p>
      </dgm:t>
    </dgm:pt>
    <dgm:pt modelId="{06AAAD14-E648-42B5-8AEF-F575CF5C040F}" type="sibTrans" cxnId="{8DDF180C-B38A-4DFF-AD3B-26FD1D8FAB54}">
      <dgm:prSet/>
      <dgm:spPr/>
      <dgm:t>
        <a:bodyPr/>
        <a:lstStyle/>
        <a:p>
          <a:endParaRPr lang="fr-FR"/>
        </a:p>
      </dgm:t>
    </dgm:pt>
    <dgm:pt modelId="{6D6E6C84-C2D1-47CD-8E2F-5A8873D77B4B}">
      <dgm:prSet/>
      <dgm:spPr/>
      <dgm:t>
        <a:bodyPr/>
        <a:lstStyle/>
        <a:p>
          <a:pPr>
            <a:buFont typeface="Arial" panose="020B0604020202020204" pitchFamily="34" charset="0"/>
            <a:buChar char="●"/>
          </a:pPr>
          <a:r>
            <a:rPr lang="fr-FR" u="none" dirty="0"/>
            <a:t>Afficher l’engagement actif de la bibliothèque, dans ses documents cadres, auprès des médias, auprès des publics, etc. </a:t>
          </a:r>
        </a:p>
      </dgm:t>
    </dgm:pt>
    <dgm:pt modelId="{E5E739A2-BE03-40AF-8F13-5AD641FE7FBA}" type="parTrans" cxnId="{9F14297F-0584-46FD-AA72-67131ACFA221}">
      <dgm:prSet/>
      <dgm:spPr/>
      <dgm:t>
        <a:bodyPr/>
        <a:lstStyle/>
        <a:p>
          <a:endParaRPr lang="fr-FR"/>
        </a:p>
      </dgm:t>
    </dgm:pt>
    <dgm:pt modelId="{6DB3B08D-9BA0-46ED-8424-1901DE2433A2}" type="sibTrans" cxnId="{9F14297F-0584-46FD-AA72-67131ACFA221}">
      <dgm:prSet/>
      <dgm:spPr/>
      <dgm:t>
        <a:bodyPr/>
        <a:lstStyle/>
        <a:p>
          <a:endParaRPr lang="fr-FR"/>
        </a:p>
      </dgm:t>
    </dgm:pt>
    <dgm:pt modelId="{1C772DA7-DB38-4D61-9EE0-96D004D9FA53}">
      <dgm:prSet/>
      <dgm:spPr/>
      <dgm:t>
        <a:bodyPr/>
        <a:lstStyle/>
        <a:p>
          <a:pPr>
            <a:buFont typeface="Arial" panose="020B0604020202020204" pitchFamily="34" charset="0"/>
            <a:buChar char="●"/>
          </a:pPr>
          <a:r>
            <a:rPr lang="fr-FR" u="none" dirty="0"/>
            <a:t>Développer des compétences adaptées pour l’équipe de la bibliothèque. </a:t>
          </a:r>
        </a:p>
      </dgm:t>
    </dgm:pt>
    <dgm:pt modelId="{0B0DD8CC-7A94-4B1A-B2ED-A50F365AE479}" type="parTrans" cxnId="{6B6B29C5-65BD-4FB2-8A80-36500F607D6D}">
      <dgm:prSet/>
      <dgm:spPr/>
      <dgm:t>
        <a:bodyPr/>
        <a:lstStyle/>
        <a:p>
          <a:endParaRPr lang="fr-FR"/>
        </a:p>
      </dgm:t>
    </dgm:pt>
    <dgm:pt modelId="{617CF3DE-9EB5-4FFB-88A7-EF082A52C63B}" type="sibTrans" cxnId="{6B6B29C5-65BD-4FB2-8A80-36500F607D6D}">
      <dgm:prSet/>
      <dgm:spPr/>
      <dgm:t>
        <a:bodyPr/>
        <a:lstStyle/>
        <a:p>
          <a:endParaRPr lang="fr-FR"/>
        </a:p>
      </dgm:t>
    </dgm:pt>
    <dgm:pt modelId="{5E948918-A04A-4E72-9F67-86CB96B582FB}" type="pres">
      <dgm:prSet presAssocID="{EA6B96D9-D4BC-4E11-AACA-32269020E8AC}" presName="linear" presStyleCnt="0">
        <dgm:presLayoutVars>
          <dgm:animLvl val="lvl"/>
          <dgm:resizeHandles val="exact"/>
        </dgm:presLayoutVars>
      </dgm:prSet>
      <dgm:spPr/>
    </dgm:pt>
    <dgm:pt modelId="{2A72A6A3-D6CE-428B-A0A4-AE5C7C4195FE}" type="pres">
      <dgm:prSet presAssocID="{3C0C575F-E750-4724-85BC-E3FC088B752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549251C-E7AE-4307-B2C8-0BE6E6FE0B48}" type="pres">
      <dgm:prSet presAssocID="{5723352B-AD56-488A-A7A6-5AD2B0BE2706}" presName="spacer" presStyleCnt="0"/>
      <dgm:spPr/>
    </dgm:pt>
    <dgm:pt modelId="{057B0041-C8B8-4307-8ACC-787D0992F24C}" type="pres">
      <dgm:prSet presAssocID="{37604082-8A93-4DA4-B64F-06CFDBBE212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9696C22-CC28-460D-9290-9894FE04B80B}" type="pres">
      <dgm:prSet presAssocID="{D847A6F9-9472-4D34-9FF1-B5C9549FD215}" presName="spacer" presStyleCnt="0"/>
      <dgm:spPr/>
    </dgm:pt>
    <dgm:pt modelId="{EC1BAE31-63DB-4775-87D0-A6673FE07180}" type="pres">
      <dgm:prSet presAssocID="{C800665F-B960-4532-A16B-122796FB14B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7875D65-2AB4-434B-AEF0-14360AB17B48}" type="pres">
      <dgm:prSet presAssocID="{05FFFE1F-3D61-4292-BA35-AC4E2740B658}" presName="spacer" presStyleCnt="0"/>
      <dgm:spPr/>
    </dgm:pt>
    <dgm:pt modelId="{7BCA353A-487E-4BF0-833E-3081D2303187}" type="pres">
      <dgm:prSet presAssocID="{617215F5-694A-43ED-944C-63657CD4C6B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0D0F20C-B3A1-4009-AD7B-E99B4625A925}" type="pres">
      <dgm:prSet presAssocID="{06AAAD14-E648-42B5-8AEF-F575CF5C040F}" presName="spacer" presStyleCnt="0"/>
      <dgm:spPr/>
    </dgm:pt>
    <dgm:pt modelId="{DD1D114F-5F67-4079-B33F-491A3A2ED81C}" type="pres">
      <dgm:prSet presAssocID="{6D6E6C84-C2D1-47CD-8E2F-5A8873D77B4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22AD737-1632-4112-BFFE-B255B038E81A}" type="pres">
      <dgm:prSet presAssocID="{6DB3B08D-9BA0-46ED-8424-1901DE2433A2}" presName="spacer" presStyleCnt="0"/>
      <dgm:spPr/>
    </dgm:pt>
    <dgm:pt modelId="{A15DB7A9-4DBB-47BC-86CF-46059222D1CD}" type="pres">
      <dgm:prSet presAssocID="{1C772DA7-DB38-4D61-9EE0-96D004D9FA5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CF5F007-A6A7-4FDF-A88D-8A3034E5984C}" type="presOf" srcId="{1C772DA7-DB38-4D61-9EE0-96D004D9FA53}" destId="{A15DB7A9-4DBB-47BC-86CF-46059222D1CD}" srcOrd="0" destOrd="0" presId="urn:microsoft.com/office/officeart/2005/8/layout/vList2"/>
    <dgm:cxn modelId="{8DDF180C-B38A-4DFF-AD3B-26FD1D8FAB54}" srcId="{EA6B96D9-D4BC-4E11-AACA-32269020E8AC}" destId="{617215F5-694A-43ED-944C-63657CD4C6BE}" srcOrd="3" destOrd="0" parTransId="{F03E0019-090B-43F0-9A95-DACA2A3A77D9}" sibTransId="{06AAAD14-E648-42B5-8AEF-F575CF5C040F}"/>
    <dgm:cxn modelId="{BB863F11-207B-4980-BD2C-F1AEC54833A8}" type="presOf" srcId="{37604082-8A93-4DA4-B64F-06CFDBBE212F}" destId="{057B0041-C8B8-4307-8ACC-787D0992F24C}" srcOrd="0" destOrd="0" presId="urn:microsoft.com/office/officeart/2005/8/layout/vList2"/>
    <dgm:cxn modelId="{C8AED329-00E8-42C5-80B2-D43FB78870F3}" srcId="{EA6B96D9-D4BC-4E11-AACA-32269020E8AC}" destId="{3C0C575F-E750-4724-85BC-E3FC088B7523}" srcOrd="0" destOrd="0" parTransId="{61014B2C-4F57-4DB3-986F-A7AFA55C41AC}" sibTransId="{5723352B-AD56-488A-A7A6-5AD2B0BE2706}"/>
    <dgm:cxn modelId="{66DCF03F-FB6D-40B4-988C-4BCE4E7E4B74}" type="presOf" srcId="{EA6B96D9-D4BC-4E11-AACA-32269020E8AC}" destId="{5E948918-A04A-4E72-9F67-86CB96B582FB}" srcOrd="0" destOrd="0" presId="urn:microsoft.com/office/officeart/2005/8/layout/vList2"/>
    <dgm:cxn modelId="{4253816C-26D6-4265-AC30-7B1D5F6F5495}" type="presOf" srcId="{617215F5-694A-43ED-944C-63657CD4C6BE}" destId="{7BCA353A-487E-4BF0-833E-3081D2303187}" srcOrd="0" destOrd="0" presId="urn:microsoft.com/office/officeart/2005/8/layout/vList2"/>
    <dgm:cxn modelId="{829AE353-4C8B-49CB-AD32-C34540D9CFA5}" type="presOf" srcId="{C800665F-B960-4532-A16B-122796FB14B4}" destId="{EC1BAE31-63DB-4775-87D0-A6673FE07180}" srcOrd="0" destOrd="0" presId="urn:microsoft.com/office/officeart/2005/8/layout/vList2"/>
    <dgm:cxn modelId="{9F14297F-0584-46FD-AA72-67131ACFA221}" srcId="{EA6B96D9-D4BC-4E11-AACA-32269020E8AC}" destId="{6D6E6C84-C2D1-47CD-8E2F-5A8873D77B4B}" srcOrd="4" destOrd="0" parTransId="{E5E739A2-BE03-40AF-8F13-5AD641FE7FBA}" sibTransId="{6DB3B08D-9BA0-46ED-8424-1901DE2433A2}"/>
    <dgm:cxn modelId="{3BB37E99-D5DE-41A7-B9AC-0F998E283DBA}" srcId="{EA6B96D9-D4BC-4E11-AACA-32269020E8AC}" destId="{37604082-8A93-4DA4-B64F-06CFDBBE212F}" srcOrd="1" destOrd="0" parTransId="{9F4D65D3-4000-4A18-BC47-37C346F5E8F0}" sibTransId="{D847A6F9-9472-4D34-9FF1-B5C9549FD215}"/>
    <dgm:cxn modelId="{B67AAAA2-8828-4C8F-A625-BB300F2F31C4}" srcId="{EA6B96D9-D4BC-4E11-AACA-32269020E8AC}" destId="{C800665F-B960-4532-A16B-122796FB14B4}" srcOrd="2" destOrd="0" parTransId="{E6E475EC-6F1F-4138-A14D-B7192CC30BD1}" sibTransId="{05FFFE1F-3D61-4292-BA35-AC4E2740B658}"/>
    <dgm:cxn modelId="{6B6B29C5-65BD-4FB2-8A80-36500F607D6D}" srcId="{EA6B96D9-D4BC-4E11-AACA-32269020E8AC}" destId="{1C772DA7-DB38-4D61-9EE0-96D004D9FA53}" srcOrd="5" destOrd="0" parTransId="{0B0DD8CC-7A94-4B1A-B2ED-A50F365AE479}" sibTransId="{617CF3DE-9EB5-4FFB-88A7-EF082A52C63B}"/>
    <dgm:cxn modelId="{EF5239C6-CD8F-49ED-A227-B56E9B8A4F3A}" type="presOf" srcId="{6D6E6C84-C2D1-47CD-8E2F-5A8873D77B4B}" destId="{DD1D114F-5F67-4079-B33F-491A3A2ED81C}" srcOrd="0" destOrd="0" presId="urn:microsoft.com/office/officeart/2005/8/layout/vList2"/>
    <dgm:cxn modelId="{D5F670DB-10DE-4DF3-BD62-E6D511173165}" type="presOf" srcId="{3C0C575F-E750-4724-85BC-E3FC088B7523}" destId="{2A72A6A3-D6CE-428B-A0A4-AE5C7C4195FE}" srcOrd="0" destOrd="0" presId="urn:microsoft.com/office/officeart/2005/8/layout/vList2"/>
    <dgm:cxn modelId="{62C70205-A2C9-4956-9294-4699F09C3B94}" type="presParOf" srcId="{5E948918-A04A-4E72-9F67-86CB96B582FB}" destId="{2A72A6A3-D6CE-428B-A0A4-AE5C7C4195FE}" srcOrd="0" destOrd="0" presId="urn:microsoft.com/office/officeart/2005/8/layout/vList2"/>
    <dgm:cxn modelId="{A9A03A75-B0B7-45D7-94B1-26B88476C753}" type="presParOf" srcId="{5E948918-A04A-4E72-9F67-86CB96B582FB}" destId="{2549251C-E7AE-4307-B2C8-0BE6E6FE0B48}" srcOrd="1" destOrd="0" presId="urn:microsoft.com/office/officeart/2005/8/layout/vList2"/>
    <dgm:cxn modelId="{13C67BD6-687A-43E6-8140-01F31A28F804}" type="presParOf" srcId="{5E948918-A04A-4E72-9F67-86CB96B582FB}" destId="{057B0041-C8B8-4307-8ACC-787D0992F24C}" srcOrd="2" destOrd="0" presId="urn:microsoft.com/office/officeart/2005/8/layout/vList2"/>
    <dgm:cxn modelId="{035AF200-897A-4BE1-A38C-DEF9B4CCFB04}" type="presParOf" srcId="{5E948918-A04A-4E72-9F67-86CB96B582FB}" destId="{D9696C22-CC28-460D-9290-9894FE04B80B}" srcOrd="3" destOrd="0" presId="urn:microsoft.com/office/officeart/2005/8/layout/vList2"/>
    <dgm:cxn modelId="{F8545DDE-E9D6-49C1-B688-F49AF5EF1B8D}" type="presParOf" srcId="{5E948918-A04A-4E72-9F67-86CB96B582FB}" destId="{EC1BAE31-63DB-4775-87D0-A6673FE07180}" srcOrd="4" destOrd="0" presId="urn:microsoft.com/office/officeart/2005/8/layout/vList2"/>
    <dgm:cxn modelId="{C4E3BCC7-F8E1-401E-99B6-38835BB8B21A}" type="presParOf" srcId="{5E948918-A04A-4E72-9F67-86CB96B582FB}" destId="{87875D65-2AB4-434B-AEF0-14360AB17B48}" srcOrd="5" destOrd="0" presId="urn:microsoft.com/office/officeart/2005/8/layout/vList2"/>
    <dgm:cxn modelId="{E58EB41A-6B01-43C6-AE96-B0FA18FABCF1}" type="presParOf" srcId="{5E948918-A04A-4E72-9F67-86CB96B582FB}" destId="{7BCA353A-487E-4BF0-833E-3081D2303187}" srcOrd="6" destOrd="0" presId="urn:microsoft.com/office/officeart/2005/8/layout/vList2"/>
    <dgm:cxn modelId="{0488E7E8-9F38-4A5B-8176-21F87D0EF49E}" type="presParOf" srcId="{5E948918-A04A-4E72-9F67-86CB96B582FB}" destId="{40D0F20C-B3A1-4009-AD7B-E99B4625A925}" srcOrd="7" destOrd="0" presId="urn:microsoft.com/office/officeart/2005/8/layout/vList2"/>
    <dgm:cxn modelId="{88B7EE86-BB28-48CE-96D8-0DA0624D40FE}" type="presParOf" srcId="{5E948918-A04A-4E72-9F67-86CB96B582FB}" destId="{DD1D114F-5F67-4079-B33F-491A3A2ED81C}" srcOrd="8" destOrd="0" presId="urn:microsoft.com/office/officeart/2005/8/layout/vList2"/>
    <dgm:cxn modelId="{AA7EED01-6E3F-4770-83E2-665540F7835A}" type="presParOf" srcId="{5E948918-A04A-4E72-9F67-86CB96B582FB}" destId="{822AD737-1632-4112-BFFE-B255B038E81A}" srcOrd="9" destOrd="0" presId="urn:microsoft.com/office/officeart/2005/8/layout/vList2"/>
    <dgm:cxn modelId="{E9DD3551-A4C3-419A-B27E-77B4276E92D5}" type="presParOf" srcId="{5E948918-A04A-4E72-9F67-86CB96B582FB}" destId="{A15DB7A9-4DBB-47BC-86CF-46059222D1C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A1EEB-9C93-40EB-8D35-CC0E3F4425D5}">
      <dsp:nvSpPr>
        <dsp:cNvPr id="0" name=""/>
        <dsp:cNvSpPr/>
      </dsp:nvSpPr>
      <dsp:spPr>
        <a:xfrm>
          <a:off x="149121" y="934"/>
          <a:ext cx="2509368" cy="1505621"/>
        </a:xfrm>
        <a:prstGeom prst="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Aider à comprendre les enjeux</a:t>
          </a:r>
        </a:p>
      </dsp:txBody>
      <dsp:txXfrm>
        <a:off x="149121" y="934"/>
        <a:ext cx="2509368" cy="1505621"/>
      </dsp:txXfrm>
    </dsp:sp>
    <dsp:sp modelId="{FE5F9D2E-DC4C-42CF-A94A-7C03642BD917}">
      <dsp:nvSpPr>
        <dsp:cNvPr id="0" name=""/>
        <dsp:cNvSpPr/>
      </dsp:nvSpPr>
      <dsp:spPr>
        <a:xfrm>
          <a:off x="2909426" y="934"/>
          <a:ext cx="2509368" cy="1505621"/>
        </a:xfrm>
        <a:prstGeom prst="rect">
          <a:avLst/>
        </a:prstGeom>
        <a:solidFill>
          <a:schemeClr val="accent4">
            <a:shade val="50000"/>
            <a:hueOff val="100784"/>
            <a:satOff val="-4617"/>
            <a:lumOff val="277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Développer l’esprit critique</a:t>
          </a:r>
        </a:p>
      </dsp:txBody>
      <dsp:txXfrm>
        <a:off x="2909426" y="934"/>
        <a:ext cx="2509368" cy="1505621"/>
      </dsp:txXfrm>
    </dsp:sp>
    <dsp:sp modelId="{25482BD1-CD6D-420C-AA93-76ED172F98FA}">
      <dsp:nvSpPr>
        <dsp:cNvPr id="0" name=""/>
        <dsp:cNvSpPr/>
      </dsp:nvSpPr>
      <dsp:spPr>
        <a:xfrm>
          <a:off x="1313116" y="1757492"/>
          <a:ext cx="2941682" cy="1505621"/>
        </a:xfrm>
        <a:prstGeom prst="rect">
          <a:avLst/>
        </a:prstGeom>
        <a:solidFill>
          <a:schemeClr val="accent4">
            <a:shade val="50000"/>
            <a:hueOff val="100784"/>
            <a:satOff val="-4617"/>
            <a:lumOff val="277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Accompagner les changements de comportements</a:t>
          </a:r>
        </a:p>
      </dsp:txBody>
      <dsp:txXfrm>
        <a:off x="1313116" y="1757492"/>
        <a:ext cx="2941682" cy="1505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2A6A3-D6CE-428B-A0A4-AE5C7C4195FE}">
      <dsp:nvSpPr>
        <dsp:cNvPr id="0" name=""/>
        <dsp:cNvSpPr/>
      </dsp:nvSpPr>
      <dsp:spPr>
        <a:xfrm>
          <a:off x="0" y="84649"/>
          <a:ext cx="5977271" cy="424710"/>
        </a:xfrm>
        <a:prstGeom prst="round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u="none" kern="1200" dirty="0"/>
            <a:t>Fournir des connaissances, qui permettent aux individus de se construire une vision du monde. </a:t>
          </a:r>
          <a:endParaRPr lang="fr-FR" sz="1100" kern="1200" dirty="0"/>
        </a:p>
      </dsp:txBody>
      <dsp:txXfrm>
        <a:off x="20733" y="105382"/>
        <a:ext cx="5935805" cy="383244"/>
      </dsp:txXfrm>
    </dsp:sp>
    <dsp:sp modelId="{057B0041-C8B8-4307-8ACC-787D0992F24C}">
      <dsp:nvSpPr>
        <dsp:cNvPr id="0" name=""/>
        <dsp:cNvSpPr/>
      </dsp:nvSpPr>
      <dsp:spPr>
        <a:xfrm>
          <a:off x="0" y="541039"/>
          <a:ext cx="5977271" cy="424710"/>
        </a:xfrm>
        <a:prstGeom prst="roundRect">
          <a:avLst/>
        </a:prstGeom>
        <a:solidFill>
          <a:schemeClr val="accent4">
            <a:shade val="50000"/>
            <a:hueOff val="50392"/>
            <a:satOff val="-2309"/>
            <a:lumOff val="138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u="none" kern="1200" dirty="0"/>
            <a:t>Inviter des conversations à se tenir  au sein de la bibliothèque (animation, programmation, valorisation, médiation)</a:t>
          </a:r>
        </a:p>
      </dsp:txBody>
      <dsp:txXfrm>
        <a:off x="20733" y="561772"/>
        <a:ext cx="5935805" cy="383244"/>
      </dsp:txXfrm>
    </dsp:sp>
    <dsp:sp modelId="{EC1BAE31-63DB-4775-87D0-A6673FE07180}">
      <dsp:nvSpPr>
        <dsp:cNvPr id="0" name=""/>
        <dsp:cNvSpPr/>
      </dsp:nvSpPr>
      <dsp:spPr>
        <a:xfrm>
          <a:off x="0" y="997429"/>
          <a:ext cx="5977271" cy="424710"/>
        </a:xfrm>
        <a:prstGeom prst="roundRect">
          <a:avLst/>
        </a:prstGeom>
        <a:solidFill>
          <a:schemeClr val="accent4">
            <a:shade val="50000"/>
            <a:hueOff val="100784"/>
            <a:satOff val="-4617"/>
            <a:lumOff val="277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u="none" kern="1200" dirty="0"/>
            <a:t>Faciliter l’accès à ces connaissances du point de vue des compétences (littéracies)</a:t>
          </a:r>
        </a:p>
      </dsp:txBody>
      <dsp:txXfrm>
        <a:off x="20733" y="1018162"/>
        <a:ext cx="5935805" cy="383244"/>
      </dsp:txXfrm>
    </dsp:sp>
    <dsp:sp modelId="{7BCA353A-487E-4BF0-833E-3081D2303187}">
      <dsp:nvSpPr>
        <dsp:cNvPr id="0" name=""/>
        <dsp:cNvSpPr/>
      </dsp:nvSpPr>
      <dsp:spPr>
        <a:xfrm>
          <a:off x="0" y="1453819"/>
          <a:ext cx="5977271" cy="424710"/>
        </a:xfrm>
        <a:prstGeom prst="roundRect">
          <a:avLst/>
        </a:prstGeom>
        <a:solidFill>
          <a:schemeClr val="accent4">
            <a:shade val="50000"/>
            <a:hueOff val="151176"/>
            <a:satOff val="-6926"/>
            <a:lumOff val="41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u="none" kern="1200" dirty="0"/>
            <a:t>Inciter tout le monde à prendre part à la création/circulation de connaissances, via des mécanismes d’inclusion, via des animations participatives, via des actions hors les murs, etc. </a:t>
          </a:r>
        </a:p>
      </dsp:txBody>
      <dsp:txXfrm>
        <a:off x="20733" y="1474552"/>
        <a:ext cx="5935805" cy="383244"/>
      </dsp:txXfrm>
    </dsp:sp>
    <dsp:sp modelId="{DD1D114F-5F67-4079-B33F-491A3A2ED81C}">
      <dsp:nvSpPr>
        <dsp:cNvPr id="0" name=""/>
        <dsp:cNvSpPr/>
      </dsp:nvSpPr>
      <dsp:spPr>
        <a:xfrm>
          <a:off x="0" y="1910209"/>
          <a:ext cx="5977271" cy="424710"/>
        </a:xfrm>
        <a:prstGeom prst="roundRect">
          <a:avLst/>
        </a:prstGeom>
        <a:solidFill>
          <a:schemeClr val="accent4">
            <a:shade val="50000"/>
            <a:hueOff val="100784"/>
            <a:satOff val="-4617"/>
            <a:lumOff val="277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u="none" kern="1200" dirty="0"/>
            <a:t>Afficher l’engagement actif de la bibliothèque, dans ses documents cadres, auprès des médias, auprès des publics, etc. </a:t>
          </a:r>
        </a:p>
      </dsp:txBody>
      <dsp:txXfrm>
        <a:off x="20733" y="1930942"/>
        <a:ext cx="5935805" cy="383244"/>
      </dsp:txXfrm>
    </dsp:sp>
    <dsp:sp modelId="{A15DB7A9-4DBB-47BC-86CF-46059222D1CD}">
      <dsp:nvSpPr>
        <dsp:cNvPr id="0" name=""/>
        <dsp:cNvSpPr/>
      </dsp:nvSpPr>
      <dsp:spPr>
        <a:xfrm>
          <a:off x="0" y="2366599"/>
          <a:ext cx="5977271" cy="424710"/>
        </a:xfrm>
        <a:prstGeom prst="roundRect">
          <a:avLst/>
        </a:prstGeom>
        <a:solidFill>
          <a:schemeClr val="accent4">
            <a:shade val="50000"/>
            <a:hueOff val="50392"/>
            <a:satOff val="-2309"/>
            <a:lumOff val="138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u="none" kern="1200" dirty="0"/>
            <a:t>Développer des compétences adaptées pour l’équipe de la bibliothèque. </a:t>
          </a:r>
        </a:p>
      </dsp:txBody>
      <dsp:txXfrm>
        <a:off x="20733" y="2387332"/>
        <a:ext cx="5935805" cy="383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8T19:13:43.0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2718 0,'-122'5,"-185"32,-3 34,6 26,179-52,-202 103,249-105,3 3,1 4,-103 91,32-17,-80 76,190-161,2 2,2 1,-30 54,45-71,-33 63,-61 148,71-147,25-54,2-1,1 2,2-1,1 2,-3 38,2 185,9-72,0-175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8T19:13:45.5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1 313,'5'8,"0"-1,1 0,0 0,0 0,1-1,-1 0,2 0,11 7,-8-4,1-1,12 15,-5-3,1 1,1-2,1-1,32 21,42 22,-62-31,-30-25,1 0,0-1,0 1,0-1,0 0,1-1,6 4,-8-5,1 1,-1 0,1 0,-1 1,0-1,0 1,-1 0,6 6,-5-5,0 0,1 0,0-1,9 8,20 10,35 30,-59-42,-1 0,0 1,13 20,3 4,42 56,-53-75,1 0,24 20,-21-21,-2 1,15 17,-26-26,-3-4,0 0,1-1,-1 1,0 0,1-1,-1 0,1 1,6 2,-8-4,0-1,1 0,-1 0,1 0,-1 0,1 0,-1 0,0 0,1 0,-1 0,1-1,-1 1,0-1,1 1,-1-1,0 1,1-1,-1 0,0 0,0 1,0-1,0 0,0 0,0 0,0 0,1-2,16-18,-1 0,-1-1,-1-1,21-41,19-32,137-157,-176 233,31-35,3 2,2 3,2 2,2 2,80-49,-70 56,1 2,1 4,2 2,2 4,87-23,-54 28,113-10,-177 28,0 1,78 6,-111-2,1 1,-1 0,0 0,9 5,5 1,-10-5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8T19:13:56.4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74 2763,'-2'-18,"0"1,0 0,-10-32,1 4,-7-55,-9-175,28-103,3 289,21-119,-16 157,3 0,3 1,34-83,96-161,28-55,-146 288,16-27,-36 76,0 0,1 1,0 0,1 1,12-12,17-13,3 1,0 2,2 2,2 2,0 2,60-25,-14 14,2 4,0 4,2 4,104-14,-121 31,-1 3,97 7,-143 1,0 2,-1 2,53 17,-61-17,0 2,29 15,-29-9,-17-12,-1 0,0 0,1 0,0 0,0-1,0 0,5 2,48 13,-50-13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8T19:13:58.7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1,'1'3,"0"1,1-1,-1 0,0 0,1 0,0 0,0 0,0 0,0 0,3 3,3 5,105 136,-34-50,-2-3,-44-55,44 66,-61-82,-10-15,-1 0,0 0,-1 0,6 12,-1 1,2 0,0-1,1-1,2 0,19 23,13 18,-21-26,1-1,57 54,-51-55,-15-14,1-1,33 24,-11-15,-15-11,-1 1,-1 1,32 31,-44-40,5 6,-16-13,0-1,0 1,1-1,-1 1,0-1,0 1,0-1,0 1,0-1,0 1,0-1,0 1,0 0,0-1,0 1,0-1,0 1,0-1,-1 1,1-1,0 1,0-1,-1 1,1-1,0 1,0-1,-1 0,1 1,-1-1,1 1,0-1,-1 0,1 1,-2-1,-36 29,-61 34,4-3,45-25,3 2,1 2,2 2,1 1,3 3,-66 92,73-82,1 2,-25 66,34-74,-15 42,34-78,0 1,1-1,0 1,1 0,0 17,2 3,2 133,-1-161,0 1,1-1,-1 1,2-1,-1 0,1 0,0 0,0 0,7 10,-6-10,0 0,0 0,-1 0,0 1,0-1,-1 1,4 13,-5-7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8T19:18:53.08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4554 1091,'-363'-319,"-12"24,282 230,-3 5,-2 4,-3 4,-2 4,-131-40,140 60,-2 3,-1 5,0 4,-1 5,-1 4,-127 6,0 19,0 9,1 10,-260 79,439-103,0 3,1 1,1 3,0 1,-42 29,-341 256,395-281,2-2,-41 26,61-43,-1 0,0-1,0-1,0 0,0 0,0-1,-1 0,-16 1,-62-4,58-1,20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8T19:18:55.55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1046 1,'-162'330,"44"-103,-70 225,151-354,-63 121,-24-18,99-163,-42 47,24-32,23-25,15-20,0 0,-1-1,0 1,0-1,0-1,-8 7,-37 17,40-24,0 0,1 1,-18 13,28-20,0 1,-1-1,1 1,0-1,-1 1,1 0,0-1,0 1,0-1,0 1,-1-1,1 1,0 0,0-1,0 1,0-1,0 1,0-1,0 1,1 0,-1-1,0 1,0-1,0 1,1-1,-1 1,0-1,0 1,1-1,-1 1,0-1,1 1,-1-1,1 1,-1-1,1 0,-1 1,1-1,0 1,23 16,-21-14,44 23,90 37,-75-37,73 32,451 220,-537-247,-1 1,-2 3,-1 1,-2 3,44 50,173 233,-241-297,135 199,-143-200,-8-13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07889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655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627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845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235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1194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4188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3142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477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152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984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932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52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2370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65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4453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3689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971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0901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41010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6906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752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910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7306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7328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14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051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785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27194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7165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511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0216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1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78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0534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08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4094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6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699" cy="115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0" name="Google Shape;10;p62"/>
          <p:cNvCxnSpPr/>
          <p:nvPr/>
        </p:nvCxnSpPr>
        <p:spPr>
          <a:xfrm>
            <a:off x="-6025" y="3676511"/>
            <a:ext cx="9161999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62"/>
          <p:cNvSpPr/>
          <p:nvPr/>
        </p:nvSpPr>
        <p:spPr>
          <a:xfrm>
            <a:off x="1117950" y="3393000"/>
            <a:ext cx="566999" cy="5669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;p63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14;p63"/>
          <p:cNvSpPr/>
          <p:nvPr/>
        </p:nvSpPr>
        <p:spPr>
          <a:xfrm>
            <a:off x="817475" y="928766"/>
            <a:ext cx="405899" cy="4058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63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16" name="Google Shape;16;p63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17" name="Google Shape;17;p63"/>
          <p:cNvCxnSpPr/>
          <p:nvPr/>
        </p:nvCxnSpPr>
        <p:spPr>
          <a:xfrm>
            <a:off x="5265650" y="1131725"/>
            <a:ext cx="38783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4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4"/>
          <p:cNvSpPr txBox="1">
            <a:spLocks noGrp="1"/>
          </p:cNvSpPr>
          <p:nvPr>
            <p:ph type="body" idx="1"/>
          </p:nvPr>
        </p:nvSpPr>
        <p:spPr>
          <a:xfrm>
            <a:off x="1381250" y="1618700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" name="Google Shape;21;p64"/>
          <p:cNvSpPr txBox="1">
            <a:spLocks noGrp="1"/>
          </p:cNvSpPr>
          <p:nvPr>
            <p:ph type="body" idx="2"/>
          </p:nvPr>
        </p:nvSpPr>
        <p:spPr>
          <a:xfrm>
            <a:off x="5012916" y="1618700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cxnSp>
        <p:nvCxnSpPr>
          <p:cNvPr id="22" name="Google Shape;22;p64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23;p64"/>
          <p:cNvSpPr/>
          <p:nvPr/>
        </p:nvSpPr>
        <p:spPr>
          <a:xfrm>
            <a:off x="817475" y="928766"/>
            <a:ext cx="405899" cy="4058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Google Shape;24;p64"/>
          <p:cNvCxnSpPr/>
          <p:nvPr/>
        </p:nvCxnSpPr>
        <p:spPr>
          <a:xfrm>
            <a:off x="5265650" y="1131725"/>
            <a:ext cx="38783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65"/>
          <p:cNvCxnSpPr/>
          <p:nvPr/>
        </p:nvCxnSpPr>
        <p:spPr>
          <a:xfrm>
            <a:off x="-6025" y="4513728"/>
            <a:ext cx="9161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65"/>
          <p:cNvSpPr/>
          <p:nvPr/>
        </p:nvSpPr>
        <p:spPr>
          <a:xfrm>
            <a:off x="4293700" y="4235405"/>
            <a:ext cx="556499" cy="5564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01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ompletely 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9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+ 3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381250" y="1651075"/>
            <a:ext cx="2333999" cy="3122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3834911" y="1651075"/>
            <a:ext cx="2333999" cy="3122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288573" y="1651075"/>
            <a:ext cx="2333999" cy="3122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2" name="Shape 42"/>
          <p:cNvSpPr/>
          <p:nvPr/>
        </p:nvSpPr>
        <p:spPr>
          <a:xfrm>
            <a:off x="817475" y="928766"/>
            <a:ext cx="405899" cy="4058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265650" y="1131725"/>
            <a:ext cx="38783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28143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61"/>
          <p:cNvSpPr txBox="1">
            <a:spLocks noGrp="1"/>
          </p:cNvSpPr>
          <p:nvPr>
            <p:ph type="title"/>
          </p:nvPr>
        </p:nvSpPr>
        <p:spPr>
          <a:xfrm>
            <a:off x="1381250" y="937116"/>
            <a:ext cx="6809700" cy="43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82" r:id="rId4"/>
    <p:sldLayoutId id="2147483685" r:id="rId5"/>
    <p:sldLayoutId id="214748369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enda-2030.fr/feuille-de-route-de-la-France-pour-l-Agenda-203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about-environmental-sustainability-and-librari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hyperlink" Target="https://www.ifla.org/node/1015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irn.info/vers-la-bibliotheque-globale--9782765414216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yondeclaration.org/content/pages/lyon-declaration-fr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fla.org/ldp/ia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ifla.org/files/assets/hq/topics/libraries-development/documents/sdgs-insert-fr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ifla.org/publications/node/1054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bats.pro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hyperlink" Target="mailto:Raphaelle.bats@u-bordeaux.fr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agenda2030bibfr.wixsite.com/agenda2030bib/brochure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hyperlink" Target="https://agenda2030bibfr.wixsite.com/agenda2030bib" TargetMode="External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hyperlink" Target="https://agenda2030bibfr.wixsite.com/agenda2030bib/jeu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irtable.com/shr7YkW20CqgjOhP1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genda2030bibfr.wixsite.com/agenda2030bib/temoignages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la.org/4DCGI/cms/review.html?Action=CMS_Document&amp;DocID=1771&amp;MenuKey=SI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lida.org/about-eblida/expert-groups/eu-libraries-sustainable-development-implementation-assessment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hyperlink" Target="https://libraryscience.de/fr/home-fr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r.calameo.com/read/006652206597330637b06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ibliothequecanopee.wordpress.com/2021/01/05/integrer-la-question-environnementale-dans-une-mediatheque-le-cas-du-systeme-de-management-environnemental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sancon.fr/actualite/rapport-annuel-developpement-durable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hyperlink" Target="https://www.besancon.fr/wp-content/uploads/2019/09/Rapport-DD-2019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calameo.com/read/002827733d454b92f028c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fr.unesco.org/themes/faire-face-au-changement-climatique/education-sensibilisation-au-changement-climatique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4000/ere.3902" TargetMode="Externa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customXml" Target="../ink/ink4.xml"/><Relationship Id="rId18" Type="http://schemas.openxmlformats.org/officeDocument/2006/relationships/image" Target="../media/image51.png"/><Relationship Id="rId3" Type="http://schemas.openxmlformats.org/officeDocument/2006/relationships/diagramLayout" Target="../diagrams/layout1.xml"/><Relationship Id="rId7" Type="http://schemas.openxmlformats.org/officeDocument/2006/relationships/customXml" Target="../ink/ink1.xml"/><Relationship Id="rId12" Type="http://schemas.openxmlformats.org/officeDocument/2006/relationships/image" Target="../media/image48.png"/><Relationship Id="rId17" Type="http://schemas.openxmlformats.org/officeDocument/2006/relationships/customXml" Target="../ink/ink6.xml"/><Relationship Id="rId2" Type="http://schemas.openxmlformats.org/officeDocument/2006/relationships/diagramData" Target="../diagrams/data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customXml" Target="../ink/ink3.xml"/><Relationship Id="rId5" Type="http://schemas.openxmlformats.org/officeDocument/2006/relationships/diagramColors" Target="../diagrams/colors1.xml"/><Relationship Id="rId15" Type="http://schemas.openxmlformats.org/officeDocument/2006/relationships/customXml" Target="../ink/ink5.xml"/><Relationship Id="rId10" Type="http://schemas.openxmlformats.org/officeDocument/2006/relationships/image" Target="../media/image47.png"/><Relationship Id="rId4" Type="http://schemas.openxmlformats.org/officeDocument/2006/relationships/diagramQuickStyle" Target="../diagrams/quickStyle1.xml"/><Relationship Id="rId9" Type="http://schemas.openxmlformats.org/officeDocument/2006/relationships/customXml" Target="../ink/ink2.xml"/><Relationship Id="rId1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Rbats.pro@gmail.co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.org/sustainabledevelopment/fr/objectifs-de-developpement-durabl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image" Target="../media/image4.jp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"/>
          <p:cNvSpPr txBox="1">
            <a:spLocks noGrp="1"/>
          </p:cNvSpPr>
          <p:nvPr>
            <p:ph type="ctrTitle"/>
          </p:nvPr>
        </p:nvSpPr>
        <p:spPr>
          <a:xfrm>
            <a:off x="996625" y="775411"/>
            <a:ext cx="7103700" cy="2370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fr-FR" dirty="0">
                <a:highlight>
                  <a:srgbClr val="FFCD00"/>
                </a:highlight>
              </a:rPr>
              <a:t>Les bibliothèques, des actrices des politiques locales de développement durable</a:t>
            </a:r>
            <a:endParaRPr sz="2800" dirty="0"/>
          </a:p>
        </p:txBody>
      </p:sp>
      <p:grpSp>
        <p:nvGrpSpPr>
          <p:cNvPr id="42" name="Google Shape;42;p1"/>
          <p:cNvGrpSpPr/>
          <p:nvPr/>
        </p:nvGrpSpPr>
        <p:grpSpPr>
          <a:xfrm>
            <a:off x="1299164" y="3511423"/>
            <a:ext cx="215966" cy="342398"/>
            <a:chOff x="6718575" y="2318625"/>
            <a:chExt cx="256950" cy="407375"/>
          </a:xfrm>
        </p:grpSpPr>
        <p:sp>
          <p:nvSpPr>
            <p:cNvPr id="43" name="Google Shape;43;p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URFIST de Bordeaux | BIBDOC Formations">
            <a:extLst>
              <a:ext uri="{FF2B5EF4-FFF2-40B4-BE49-F238E27FC236}">
                <a16:creationId xmlns:a16="http://schemas.microsoft.com/office/drawing/2014/main" id="{3AAEE6A2-0EE2-4C1C-A3F5-A7436D02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51" y="3640660"/>
            <a:ext cx="2643770" cy="155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r>
              <a:rPr lang="en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Travail à mener pour adapter les ODD et leurs cibles à chaque acteur et à son territoire.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La mise en oeuvre dans les pays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2" name="Shape 82"/>
          <p:cNvSpPr txBox="1"/>
          <p:nvPr/>
        </p:nvSpPr>
        <p:spPr>
          <a:xfrm>
            <a:off x="1381250" y="1352550"/>
            <a:ext cx="7031099" cy="82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endParaRPr lang="en" sz="1200" b="1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4" name="Shape 84"/>
          <p:cNvSpPr txBox="1"/>
          <p:nvPr/>
        </p:nvSpPr>
        <p:spPr>
          <a:xfrm>
            <a:off x="4735811" y="1919183"/>
            <a:ext cx="3923673" cy="16834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Interdépendance </a:t>
            </a:r>
            <a:r>
              <a:rPr lang="en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des ODD</a:t>
            </a: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1 même agenda pour </a:t>
            </a: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les 193 pays</a:t>
            </a: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Des </a:t>
            </a: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feuilles de route </a:t>
            </a:r>
            <a:r>
              <a:rPr lang="en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nationales </a:t>
            </a: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84" y="1713134"/>
            <a:ext cx="303266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12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2043" y="826975"/>
            <a:ext cx="5675332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La feuille de route de la France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306724" y="1743740"/>
            <a:ext cx="4116419" cy="26996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Publiée en septembre 2020 : </a:t>
            </a:r>
            <a:r>
              <a:rPr lang="fr-FR" sz="1200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https://www.agenda-2030.fr/feuille-de-route-de-la-France-pour-l-Agenda-2030</a:t>
            </a:r>
            <a:endParaRPr lang="fr-FR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>
              <a:spcBef>
                <a:spcPts val="600"/>
              </a:spcBef>
            </a:pPr>
            <a:endParaRPr lang="fr-FR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>
              <a:spcBef>
                <a:spcPts val="600"/>
              </a:spcBef>
            </a:pPr>
            <a:endParaRPr lang="fr-FR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Travail collectif : </a:t>
            </a:r>
          </a:p>
          <a:p>
            <a:pPr lvl="0" rtl="0">
              <a:spcBef>
                <a:spcPts val="600"/>
              </a:spcBef>
              <a:buNone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interministériel + grands acteurs (éducation, recherche, entreprises, etc.) + société civile. Depuis création du comité Agenda 2030 pour organisé la SDD. </a:t>
            </a: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" name="Shape 75"/>
          <p:cNvSpPr/>
          <p:nvPr/>
        </p:nvSpPr>
        <p:spPr>
          <a:xfrm>
            <a:off x="5650" y="4697893"/>
            <a:ext cx="9144000" cy="445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Bibliothèques : citation p.13</a:t>
            </a: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026" name="Picture 2" descr="PNG - 103.3 ko">
            <a:extLst>
              <a:ext uri="{FF2B5EF4-FFF2-40B4-BE49-F238E27FC236}">
                <a16:creationId xmlns:a16="http://schemas.microsoft.com/office/drawing/2014/main" id="{57B0CBCE-DEB0-42F1-9D48-8E54F521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74" y="146197"/>
            <a:ext cx="3430211" cy="485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284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675332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La feuille de route de la France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306724" y="1458009"/>
            <a:ext cx="7178597" cy="32734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Enjeu 1 - Agir pour une transition juste, en </a:t>
            </a:r>
            <a:r>
              <a:rPr lang="fr-FR" sz="1100" b="1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luttant contre toutes les </a:t>
            </a:r>
            <a:r>
              <a:rPr lang="fr-FR" sz="1200" b="1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discriminations et inégalités </a:t>
            </a: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et en garantissant les mêmes droits, opportunités et libertés à toutes et à tous</a:t>
            </a:r>
          </a:p>
          <a:p>
            <a:pPr>
              <a:buClr>
                <a:schemeClr val="accent2"/>
              </a:buClr>
              <a:buSzPct val="120000"/>
            </a:pPr>
            <a:endParaRPr lang="fr-FR" sz="1200" dirty="0">
              <a:solidFill>
                <a:schemeClr val="tx1"/>
              </a:solidFill>
              <a:latin typeface="Quattrocento Sans"/>
              <a:ea typeface="Quattrocento Sans"/>
              <a:cs typeface="Quattrocento Sans"/>
            </a:endParaRPr>
          </a:p>
          <a:p>
            <a:pPr marL="1714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Enjeu 2 - Transformer les modèles de sociétés par la </a:t>
            </a:r>
            <a:r>
              <a:rPr lang="fr-FR" sz="1200" b="1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sobriété carbone et l’économie des ressource</a:t>
            </a: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s naturelles, pour agir en faveur du climat, de la planète et de sa biodiversité</a:t>
            </a:r>
          </a:p>
          <a:p>
            <a:pPr>
              <a:buClr>
                <a:schemeClr val="accent2"/>
              </a:buClr>
              <a:buSzPct val="120000"/>
            </a:pPr>
            <a:endParaRPr lang="fr-FR" sz="1200" dirty="0">
              <a:solidFill>
                <a:schemeClr val="tx1"/>
              </a:solidFill>
              <a:latin typeface="Quattrocento Sans"/>
              <a:ea typeface="Quattrocento Sans"/>
              <a:cs typeface="Quattrocento Sans"/>
            </a:endParaRPr>
          </a:p>
          <a:p>
            <a:pPr marL="1714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Enjeu 3 - S’appuyer sur l’éducation et la formation tout au long de la vie, pour permettre une </a:t>
            </a:r>
            <a:r>
              <a:rPr lang="fr-FR" sz="1200" b="1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évolution des comportements et modes de vie </a:t>
            </a: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adaptés au monde à construire et aux défis du développement durable</a:t>
            </a:r>
          </a:p>
          <a:p>
            <a:pPr>
              <a:buClr>
                <a:schemeClr val="accent2"/>
              </a:buClr>
              <a:buSzPct val="120000"/>
            </a:pPr>
            <a:endParaRPr lang="fr-FR" sz="1200" dirty="0">
              <a:solidFill>
                <a:schemeClr val="tx1"/>
              </a:solidFill>
              <a:latin typeface="Quattrocento Sans"/>
              <a:ea typeface="Quattrocento Sans"/>
              <a:cs typeface="Quattrocento Sans"/>
            </a:endParaRPr>
          </a:p>
          <a:p>
            <a:pPr marL="1714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Enjeu 4 - Agir pour </a:t>
            </a:r>
            <a:r>
              <a:rPr lang="fr-FR" sz="1200" b="1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la santé et le bien-être de toutes et tous</a:t>
            </a: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, notamment via une alimentation et une agriculture saines et durables</a:t>
            </a:r>
          </a:p>
          <a:p>
            <a:pPr>
              <a:buClr>
                <a:schemeClr val="accent2"/>
              </a:buClr>
              <a:buSzPct val="120000"/>
            </a:pPr>
            <a:endParaRPr lang="fr-FR" sz="1200" dirty="0">
              <a:solidFill>
                <a:schemeClr val="tx1"/>
              </a:solidFill>
              <a:latin typeface="Quattrocento Sans"/>
              <a:ea typeface="Quattrocento Sans"/>
              <a:cs typeface="Quattrocento Sans"/>
            </a:endParaRPr>
          </a:p>
          <a:p>
            <a:pPr marL="1714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Enjeu 5 - Rendre effective la </a:t>
            </a:r>
            <a:r>
              <a:rPr lang="fr-FR" sz="1200" b="1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participation citoyenne à l’atteinte des ODD</a:t>
            </a: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, et concrétiser la transformation des pratiques à travers le renforcement de </a:t>
            </a:r>
            <a:r>
              <a:rPr lang="fr-FR" sz="1200" b="1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l’expérimentation et de l’innovation territoriale</a:t>
            </a:r>
          </a:p>
          <a:p>
            <a:pPr>
              <a:buClr>
                <a:schemeClr val="accent2"/>
              </a:buClr>
              <a:buSzPct val="120000"/>
            </a:pPr>
            <a:endParaRPr lang="fr-FR" sz="1200" dirty="0">
              <a:solidFill>
                <a:schemeClr val="tx1"/>
              </a:solidFill>
              <a:latin typeface="Quattrocento Sans"/>
              <a:ea typeface="Quattrocento Sans"/>
              <a:cs typeface="Quattrocento Sans"/>
            </a:endParaRPr>
          </a:p>
          <a:p>
            <a:pPr marL="1714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Enjeu 6 - Œuvrer au </a:t>
            </a:r>
            <a:r>
              <a:rPr lang="fr-FR" sz="1200" b="1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plan européen et international </a:t>
            </a: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en faveur de la transformation durable des sociétés, de la paix et de la solidarité</a:t>
            </a: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" name="Shape 75"/>
          <p:cNvSpPr/>
          <p:nvPr/>
        </p:nvSpPr>
        <p:spPr>
          <a:xfrm>
            <a:off x="5650" y="4697893"/>
            <a:ext cx="9144000" cy="445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1" name="Picture 2" descr="PNG - 103.3 ko">
            <a:extLst>
              <a:ext uri="{FF2B5EF4-FFF2-40B4-BE49-F238E27FC236}">
                <a16:creationId xmlns:a16="http://schemas.microsoft.com/office/drawing/2014/main" id="{04484B1F-A16C-4B7A-9DF3-FED17E38E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50" y="30922"/>
            <a:ext cx="1398398" cy="197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32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91680" y="2889504"/>
            <a:ext cx="6040486" cy="84204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fr-FR" sz="2400" dirty="0"/>
              <a:t>L’agenda 2030 et les bibliothèques</a:t>
            </a:r>
            <a:endParaRPr lang="en" sz="1800" i="1" dirty="0"/>
          </a:p>
        </p:txBody>
      </p:sp>
      <p:grpSp>
        <p:nvGrpSpPr>
          <p:cNvPr id="62" name="Shape 62"/>
          <p:cNvGrpSpPr/>
          <p:nvPr/>
        </p:nvGrpSpPr>
        <p:grpSpPr>
          <a:xfrm>
            <a:off x="1299164" y="3511423"/>
            <a:ext cx="215966" cy="342398"/>
            <a:chOff x="6718575" y="2318625"/>
            <a:chExt cx="256950" cy="407375"/>
          </a:xfrm>
        </p:grpSpPr>
        <p:sp>
          <p:nvSpPr>
            <p:cNvPr id="63" name="Shape 6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Ellipse 13">
            <a:extLst>
              <a:ext uri="{FF2B5EF4-FFF2-40B4-BE49-F238E27FC236}">
                <a16:creationId xmlns:a16="http://schemas.microsoft.com/office/drawing/2014/main" id="{0F4E6763-AC7E-4102-8D4F-FC4FF8ED633B}"/>
              </a:ext>
            </a:extLst>
          </p:cNvPr>
          <p:cNvSpPr/>
          <p:nvPr/>
        </p:nvSpPr>
        <p:spPr>
          <a:xfrm>
            <a:off x="553865" y="444137"/>
            <a:ext cx="2142309" cy="154664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Les bibliothèques des actrices du développement durable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B8F3731-6836-49A2-92FD-5065F2A75857}"/>
              </a:ext>
            </a:extLst>
          </p:cNvPr>
          <p:cNvSpPr/>
          <p:nvPr/>
        </p:nvSpPr>
        <p:spPr>
          <a:xfrm>
            <a:off x="5549972" y="920496"/>
            <a:ext cx="2142309" cy="154664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Des bibliothèques actives dans le plaidoyer international et national</a:t>
            </a:r>
          </a:p>
        </p:txBody>
      </p:sp>
    </p:spTree>
    <p:extLst>
      <p:ext uri="{BB962C8B-B14F-4D97-AF65-F5344CB8AC3E}">
        <p14:creationId xmlns:p14="http://schemas.microsoft.com/office/powerpoint/2010/main" val="593862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4573876" cy="5194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Les bibliothèques et le DD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83"/>
          <p:cNvSpPr txBox="1"/>
          <p:nvPr/>
        </p:nvSpPr>
        <p:spPr>
          <a:xfrm>
            <a:off x="433065" y="1743320"/>
            <a:ext cx="5037385" cy="24390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Les bibliothèques vertes</a:t>
            </a:r>
            <a:endParaRPr lang="en" sz="1600" b="1" dirty="0"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Un groupe d’intérêt spécial à l’IFLA : </a:t>
            </a:r>
          </a:p>
          <a:p>
            <a:pPr lvl="0"/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https://www.ifla.org/about-environmental-sustainability-and-libraries</a:t>
            </a:r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Des ouvrages, conférences, un prix, etc. </a:t>
            </a: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Green Library </a:t>
            </a:r>
            <a:r>
              <a:rPr lang="fr-FR" dirty="0" err="1">
                <a:latin typeface="Quattrocento Sans"/>
                <a:ea typeface="Quattrocento Sans"/>
                <a:cs typeface="Quattrocento Sans"/>
                <a:sym typeface="Quattrocento Sans"/>
              </a:rPr>
              <a:t>Award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: </a:t>
            </a:r>
          </a:p>
          <a:p>
            <a:r>
              <a:rPr lang="fr-FR" sz="1100" dirty="0">
                <a:hlinkClick r:id="rId4"/>
              </a:rPr>
              <a:t>https://www.ifla.org/node/10159</a:t>
            </a:r>
            <a:endParaRPr lang="fr-FR" sz="1100" dirty="0"/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lvl="0">
              <a:spcBef>
                <a:spcPts val="600"/>
              </a:spcBef>
            </a:pPr>
            <a:endParaRPr lang="en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1" name="Picture 2" descr="IFLA Environment, Sustainability and Libraries Section">
            <a:extLst>
              <a:ext uri="{FF2B5EF4-FFF2-40B4-BE49-F238E27FC236}">
                <a16:creationId xmlns:a16="http://schemas.microsoft.com/office/drawing/2014/main" id="{9D51D60C-B4DF-40BE-8DA7-2817FAC8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37" y="1664565"/>
            <a:ext cx="20288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785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27304" y="882333"/>
            <a:ext cx="411225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Avant l’Agenda 2030 : </a:t>
            </a:r>
            <a:br>
              <a:rPr lang="en" dirty="0"/>
            </a:br>
            <a:r>
              <a:rPr lang="en" dirty="0"/>
              <a:t>L</a:t>
            </a:r>
            <a:r>
              <a:rPr lang="fr-FR" dirty="0"/>
              <a:t>e</a:t>
            </a:r>
            <a:r>
              <a:rPr lang="en" dirty="0"/>
              <a:t>s bibliothèques et l’Agenda 21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282891" y="2011481"/>
            <a:ext cx="6160439" cy="27336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base"/>
            <a:r>
              <a:rPr lang="fr-FR" dirty="0"/>
              <a:t>Joachim </a:t>
            </a:r>
            <a:r>
              <a:rPr lang="fr-FR" dirty="0" err="1"/>
              <a:t>Schöpfel</a:t>
            </a:r>
            <a:r>
              <a:rPr lang="fr-FR" dirty="0"/>
              <a:t> et </a:t>
            </a:r>
            <a:r>
              <a:rPr lang="fr-FR" dirty="0" err="1"/>
              <a:t>et</a:t>
            </a:r>
            <a:r>
              <a:rPr lang="fr-FR" dirty="0"/>
              <a:t> Jean-Pierre </a:t>
            </a:r>
            <a:r>
              <a:rPr lang="fr-FR" dirty="0" err="1"/>
              <a:t>Vosgin</a:t>
            </a:r>
            <a:r>
              <a:rPr lang="fr-FR" dirty="0"/>
              <a:t> (2014) : </a:t>
            </a:r>
            <a:r>
              <a:rPr lang="fr-FR" u="sng" dirty="0">
                <a:hlinkClick r:id="rId3"/>
              </a:rPr>
              <a:t>https://www.cairn.info/vers-la-bibliotheque-globale--9782765414216.htm</a:t>
            </a:r>
            <a:endParaRPr lang="fr-FR" sz="1600" dirty="0"/>
          </a:p>
          <a:p>
            <a:pPr fontAlgn="base"/>
            <a:endParaRPr lang="fr-FR" sz="1600" dirty="0"/>
          </a:p>
          <a:p>
            <a:pPr fontAlgn="base"/>
            <a:r>
              <a:rPr lang="fr-FR" dirty="0"/>
              <a:t>En s’appuyant sur l’Agenda 21, évaluation de l’engagement des bibliothèques :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Performance sociale : amélioration de la qualité de vie des agents de la bibliothèque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Performance sociétale : amélioration de la qualité de vie dans la société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Performance écologique : protection de l’environnement naturel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Performance commerciale : développement du secteur d’activité : innovation, etc.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Performance économiques : les activités liées aux questions économiques : marchés, etc.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Shape 75"/>
          <p:cNvSpPr/>
          <p:nvPr/>
        </p:nvSpPr>
        <p:spPr>
          <a:xfrm>
            <a:off x="5650" y="4650377"/>
            <a:ext cx="9144000" cy="4929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050" name="Picture 2" descr="https://www.cairn.info/vign_rev/ELEC_BIBL/ELEC_ZEGHM_2014_01_L204.jpg">
            <a:extLst>
              <a:ext uri="{FF2B5EF4-FFF2-40B4-BE49-F238E27FC236}">
                <a16:creationId xmlns:a16="http://schemas.microsoft.com/office/drawing/2014/main" id="{7272EAC2-B876-4FE7-AF6D-80FF0FF0D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997" y="1512067"/>
            <a:ext cx="19431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538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07831" y="776514"/>
            <a:ext cx="4573876" cy="5194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Les bibliothèques et l’Agenda 2030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3" name="Shape 83"/>
          <p:cNvSpPr txBox="1"/>
          <p:nvPr/>
        </p:nvSpPr>
        <p:spPr>
          <a:xfrm>
            <a:off x="718312" y="1876965"/>
            <a:ext cx="7606981" cy="25278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fr-FR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D</a:t>
            </a: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e l’écologie au changement global // De l’écologie à l’advocacy</a:t>
            </a: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La déclaration de Lyon :  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https://www.lyondeclaration.org/content/pages/lyon-declaration-fr.pdf</a:t>
            </a: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L’IFLA International </a:t>
            </a:r>
            <a:r>
              <a:rPr lang="fr-FR" dirty="0" err="1">
                <a:latin typeface="Quattrocento Sans"/>
                <a:ea typeface="Quattrocento Sans"/>
                <a:cs typeface="Quattrocento Sans"/>
                <a:sym typeface="Quattrocento Sans"/>
              </a:rPr>
              <a:t>Advocacy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Program : 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  <a:hlinkClick r:id="rId4"/>
              </a:rPr>
              <a:t>https://www.ifla.org/ldp/iap</a:t>
            </a: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" name="Shape 75">
            <a:extLst>
              <a:ext uri="{FF2B5EF4-FFF2-40B4-BE49-F238E27FC236}">
                <a16:creationId xmlns:a16="http://schemas.microsoft.com/office/drawing/2014/main" id="{2FD3C3F9-695B-4191-B8B0-20AEEA1679CE}"/>
              </a:ext>
            </a:extLst>
          </p:cNvPr>
          <p:cNvSpPr/>
          <p:nvPr/>
        </p:nvSpPr>
        <p:spPr>
          <a:xfrm>
            <a:off x="5650" y="4623862"/>
            <a:ext cx="9144000" cy="519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396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75">
            <a:extLst>
              <a:ext uri="{FF2B5EF4-FFF2-40B4-BE49-F238E27FC236}">
                <a16:creationId xmlns:a16="http://schemas.microsoft.com/office/drawing/2014/main" id="{1B16CA03-1892-4CA3-B0CA-11C10BD11CE9}"/>
              </a:ext>
            </a:extLst>
          </p:cNvPr>
          <p:cNvSpPr/>
          <p:nvPr/>
        </p:nvSpPr>
        <p:spPr>
          <a:xfrm>
            <a:off x="0" y="4169527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4909822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highlight>
                  <a:srgbClr val="FFCD00"/>
                </a:highlight>
              </a:rPr>
              <a:t>International Advocacy Program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34255" y="1383701"/>
            <a:ext cx="8475489" cy="26165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en" sz="1400" dirty="0"/>
          </a:p>
          <a:p>
            <a:pPr marL="228600" lvl="0" indent="0" rtl="0">
              <a:spcBef>
                <a:spcPts val="0"/>
              </a:spcBef>
              <a:buSzPct val="100000"/>
              <a:buNone/>
            </a:pPr>
            <a:r>
              <a:rPr lang="en" sz="1400" dirty="0"/>
              <a:t>Formation, 2016 : </a:t>
            </a:r>
            <a:r>
              <a:rPr lang="en" sz="1200" dirty="0"/>
              <a:t>5 régions (Afrique, Asie, LAC, Europe, Moyen-Orient), 10 pays par région et 2 personnes par pays. </a:t>
            </a:r>
            <a:r>
              <a:rPr lang="fr-FR" sz="1200" dirty="0"/>
              <a:t>E</a:t>
            </a:r>
            <a:r>
              <a:rPr lang="en" sz="1200" dirty="0"/>
              <a:t>n France : Patrick Megel (BM Martigues, ABF PACA, boursier Cfibd) et Raphaëlle Bats (Enssib, Cfibd).</a:t>
            </a:r>
          </a:p>
          <a:p>
            <a:pPr marL="228600" lvl="0" indent="0" rtl="0">
              <a:spcBef>
                <a:spcPts val="0"/>
              </a:spcBef>
              <a:buSzPct val="100000"/>
              <a:buNone/>
            </a:pPr>
            <a:r>
              <a:rPr lang="en" sz="1400" dirty="0"/>
              <a:t>Séminaire 2018 </a:t>
            </a:r>
            <a:r>
              <a:rPr lang="en" sz="1200" dirty="0"/>
              <a:t>: le séminaire IFLA à New-York (30 bibliothécaires) pour rencontrer des ambassadeurs à l’ONU</a:t>
            </a:r>
          </a:p>
          <a:p>
            <a:pPr marL="457200" lvl="0" indent="-228600" rtl="0">
              <a:spcBef>
                <a:spcPts val="0"/>
              </a:spcBef>
            </a:pPr>
            <a:endParaRPr lang="en" sz="14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r-FR" sz="1400" dirty="0"/>
              <a:t>Objectifs : </a:t>
            </a:r>
          </a:p>
          <a:p>
            <a:pPr marL="720725" indent="-506413">
              <a:spcBef>
                <a:spcPts val="0"/>
              </a:spcBef>
              <a:buSzPct val="100000"/>
            </a:pPr>
            <a:r>
              <a:rPr lang="fr-FR" sz="1200" dirty="0"/>
              <a:t>Faciliter la mise en place par les bibliothèques de campagnes d’</a:t>
            </a:r>
            <a:r>
              <a:rPr lang="en" sz="1200" dirty="0"/>
              <a:t>advocacy/plaidoyer prenant appui sur l’agenda 2030</a:t>
            </a:r>
          </a:p>
          <a:p>
            <a:pPr marL="720725" indent="-506413">
              <a:spcBef>
                <a:spcPts val="0"/>
              </a:spcBef>
              <a:buSzPct val="100000"/>
            </a:pPr>
            <a:r>
              <a:rPr lang="en" sz="1200" dirty="0"/>
              <a:t>Faire du lobbying auprès de l’ONU pour transformer l’Agenda 2030</a:t>
            </a:r>
          </a:p>
          <a:p>
            <a:pPr marL="214312" indent="0">
              <a:spcBef>
                <a:spcPts val="0"/>
              </a:spcBef>
              <a:buSzPct val="100000"/>
              <a:buNone/>
            </a:pPr>
            <a:endParaRPr lang="en" sz="1400" dirty="0"/>
          </a:p>
          <a:p>
            <a:pPr marL="0" indent="0">
              <a:spcBef>
                <a:spcPts val="0"/>
              </a:spcBef>
              <a:buSzPct val="100000"/>
              <a:buNone/>
            </a:pPr>
            <a:r>
              <a:rPr lang="en" sz="1400" dirty="0"/>
              <a:t>France : </a:t>
            </a:r>
          </a:p>
          <a:p>
            <a:pPr marL="628650" lvl="1" indent="-171450"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" sz="1200" dirty="0"/>
              <a:t>Création d’un groupe de travail national. </a:t>
            </a:r>
          </a:p>
          <a:p>
            <a:pPr marL="628650" lvl="1" indent="-171450"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" sz="1200" dirty="0"/>
              <a:t>Mission : sensibiliser, encourager, convaincre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pSp>
        <p:nvGrpSpPr>
          <p:cNvPr id="113" name="Shape 113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114" name="Shape 11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" name="Shape 75">
            <a:extLst>
              <a:ext uri="{FF2B5EF4-FFF2-40B4-BE49-F238E27FC236}">
                <a16:creationId xmlns:a16="http://schemas.microsoft.com/office/drawing/2014/main" id="{D7A5E9E0-BBB0-4BB8-82E2-AE56936724D3}"/>
              </a:ext>
            </a:extLst>
          </p:cNvPr>
          <p:cNvSpPr/>
          <p:nvPr/>
        </p:nvSpPr>
        <p:spPr>
          <a:xfrm>
            <a:off x="5650" y="4000980"/>
            <a:ext cx="9144000" cy="1142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83A5E1B-6F78-42BF-A18E-D29766F9D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5"/>
          <a:stretch/>
        </p:blipFill>
        <p:spPr bwMode="auto">
          <a:xfrm>
            <a:off x="2074099" y="4292479"/>
            <a:ext cx="1562600" cy="73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fibd">
            <a:extLst>
              <a:ext uri="{FF2B5EF4-FFF2-40B4-BE49-F238E27FC236}">
                <a16:creationId xmlns:a16="http://schemas.microsoft.com/office/drawing/2014/main" id="{AE9E03EF-A2F6-4D6C-988B-AB6D37B2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035185"/>
            <a:ext cx="550059" cy="99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6DD896D-23EF-4827-8ABE-63D750DB3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99" y="4320104"/>
            <a:ext cx="2383040" cy="635477"/>
          </a:xfrm>
          <a:prstGeom prst="rect">
            <a:avLst/>
          </a:prstGeom>
        </p:spPr>
      </p:pic>
      <p:pic>
        <p:nvPicPr>
          <p:cNvPr id="15" name="Picture 6" descr="Résultat de recherche d'images pour &quot;logo bibliothèque BPI&quot;">
            <a:extLst>
              <a:ext uri="{FF2B5EF4-FFF2-40B4-BE49-F238E27FC236}">
                <a16:creationId xmlns:a16="http://schemas.microsoft.com/office/drawing/2014/main" id="{1DE4BADF-F503-4BCD-A4B0-01AC2737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1" y="4265247"/>
            <a:ext cx="770430" cy="77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274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5">
            <a:extLst>
              <a:ext uri="{FF2B5EF4-FFF2-40B4-BE49-F238E27FC236}">
                <a16:creationId xmlns:a16="http://schemas.microsoft.com/office/drawing/2014/main" id="{2C1229F2-4ADD-410E-9A9D-8C5D7E57ED48}"/>
              </a:ext>
            </a:extLst>
          </p:cNvPr>
          <p:cNvSpPr/>
          <p:nvPr/>
        </p:nvSpPr>
        <p:spPr>
          <a:xfrm>
            <a:off x="5650" y="4515966"/>
            <a:ext cx="9144000" cy="6273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8" y="1079762"/>
            <a:ext cx="3456384" cy="241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55976" y="627534"/>
            <a:ext cx="41764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ighlight>
                  <a:srgbClr val="FFCD00"/>
                </a:highlight>
                <a:latin typeface="Quattrocento Sans" panose="020B0604020202020204" charset="0"/>
              </a:rPr>
              <a:t>OBJECTIF 3 </a:t>
            </a:r>
            <a:r>
              <a:rPr lang="fr-FR" dirty="0">
                <a:latin typeface="Quattrocento Sans" panose="020B0604020202020204" charset="0"/>
              </a:rPr>
              <a:t>: Permettre à tous de vivre en bonne santé et promouvoir le bien-être de tous à tout âge</a:t>
            </a:r>
          </a:p>
          <a:p>
            <a:endParaRPr lang="fr-FR" dirty="0">
              <a:latin typeface="Quattrocento Sans" panose="020B0604020202020204" charset="0"/>
            </a:endParaRPr>
          </a:p>
          <a:p>
            <a:r>
              <a:rPr lang="fr-FR" dirty="0">
                <a:latin typeface="Quattrocento Sans" panose="020B0604020202020204" charset="0"/>
              </a:rPr>
              <a:t>Les bibliothèques soutiennent cet objectif en fournissant … </a:t>
            </a:r>
          </a:p>
          <a:p>
            <a:endParaRPr lang="fr-FR" dirty="0">
              <a:latin typeface="Quattrocento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Quattrocento Sans" panose="020B0604020202020204" charset="0"/>
              </a:rPr>
              <a:t>la recherche dans les bibliothèques médicales et hospitalières qui soutient l’éducation et améliore la pratique médicale pour professionnels de la santé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Quattrocento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Quattrocento Sans" panose="020B0604020202020204" charset="0"/>
              </a:rPr>
              <a:t>l’accès public à l’information sur la santé et le bien-être dans les bibliothèques publiques, ce qui aide les individus et les familles à rester en bonne santé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731990"/>
            <a:ext cx="8962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AU" altLang="fr-FR" dirty="0">
                <a:hlinkClick r:id="rId4"/>
              </a:rPr>
              <a:t>https://www.ifla.org/files/assets/hq/topics/libraries-development/documents/sdgs-insert-fr.pdf</a:t>
            </a:r>
            <a:endParaRPr lang="en-AU" altLang="fr-FR" dirty="0"/>
          </a:p>
          <a:p>
            <a:pPr eaLnBrk="1" hangingPunct="1"/>
            <a:endParaRPr lang="en-AU" altLang="fr-FR" dirty="0"/>
          </a:p>
        </p:txBody>
      </p:sp>
    </p:spTree>
    <p:extLst>
      <p:ext uri="{BB962C8B-B14F-4D97-AF65-F5344CB8AC3E}">
        <p14:creationId xmlns:p14="http://schemas.microsoft.com/office/powerpoint/2010/main" val="983506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5">
            <a:extLst>
              <a:ext uri="{FF2B5EF4-FFF2-40B4-BE49-F238E27FC236}">
                <a16:creationId xmlns:a16="http://schemas.microsoft.com/office/drawing/2014/main" id="{8A7DFD35-03DF-4683-BEE6-28C4E9607810}"/>
              </a:ext>
            </a:extLst>
          </p:cNvPr>
          <p:cNvSpPr/>
          <p:nvPr/>
        </p:nvSpPr>
        <p:spPr>
          <a:xfrm>
            <a:off x="5650" y="4498848"/>
            <a:ext cx="9144000" cy="6444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3050"/>
            <a:ext cx="2885380" cy="402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39952" y="915566"/>
            <a:ext cx="4752528" cy="35086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dirty="0">
                <a:highlight>
                  <a:srgbClr val="FFCD00"/>
                </a:highlight>
                <a:latin typeface="Quattrocento Sans" panose="020B0604020202020204" charset="0"/>
              </a:rPr>
              <a:t>OBJECTIF 3 : </a:t>
            </a:r>
            <a:r>
              <a:rPr lang="fr-FR" dirty="0">
                <a:latin typeface="Quattrocento Sans" panose="020B0604020202020204" charset="0"/>
              </a:rPr>
              <a:t>un exemple du </a:t>
            </a:r>
            <a:r>
              <a:rPr lang="fr-FR" dirty="0">
                <a:highlight>
                  <a:srgbClr val="FFCD00"/>
                </a:highlight>
                <a:latin typeface="Quattrocento Sans" panose="020B0604020202020204" charset="0"/>
              </a:rPr>
              <a:t>KIRGHIZISTAN</a:t>
            </a:r>
          </a:p>
          <a:p>
            <a:endParaRPr lang="fr-FR" dirty="0">
              <a:highlight>
                <a:srgbClr val="FFCD00"/>
              </a:highlight>
              <a:latin typeface="Quattrocento Sans" panose="020B0604020202020204" charset="0"/>
            </a:endParaRPr>
          </a:p>
          <a:p>
            <a:pPr algn="just"/>
            <a:r>
              <a:rPr lang="fr-FR" sz="1200" dirty="0">
                <a:latin typeface="Quattrocento Sans" panose="020B0604020202020204" charset="0"/>
              </a:rPr>
              <a:t>Face à une épidémie de tuberculose (TB), le gouvernement du Kirghizistan a lancé un programme national intensif de prévention et de veille. Le service « Non à la tuberculose ! » du Consortium kirghiz des bibliothèques et de l’information (KLIC) a travaillé en partenariat avec des organisations de la société civile comme le projet HOPE et la Société du Croissant-Rouge, pour mobiliser les bibliothèques publiques à l’égard des objectifs gouvernementaux.</a:t>
            </a:r>
          </a:p>
          <a:p>
            <a:pPr algn="just"/>
            <a:endParaRPr lang="fr-FR" sz="1200" dirty="0">
              <a:latin typeface="Quattrocento Sans" panose="020B0604020202020204" charset="0"/>
            </a:endParaRPr>
          </a:p>
          <a:p>
            <a:pPr algn="just"/>
            <a:r>
              <a:rPr lang="fr-FR" sz="1200" dirty="0">
                <a:latin typeface="Quattrocento Sans" panose="020B0604020202020204" charset="0"/>
              </a:rPr>
              <a:t>À la suite d’une subvention pilote accordée à trois bibliothèques du Programme d’innovation en bibliothèques publiques d’EIFL (</a:t>
            </a:r>
            <a:r>
              <a:rPr lang="fr-FR" sz="1200" dirty="0" err="1">
                <a:latin typeface="Quattrocento Sans" panose="020B0604020202020204" charset="0"/>
              </a:rPr>
              <a:t>Electronic</a:t>
            </a:r>
            <a:r>
              <a:rPr lang="fr-FR" sz="1200" dirty="0">
                <a:latin typeface="Quattrocento Sans" panose="020B0604020202020204" charset="0"/>
              </a:rPr>
              <a:t> Information for </a:t>
            </a:r>
            <a:r>
              <a:rPr lang="fr-FR" sz="1200" dirty="0" err="1">
                <a:latin typeface="Quattrocento Sans" panose="020B0604020202020204" charset="0"/>
              </a:rPr>
              <a:t>Libraries</a:t>
            </a:r>
            <a:r>
              <a:rPr lang="fr-FR" sz="1200" dirty="0">
                <a:latin typeface="Quattrocento Sans" panose="020B0604020202020204" charset="0"/>
              </a:rPr>
              <a:t>), l’initiative « Non à la tuberculose ! » a été déployée dans 190 bibliothèques rurales avec notamment une formation pour 800 personnes sur la sensibilisation à la lutte contre la tuberculose, ainsi que des débats publics auxquels ont participé 5 600 personnes.</a:t>
            </a:r>
          </a:p>
          <a:p>
            <a:r>
              <a:rPr lang="fr-FR" dirty="0">
                <a:latin typeface="Quattrocento Sans" panose="020B0604020202020204" charset="0"/>
              </a:rPr>
              <a:t>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1560" y="4568810"/>
            <a:ext cx="28853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AU" altLang="fr-FR" dirty="0">
                <a:hlinkClick r:id="rId4"/>
              </a:rPr>
              <a:t>http://www.ifla.org/publications/node/10546</a:t>
            </a:r>
            <a:r>
              <a:rPr lang="en-AU" alt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2388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</a:pPr>
            <a:r>
              <a:rPr lang="fr-FR" dirty="0"/>
              <a:t>Bonjour !</a:t>
            </a:r>
            <a:endParaRPr dirty="0"/>
          </a:p>
        </p:txBody>
      </p:sp>
      <p:grpSp>
        <p:nvGrpSpPr>
          <p:cNvPr id="57" name="Google Shape;57;p2"/>
          <p:cNvGrpSpPr/>
          <p:nvPr/>
        </p:nvGrpSpPr>
        <p:grpSpPr>
          <a:xfrm>
            <a:off x="339145" y="2043341"/>
            <a:ext cx="4494111" cy="2914169"/>
            <a:chOff x="-930008" y="-735322"/>
            <a:chExt cx="4941584" cy="3198166"/>
          </a:xfrm>
        </p:grpSpPr>
        <p:sp>
          <p:nvSpPr>
            <p:cNvPr id="58" name="Google Shape;58;p2"/>
            <p:cNvSpPr/>
            <p:nvPr/>
          </p:nvSpPr>
          <p:spPr>
            <a:xfrm>
              <a:off x="-930008" y="-735322"/>
              <a:ext cx="615300" cy="615300"/>
            </a:xfrm>
            <a:prstGeom prst="chord">
              <a:avLst>
                <a:gd name="adj1" fmla="val 4800000"/>
                <a:gd name="adj2" fmla="val 16800000"/>
              </a:avLst>
            </a:prstGeom>
            <a:solidFill>
              <a:srgbClr val="FFE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868511" y="-673825"/>
              <a:ext cx="492300" cy="49230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accent2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-5400000">
              <a:off x="-375154" y="1385876"/>
              <a:ext cx="1784690" cy="369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 txBox="1"/>
            <p:nvPr/>
          </p:nvSpPr>
          <p:spPr>
            <a:xfrm rot="-5400000">
              <a:off x="-375154" y="1385876"/>
              <a:ext cx="1784690" cy="369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63354" y="45057"/>
              <a:ext cx="3248222" cy="237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 txBox="1"/>
            <p:nvPr/>
          </p:nvSpPr>
          <p:spPr>
            <a:xfrm>
              <a:off x="-182016" y="-689558"/>
              <a:ext cx="4193591" cy="23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000000"/>
                  </a:solidFill>
                </a:rPr>
                <a:t>Raphaëlle Bats</a:t>
              </a:r>
              <a:endParaRPr sz="1200" b="1" i="0" u="none" strike="noStrike" cap="none" dirty="0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200" i="0" u="none" strike="noStrike" cap="none" dirty="0">
                  <a:solidFill>
                    <a:srgbClr val="000000"/>
                  </a:solidFill>
                </a:rPr>
                <a:t>Co-responsable </a:t>
              </a:r>
              <a:r>
                <a:rPr lang="fr-FR" sz="1200" i="0" u="none" strike="noStrike" cap="none" dirty="0" err="1">
                  <a:solidFill>
                    <a:srgbClr val="000000"/>
                  </a:solidFill>
                </a:rPr>
                <a:t>Urfist</a:t>
              </a:r>
              <a:r>
                <a:rPr lang="fr-FR" sz="1200" i="0" u="none" strike="noStrike" cap="none" dirty="0">
                  <a:solidFill>
                    <a:srgbClr val="000000"/>
                  </a:solidFill>
                </a:rPr>
                <a:t> de Bordeaux, U. Bordeaux.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fr-FR" sz="1200" i="0" u="none" strike="noStrike" cap="none" dirty="0">
                <a:solidFill>
                  <a:srgbClr val="000000"/>
                </a:solidFill>
              </a:endParaRPr>
            </a:p>
            <a:p>
              <a:pPr marL="360363" marR="0" lvl="0" indent="-17145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FFC000"/>
                </a:buClr>
                <a:buSzPts val="1400"/>
                <a:buFont typeface="Wingdings" panose="05000000000000000000" pitchFamily="2" charset="2"/>
                <a:buChar char="Ø"/>
              </a:pPr>
              <a:r>
                <a:rPr lang="fr-FR" sz="1200" i="0" u="none" strike="noStrike" cap="none" dirty="0">
                  <a:solidFill>
                    <a:srgbClr val="000000"/>
                  </a:solidFill>
                </a:rPr>
                <a:t>Membre de l’International Advocacy Program, IFLA</a:t>
              </a:r>
            </a:p>
            <a:p>
              <a:pPr marL="360363" indent="-171450">
                <a:lnSpc>
                  <a:spcPct val="90000"/>
                </a:lnSpc>
                <a:spcBef>
                  <a:spcPts val="490"/>
                </a:spcBef>
                <a:buClr>
                  <a:srgbClr val="FFC000"/>
                </a:buClr>
                <a:buSzPts val="1400"/>
                <a:buFont typeface="Wingdings" panose="05000000000000000000" pitchFamily="2" charset="2"/>
                <a:buChar char="Ø"/>
              </a:pPr>
              <a:r>
                <a:rPr lang="fr-FR" sz="1200" dirty="0"/>
                <a:t>Pilote du groupe de travail « Agenda 2030 et bibliothèques françaises »</a:t>
              </a:r>
            </a:p>
            <a:p>
              <a:pPr marL="360363" indent="-171450">
                <a:lnSpc>
                  <a:spcPct val="90000"/>
                </a:lnSpc>
                <a:spcBef>
                  <a:spcPts val="490"/>
                </a:spcBef>
                <a:buClr>
                  <a:srgbClr val="FFC000"/>
                </a:buClr>
                <a:buSzPts val="1400"/>
                <a:buFont typeface="Wingdings" panose="05000000000000000000" pitchFamily="2" charset="2"/>
                <a:buChar char="Ø"/>
              </a:pPr>
              <a:r>
                <a:rPr lang="fr-FR" sz="1200" dirty="0"/>
                <a:t>Membre du groupe d’experts ELSIA, EBLIDA</a:t>
              </a:r>
              <a:endParaRPr sz="1200"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i="0" u="none" strike="noStrike" cap="none" dirty="0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200" i="0" u="sng" strike="noStrike" cap="none" dirty="0">
                  <a:solidFill>
                    <a:srgbClr val="000000"/>
                  </a:solidFill>
                  <a:hlinkClick r:id="rId3"/>
                </a:rPr>
                <a:t>rbats.pro@gmail.com</a:t>
              </a:r>
              <a:endParaRPr lang="fr-FR" sz="1200" i="0" u="sng" strike="noStrike" cap="none" dirty="0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200" u="sng" dirty="0">
                  <a:hlinkClick r:id="rId4"/>
                </a:rPr>
                <a:t>Raphaelle.bats@u-bordeaux.fr</a:t>
              </a:r>
              <a:endParaRPr lang="fr-FR" sz="1200" u="sng"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fr-FR" sz="1200" i="0" u="sng" strike="noStrike" cap="none" dirty="0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200" i="0" u="none" strike="noStrike" cap="none" dirty="0">
                  <a:solidFill>
                    <a:srgbClr val="000000"/>
                  </a:solidFill>
                </a:rPr>
                <a:t>Twitter : @</a:t>
              </a:r>
              <a:r>
                <a:rPr lang="fr-FR" sz="1200" i="0" u="none" strike="noStrike" cap="none" dirty="0" err="1">
                  <a:solidFill>
                    <a:srgbClr val="000000"/>
                  </a:solidFill>
                </a:rPr>
                <a:t>knitandb</a:t>
              </a:r>
              <a:r>
                <a:rPr lang="fr-FR" sz="1200" i="0" u="none" strike="noStrike" cap="none" dirty="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29" y="1358267"/>
            <a:ext cx="2057400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4294967295"/>
          </p:nvPr>
        </p:nvSpPr>
        <p:spPr>
          <a:xfrm>
            <a:off x="4102917" y="2230361"/>
            <a:ext cx="4538565" cy="239395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55000"/>
              <a:buNone/>
            </a:pPr>
            <a:r>
              <a:rPr lang="en" sz="1800" b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Brochure </a:t>
            </a:r>
            <a:r>
              <a:rPr lang="en" sz="1800" b="1" dirty="0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*France*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55000"/>
              <a:buNone/>
            </a:pPr>
            <a:endParaRPr lang="en" sz="1800" b="1" dirty="0">
              <a:solidFill>
                <a:schemeClr val="dk1"/>
              </a:solidFill>
              <a:highlight>
                <a:srgbClr val="FFCD00"/>
              </a:highlight>
              <a:latin typeface="Lora"/>
              <a:ea typeface="Lora"/>
              <a:cs typeface="Lora"/>
              <a:sym typeface="Lora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55000"/>
              <a:buNone/>
            </a:pPr>
            <a:r>
              <a:rPr lang="en" sz="1800" b="1" dirty="0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Distribuée à plusieurs occasions </a:t>
            </a:r>
            <a:r>
              <a:rPr lang="en" sz="1800" b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: représentante de l’Ambassadeur français à l’ONU, représentants de la ministre de la culture, parlementaires européens.</a:t>
            </a:r>
          </a:p>
        </p:txBody>
      </p:sp>
      <p:cxnSp>
        <p:nvCxnSpPr>
          <p:cNvPr id="168" name="Shape 168"/>
          <p:cNvCxnSpPr/>
          <p:nvPr/>
        </p:nvCxnSpPr>
        <p:spPr>
          <a:xfrm>
            <a:off x="-6450" y="1131725"/>
            <a:ext cx="91505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0" name="Shape 170"/>
          <p:cNvSpPr/>
          <p:nvPr/>
        </p:nvSpPr>
        <p:spPr>
          <a:xfrm>
            <a:off x="625400" y="736699"/>
            <a:ext cx="790199" cy="7901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71" name="Shape 171"/>
          <p:cNvGrpSpPr/>
          <p:nvPr/>
        </p:nvGrpSpPr>
        <p:grpSpPr>
          <a:xfrm>
            <a:off x="842317" y="975119"/>
            <a:ext cx="356203" cy="313212"/>
            <a:chOff x="1929775" y="320925"/>
            <a:chExt cx="423800" cy="372650"/>
          </a:xfrm>
        </p:grpSpPr>
        <p:sp>
          <p:nvSpPr>
            <p:cNvPr id="172" name="Shape 172"/>
            <p:cNvSpPr/>
            <p:nvPr/>
          </p:nvSpPr>
          <p:spPr>
            <a:xfrm>
              <a:off x="1929775" y="320925"/>
              <a:ext cx="423800" cy="372650"/>
            </a:xfrm>
            <a:custGeom>
              <a:avLst/>
              <a:gdLst/>
              <a:ahLst/>
              <a:cxnLst/>
              <a:rect l="0" t="0" r="0" b="0"/>
              <a:pathLst>
                <a:path w="16952" h="14906" fill="none" extrusionOk="0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" name="Shape 173"/>
            <p:cNvSpPr/>
            <p:nvPr/>
          </p:nvSpPr>
          <p:spPr>
            <a:xfrm>
              <a:off x="1954125" y="345275"/>
              <a:ext cx="375100" cy="323950"/>
            </a:xfrm>
            <a:custGeom>
              <a:avLst/>
              <a:gdLst/>
              <a:ahLst/>
              <a:cxnLst/>
              <a:rect l="0" t="0" r="0" b="0"/>
              <a:pathLst>
                <a:path w="15004" h="12958" fill="none" extrusionOk="0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2162375" y="534625"/>
              <a:ext cx="146750" cy="113275"/>
            </a:xfrm>
            <a:custGeom>
              <a:avLst/>
              <a:gdLst/>
              <a:ahLst/>
              <a:cxnLst/>
              <a:rect l="0" t="0" r="0" b="0"/>
              <a:pathLst>
                <a:path w="5870" h="4531" fill="none" extrusionOk="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1974225" y="468875"/>
              <a:ext cx="232600" cy="179025"/>
            </a:xfrm>
            <a:custGeom>
              <a:avLst/>
              <a:gdLst/>
              <a:ahLst/>
              <a:cxnLst/>
              <a:rect l="0" t="0" r="0" b="0"/>
              <a:pathLst>
                <a:path w="9304" h="7161" fill="none" extrusionOk="0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2169675" y="396425"/>
              <a:ext cx="97450" cy="97450"/>
            </a:xfrm>
            <a:custGeom>
              <a:avLst/>
              <a:gdLst/>
              <a:ahLst/>
              <a:cxnLst/>
              <a:rect l="0" t="0" r="0" b="0"/>
              <a:pathLst>
                <a:path w="3898" h="3898" fill="none" extrusionOk="0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" name="Titre 1"/>
          <p:cNvSpPr txBox="1">
            <a:spLocks/>
          </p:cNvSpPr>
          <p:nvPr/>
        </p:nvSpPr>
        <p:spPr>
          <a:xfrm>
            <a:off x="1401474" y="814342"/>
            <a:ext cx="4970726" cy="45352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sz="2000" b="1" dirty="0">
                <a:latin typeface="Lora" panose="020B0604020202020204" charset="0"/>
              </a:rPr>
              <a:t>Brochure des exemples français</a:t>
            </a:r>
          </a:p>
        </p:txBody>
      </p:sp>
      <p:pic>
        <p:nvPicPr>
          <p:cNvPr id="13" name="Picture 2" descr="https://static.wixstatic.com/media/c68511_a4c237164baa4df8a06a2bf4a17c299b~mv2.png/v1/fill/w_559,h_791,al_c,lg_1/c68511_a4c237164baa4df8a06a2bf4a17c299b~m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58" y="1528845"/>
            <a:ext cx="2366021" cy="334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16676" y="184134"/>
            <a:ext cx="271028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hlinkClick r:id="rId4"/>
              </a:rPr>
              <a:t>https://agenda2030bibfr.wixsite.com/agenda2030bib/brochure</a:t>
            </a:r>
            <a:endParaRPr lang="fr-FR" sz="1200" dirty="0"/>
          </a:p>
          <a:p>
            <a:pPr algn="r"/>
            <a:endParaRPr lang="fr-FR" dirty="0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B2A736C4-0B99-4B4E-914B-0E20BB8FCFCF}"/>
              </a:ext>
            </a:extLst>
          </p:cNvPr>
          <p:cNvSpPr/>
          <p:nvPr/>
        </p:nvSpPr>
        <p:spPr>
          <a:xfrm>
            <a:off x="5650" y="4876828"/>
            <a:ext cx="9144000" cy="2664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77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623862"/>
            <a:ext cx="9144000" cy="519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44305" y="778857"/>
            <a:ext cx="4573876" cy="5194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dirty="0"/>
              <a:t>Q</a:t>
            </a:r>
            <a:r>
              <a:rPr lang="en" dirty="0"/>
              <a:t>uelques outils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3" name="Shape 83"/>
          <p:cNvSpPr txBox="1"/>
          <p:nvPr/>
        </p:nvSpPr>
        <p:spPr>
          <a:xfrm>
            <a:off x="332445" y="1708743"/>
            <a:ext cx="4245205" cy="1927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Outils du groupe Bibliothèques françaises et Agenda 2030</a:t>
            </a:r>
          </a:p>
          <a:p>
            <a:pPr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Site web</a:t>
            </a:r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Actualités (plus à jour)</a:t>
            </a:r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Supports pour travailler sur les bonnes pratiques</a:t>
            </a: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386792" y="3364565"/>
            <a:ext cx="3430296" cy="6817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ct val="55000"/>
            </a:pPr>
            <a:r>
              <a:rPr lang="en" sz="1100" b="1" i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3"/>
              </a:rPr>
              <a:t>h</a:t>
            </a:r>
            <a:r>
              <a:rPr lang="fr-FR" sz="1100" b="1" i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3"/>
              </a:rPr>
              <a:t>ttps://agenda2030bibfr.wixsite.com/agenda2030bib</a:t>
            </a:r>
            <a:endParaRPr lang="fr-FR" sz="1100" b="1" i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39" y="1811841"/>
            <a:ext cx="1543916" cy="205855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5748" t="19836" r="43555" b="6458"/>
          <a:stretch/>
        </p:blipFill>
        <p:spPr>
          <a:xfrm>
            <a:off x="4598539" y="48010"/>
            <a:ext cx="4461164" cy="218901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l="4563" t="18711" r="46467" b="8588"/>
          <a:stretch/>
        </p:blipFill>
        <p:spPr>
          <a:xfrm>
            <a:off x="6292847" y="2371241"/>
            <a:ext cx="2616463" cy="13109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9DA2F55-E4FB-43D6-AACB-20DD1AB60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21" y="3496936"/>
            <a:ext cx="2140399" cy="16052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1A7C15B-5ECB-44AB-B40B-C39D3541A5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39" y="3496935"/>
            <a:ext cx="2140399" cy="16053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B3D7F55-3D4A-4149-ADCA-0158EAB47204}"/>
              </a:ext>
            </a:extLst>
          </p:cNvPr>
          <p:cNvSpPr txBox="1"/>
          <p:nvPr/>
        </p:nvSpPr>
        <p:spPr>
          <a:xfrm>
            <a:off x="23881" y="4787713"/>
            <a:ext cx="44844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buClr>
                <a:schemeClr val="dk1"/>
              </a:buClr>
              <a:buSzPct val="55000"/>
              <a:buNone/>
            </a:pPr>
            <a:r>
              <a:rPr lang="fr-FR" sz="1000" b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9"/>
              </a:rPr>
              <a:t>https://agenda2030bibfr.wixsite.com/agenda2030bib/jeu</a:t>
            </a:r>
            <a:endParaRPr lang="fr-FR" sz="1000" b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927440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5">
            <a:extLst>
              <a:ext uri="{FF2B5EF4-FFF2-40B4-BE49-F238E27FC236}">
                <a16:creationId xmlns:a16="http://schemas.microsoft.com/office/drawing/2014/main" id="{7080CC75-311F-45E2-B0EB-49F79F6ADCD3}"/>
              </a:ext>
            </a:extLst>
          </p:cNvPr>
          <p:cNvSpPr/>
          <p:nvPr/>
        </p:nvSpPr>
        <p:spPr>
          <a:xfrm>
            <a:off x="5650" y="4623862"/>
            <a:ext cx="9144000" cy="519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1250" y="922668"/>
            <a:ext cx="4126854" cy="435599"/>
          </a:xfrm>
        </p:spPr>
        <p:txBody>
          <a:bodyPr/>
          <a:lstStyle/>
          <a:p>
            <a:r>
              <a:rPr lang="fr-FR" dirty="0"/>
              <a:t>Base de données des actions</a:t>
            </a:r>
          </a:p>
        </p:txBody>
      </p:sp>
      <p:pic>
        <p:nvPicPr>
          <p:cNvPr id="4" name="Imag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59689"/>
            <a:ext cx="3738147" cy="3438781"/>
          </a:xfrm>
          <a:prstGeom prst="rect">
            <a:avLst/>
          </a:prstGeom>
        </p:spPr>
      </p:pic>
      <p:pic>
        <p:nvPicPr>
          <p:cNvPr id="6" name="Image 5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r="65326" b="28804"/>
          <a:stretch/>
        </p:blipFill>
        <p:spPr>
          <a:xfrm>
            <a:off x="5292080" y="291013"/>
            <a:ext cx="3096344" cy="46445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125" y="83621"/>
            <a:ext cx="271028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4"/>
              </a:rPr>
              <a:t>https://agenda2030bibfr.wixsite.com/agenda2030bib/temoignages</a:t>
            </a:r>
            <a:endParaRPr lang="fr-FR" sz="12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8597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91680" y="2889504"/>
            <a:ext cx="6040486" cy="84204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fr-FR" sz="2400" dirty="0"/>
              <a:t>Evaluer notre engagement pour changer nos pratiques</a:t>
            </a:r>
            <a:endParaRPr lang="en" sz="1800" i="1" dirty="0"/>
          </a:p>
        </p:txBody>
      </p:sp>
      <p:grpSp>
        <p:nvGrpSpPr>
          <p:cNvPr id="62" name="Shape 62"/>
          <p:cNvGrpSpPr/>
          <p:nvPr/>
        </p:nvGrpSpPr>
        <p:grpSpPr>
          <a:xfrm>
            <a:off x="1299164" y="3511423"/>
            <a:ext cx="215966" cy="342398"/>
            <a:chOff x="6718575" y="2318625"/>
            <a:chExt cx="256950" cy="407375"/>
          </a:xfrm>
        </p:grpSpPr>
        <p:sp>
          <p:nvSpPr>
            <p:cNvPr id="63" name="Shape 6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Ellipse 13">
            <a:extLst>
              <a:ext uri="{FF2B5EF4-FFF2-40B4-BE49-F238E27FC236}">
                <a16:creationId xmlns:a16="http://schemas.microsoft.com/office/drawing/2014/main" id="{BDBAF882-ED0C-4870-AF15-3818DA8650E4}"/>
              </a:ext>
            </a:extLst>
          </p:cNvPr>
          <p:cNvSpPr/>
          <p:nvPr/>
        </p:nvSpPr>
        <p:spPr>
          <a:xfrm>
            <a:off x="553865" y="444137"/>
            <a:ext cx="2142309" cy="154664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Se situer dans l’Agenda 2030 pour développer des actions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265C296-E952-43CD-91DE-E56EE19A18C5}"/>
              </a:ext>
            </a:extLst>
          </p:cNvPr>
          <p:cNvSpPr/>
          <p:nvPr/>
        </p:nvSpPr>
        <p:spPr>
          <a:xfrm>
            <a:off x="5549972" y="920496"/>
            <a:ext cx="2142309" cy="154664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Se situer dans l’Agenda 2030 pour discuter avec les élus</a:t>
            </a:r>
          </a:p>
        </p:txBody>
      </p:sp>
    </p:spTree>
    <p:extLst>
      <p:ext uri="{BB962C8B-B14F-4D97-AF65-F5344CB8AC3E}">
        <p14:creationId xmlns:p14="http://schemas.microsoft.com/office/powerpoint/2010/main" val="2576727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fr-FR" dirty="0"/>
              <a:t>New York Library Association </a:t>
            </a:r>
            <a:endParaRPr lang="en" dirty="0"/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258619" y="1532054"/>
            <a:ext cx="8336212" cy="3362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base"/>
            <a:r>
              <a:rPr lang="fr-FR" dirty="0"/>
              <a:t>L’association propose une certification “bibliothèque durable” : </a:t>
            </a:r>
            <a:r>
              <a:rPr lang="fr-FR" i="1" dirty="0"/>
              <a:t>NYLA </a:t>
            </a:r>
            <a:r>
              <a:rPr lang="fr-FR" i="1" dirty="0" err="1"/>
              <a:t>Sustainability</a:t>
            </a:r>
            <a:r>
              <a:rPr lang="fr-FR" i="1" dirty="0"/>
              <a:t> Initiative</a:t>
            </a:r>
            <a:r>
              <a:rPr lang="fr-FR" dirty="0"/>
              <a:t> </a:t>
            </a:r>
            <a:r>
              <a:rPr lang="fr-FR" sz="900" dirty="0">
                <a:hlinkClick r:id="rId3"/>
              </a:rPr>
              <a:t>https://www.nyla.org/4DCGI/cms/review.html?Action=CMS_Document&amp;DocID=1771&amp;MenuKey=SI</a:t>
            </a:r>
            <a:endParaRPr lang="fr-FR" sz="900" dirty="0"/>
          </a:p>
          <a:p>
            <a:pPr fontAlgn="base"/>
            <a:endParaRPr lang="fr-FR" dirty="0"/>
          </a:p>
          <a:p>
            <a:pPr fontAlgn="base"/>
            <a:r>
              <a:rPr lang="fr-FR" dirty="0"/>
              <a:t>Auto-évaluation sur 12 catégories. </a:t>
            </a:r>
          </a:p>
          <a:p>
            <a:pPr marL="804863" indent="-285750" fontAlgn="base">
              <a:buFont typeface="Arial" panose="020B0604020202020204" pitchFamily="34" charset="0"/>
              <a:buChar char="•"/>
            </a:pPr>
            <a:r>
              <a:rPr lang="fr-FR" sz="1300" dirty="0"/>
              <a:t>7 catégories écologiques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Engagement en termes d’organisation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Energie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Déchets et recyclage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Commandes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Transport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Sols et terrains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Eau</a:t>
            </a:r>
          </a:p>
          <a:p>
            <a:pPr marL="804863" indent="-285750" fontAlgn="base">
              <a:buFont typeface="Arial" panose="020B0604020202020204" pitchFamily="34" charset="0"/>
              <a:buChar char="•"/>
            </a:pPr>
            <a:r>
              <a:rPr lang="fr-FR" sz="1300" dirty="0"/>
              <a:t>5 catégories bibliothéconomiques</a:t>
            </a:r>
          </a:p>
          <a:p>
            <a:pPr marL="1525588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Partenariats</a:t>
            </a:r>
          </a:p>
          <a:p>
            <a:pPr marL="1525588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Engagement communautaire</a:t>
            </a:r>
          </a:p>
          <a:p>
            <a:pPr marL="1525588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Justice sociale et résilience</a:t>
            </a:r>
          </a:p>
          <a:p>
            <a:pPr marL="1525588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Finances durables</a:t>
            </a:r>
          </a:p>
          <a:p>
            <a:pPr marL="1525588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Collections</a:t>
            </a:r>
            <a:endParaRPr lang="en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Shape 75"/>
          <p:cNvSpPr/>
          <p:nvPr/>
        </p:nvSpPr>
        <p:spPr>
          <a:xfrm>
            <a:off x="5650" y="4937760"/>
            <a:ext cx="9144000" cy="2055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074" name="Picture 2" descr="https://www.nyla.org/userfiles/SI/NYLASILOGO2016.jpg">
            <a:extLst>
              <a:ext uri="{FF2B5EF4-FFF2-40B4-BE49-F238E27FC236}">
                <a16:creationId xmlns:a16="http://schemas.microsoft.com/office/drawing/2014/main" id="{7951F234-0210-4CD0-AA08-B4858F4B9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767" y="2159678"/>
            <a:ext cx="2370137" cy="257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344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4720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fr-FR" dirty="0"/>
              <a:t>EBLIDA et partenaires</a:t>
            </a:r>
            <a:endParaRPr lang="en" dirty="0"/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243479" y="1630599"/>
            <a:ext cx="5016170" cy="3025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base"/>
            <a:r>
              <a:rPr lang="fr-FR" sz="1100" b="1" dirty="0">
                <a:latin typeface="Quattrocento Sans"/>
              </a:rPr>
              <a:t>ELSIA- EG </a:t>
            </a:r>
          </a:p>
          <a:p>
            <a:pPr fontAlgn="base"/>
            <a:r>
              <a:rPr lang="fr-FR" sz="1100" dirty="0" err="1">
                <a:latin typeface="Quattrocento Sans"/>
              </a:rPr>
              <a:t>European</a:t>
            </a:r>
            <a:r>
              <a:rPr lang="fr-FR" sz="1100" dirty="0">
                <a:latin typeface="Quattrocento Sans"/>
              </a:rPr>
              <a:t> </a:t>
            </a:r>
            <a:r>
              <a:rPr lang="fr-FR" sz="1100" dirty="0" err="1">
                <a:latin typeface="Quattrocento Sans"/>
              </a:rPr>
              <a:t>Libraries</a:t>
            </a:r>
            <a:r>
              <a:rPr lang="fr-FR" sz="1100" dirty="0">
                <a:latin typeface="Quattrocento Sans"/>
              </a:rPr>
              <a:t> and </a:t>
            </a:r>
            <a:r>
              <a:rPr lang="fr-FR" sz="1100" dirty="0" err="1">
                <a:latin typeface="Quattrocento Sans"/>
              </a:rPr>
              <a:t>Sustainable</a:t>
            </a:r>
            <a:r>
              <a:rPr lang="fr-FR" sz="1100" dirty="0">
                <a:latin typeface="Quattrocento Sans"/>
              </a:rPr>
              <a:t> </a:t>
            </a:r>
            <a:r>
              <a:rPr lang="fr-FR" sz="1100" dirty="0" err="1">
                <a:latin typeface="Quattrocento Sans"/>
              </a:rPr>
              <a:t>Development</a:t>
            </a:r>
            <a:r>
              <a:rPr lang="fr-FR" sz="1100" dirty="0">
                <a:latin typeface="Quattrocento Sans"/>
              </a:rPr>
              <a:t> </a:t>
            </a:r>
            <a:r>
              <a:rPr lang="fr-FR" sz="1100" dirty="0" err="1">
                <a:latin typeface="Quattrocento Sans"/>
              </a:rPr>
              <a:t>Implementation</a:t>
            </a:r>
            <a:r>
              <a:rPr lang="fr-FR" sz="1100" dirty="0">
                <a:latin typeface="Quattrocento Sans"/>
              </a:rPr>
              <a:t> and </a:t>
            </a:r>
            <a:r>
              <a:rPr lang="fr-FR" sz="1100" dirty="0" err="1">
                <a:latin typeface="Quattrocento Sans"/>
              </a:rPr>
              <a:t>Assesment</a:t>
            </a:r>
            <a:r>
              <a:rPr lang="fr-FR" sz="1100" dirty="0">
                <a:latin typeface="Quattrocento Sans"/>
              </a:rPr>
              <a:t> – Expert Group</a:t>
            </a: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171450" indent="-171450" fontAlgn="base">
              <a:buFont typeface="Wingdings" panose="05000000000000000000" pitchFamily="2" charset="2"/>
              <a:buChar char="Ø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Définir des pistes pour évaluer l’action des bibliothèques en matière de développement durable</a:t>
            </a:r>
          </a:p>
          <a:p>
            <a:pPr marL="171450" indent="-171450" fontAlgn="base">
              <a:buFont typeface="Wingdings" panose="05000000000000000000" pitchFamily="2" charset="2"/>
              <a:buChar char="Ø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De la difficulté d’adapter les indicateurs de l’ONU</a:t>
            </a:r>
          </a:p>
          <a:p>
            <a:pPr marL="171450" indent="-171450" fontAlgn="base">
              <a:buFont typeface="Wingdings" panose="05000000000000000000" pitchFamily="2" charset="2"/>
              <a:buChar char="Ø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http://www.eblida.org/about-eblida/expert-groups/eu-libraries-sustainable-development-implementation-assessment.html</a:t>
            </a:r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171450" indent="-171450" fontAlgn="base">
              <a:buFont typeface="Wingdings" panose="05000000000000000000" pitchFamily="2" charset="2"/>
              <a:buChar char="Ø"/>
            </a:pPr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r>
              <a:rPr lang="fr-FR" sz="1100" b="1" dirty="0">
                <a:latin typeface="Quattrocento Sans"/>
                <a:ea typeface="Quattrocento Sans"/>
                <a:cs typeface="Quattrocento Sans"/>
                <a:sym typeface="Quattrocento Sans"/>
              </a:rPr>
              <a:t>OUTIL D’EVALUATION</a:t>
            </a:r>
          </a:p>
          <a:p>
            <a:pPr fontAlgn="base"/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Comment votre bibliothèque contribue-t-elle au développement durable ?</a:t>
            </a:r>
          </a:p>
          <a:p>
            <a:pPr fontAlgn="base"/>
            <a:r>
              <a:rPr lang="fr-FR" sz="1100" dirty="0" err="1">
                <a:latin typeface="Quattrocento Sans"/>
                <a:ea typeface="Quattrocento Sans"/>
                <a:cs typeface="Quattrocento Sans"/>
                <a:sym typeface="Quattrocento Sans"/>
              </a:rPr>
              <a:t>Nathalice</a:t>
            </a: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 Cardoso </a:t>
            </a:r>
          </a:p>
          <a:p>
            <a:pPr fontAlgn="base"/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Calculatrice des actions menées ODD par ODD</a:t>
            </a:r>
          </a:p>
          <a:p>
            <a:pPr fontAlgn="base"/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  <a:hlinkClick r:id="rId4"/>
              </a:rPr>
              <a:t>https://libraryscience.de/fr/home-fr/</a:t>
            </a:r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Shape 75"/>
          <p:cNvSpPr/>
          <p:nvPr/>
        </p:nvSpPr>
        <p:spPr>
          <a:xfrm>
            <a:off x="5650" y="4875058"/>
            <a:ext cx="9144000" cy="268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66DE0F-574B-4BB9-9538-46093F089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r="14496"/>
          <a:stretch/>
        </p:blipFill>
        <p:spPr bwMode="auto">
          <a:xfrm>
            <a:off x="6191639" y="500820"/>
            <a:ext cx="1928079" cy="171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0E6E8A-5446-4AAC-9C70-AA03BA330F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75" t="11479" r="13768" b="5220"/>
          <a:stretch/>
        </p:blipFill>
        <p:spPr>
          <a:xfrm>
            <a:off x="5857230" y="2883032"/>
            <a:ext cx="2596896" cy="18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09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fr-FR" dirty="0"/>
              <a:t>La bibliothèque de la Canopée</a:t>
            </a:r>
            <a:endParaRPr lang="en" dirty="0"/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454495" y="1630490"/>
            <a:ext cx="4912871" cy="32643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base"/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Réseau des bibliothèques de la ville de Paris</a:t>
            </a: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r>
              <a:rPr lang="en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Bibliothèque verte et participation</a:t>
            </a:r>
          </a:p>
          <a:p>
            <a:pPr fontAlgn="base"/>
            <a:endParaRPr lang="en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r>
              <a:rPr lang="en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Le SME : système de management environnemental : 3 champs d’action :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400" b="0" i="0" dirty="0">
                <a:solidFill>
                  <a:srgbClr val="6A6C6E"/>
                </a:solidFill>
                <a:effectLst/>
                <a:latin typeface="Lato"/>
              </a:rPr>
              <a:t>La gestion des déchets quotidiens,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400" b="0" i="0" dirty="0">
                <a:solidFill>
                  <a:srgbClr val="6A6C6E"/>
                </a:solidFill>
                <a:effectLst/>
                <a:latin typeface="Lato"/>
              </a:rPr>
              <a:t>La plastification des ouvrages prêtés,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400" b="0" i="0" dirty="0">
                <a:solidFill>
                  <a:srgbClr val="6A6C6E"/>
                </a:solidFill>
                <a:effectLst/>
                <a:latin typeface="Lato"/>
              </a:rPr>
              <a:t>La gestion des documents désherbés.</a:t>
            </a:r>
          </a:p>
          <a:p>
            <a:pPr fontAlgn="base"/>
            <a:endParaRPr lang="en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endParaRPr lang="en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r>
              <a:rPr lang="en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5 axes dans leur guide :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6A6C6E"/>
                </a:solidFill>
                <a:latin typeface="Lato"/>
                <a:sym typeface="Quattrocento Sans"/>
              </a:rPr>
              <a:t>Environnement de travail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6A6C6E"/>
                </a:solidFill>
                <a:latin typeface="Lato"/>
                <a:sym typeface="Quattrocento Sans"/>
              </a:rPr>
              <a:t>C</a:t>
            </a:r>
            <a:r>
              <a:rPr lang="en" dirty="0">
                <a:solidFill>
                  <a:srgbClr val="6A6C6E"/>
                </a:solidFill>
                <a:latin typeface="Lato"/>
                <a:sym typeface="Quattrocento Sans"/>
              </a:rPr>
              <a:t>ircuit du document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6A6C6E"/>
                </a:solidFill>
                <a:latin typeface="Lato"/>
                <a:sym typeface="Quattrocento Sans"/>
              </a:rPr>
              <a:t>Services aux usagers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6A6C6E"/>
                </a:solidFill>
                <a:latin typeface="Lato"/>
                <a:sym typeface="Quattrocento Sans"/>
              </a:rPr>
              <a:t>Activités et événements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6A6C6E"/>
                </a:solidFill>
                <a:latin typeface="Lato"/>
                <a:sym typeface="Quattrocento Sans"/>
              </a:rPr>
              <a:t>Communicartion</a:t>
            </a:r>
          </a:p>
          <a:p>
            <a:pPr fontAlgn="base"/>
            <a:endParaRPr lang="en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Shape 75"/>
          <p:cNvSpPr/>
          <p:nvPr/>
        </p:nvSpPr>
        <p:spPr>
          <a:xfrm>
            <a:off x="5650" y="5052291"/>
            <a:ext cx="9144000" cy="91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C45883-22A6-48BD-8431-1F6190AE8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06" t="23999" r="7416" b="8010"/>
          <a:stretch/>
        </p:blipFill>
        <p:spPr>
          <a:xfrm>
            <a:off x="5681059" y="823193"/>
            <a:ext cx="2837499" cy="349711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77FD8B4-5AB9-431C-BD6E-4F4D481D954D}"/>
              </a:ext>
            </a:extLst>
          </p:cNvPr>
          <p:cNvSpPr txBox="1"/>
          <p:nvPr/>
        </p:nvSpPr>
        <p:spPr>
          <a:xfrm>
            <a:off x="5614903" y="4320307"/>
            <a:ext cx="307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hlinkClick r:id="rId4"/>
              </a:rPr>
              <a:t>https://fr.calameo.com/read/006652206597330637b06</a:t>
            </a:r>
            <a:endParaRPr lang="fr-FR" sz="900" dirty="0"/>
          </a:p>
          <a:p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1966944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fr-FR" dirty="0"/>
              <a:t>La bibliothèque de la Canopée</a:t>
            </a:r>
            <a:endParaRPr lang="en" dirty="0"/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" name="Shape 75"/>
          <p:cNvSpPr/>
          <p:nvPr/>
        </p:nvSpPr>
        <p:spPr>
          <a:xfrm>
            <a:off x="5650" y="5052291"/>
            <a:ext cx="9144000" cy="91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DC993D-9D5D-4B1B-88B4-AACA1B05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6" y="1492797"/>
            <a:ext cx="9144000" cy="340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E2C696E-2066-44A6-A8BE-D99E5A6830D1}"/>
              </a:ext>
            </a:extLst>
          </p:cNvPr>
          <p:cNvSpPr txBox="1"/>
          <p:nvPr/>
        </p:nvSpPr>
        <p:spPr>
          <a:xfrm>
            <a:off x="6947276" y="186360"/>
            <a:ext cx="201276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900" dirty="0">
                <a:hlinkClick r:id="rId4"/>
              </a:rPr>
              <a:t>https://bibliothequecanopee.wordpress.com/2021/01/05/integrer-la-question-environnementale-dans-une-mediatheque-le-cas-du-systeme-de-management-environnemental/</a:t>
            </a:r>
            <a:endParaRPr lang="fr-FR" sz="900" dirty="0"/>
          </a:p>
          <a:p>
            <a:pPr algn="r"/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484717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597CE-9016-49DB-9F0E-191E2C82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217" y="907101"/>
            <a:ext cx="6814052" cy="435599"/>
          </a:xfrm>
          <a:solidFill>
            <a:schemeClr val="bg1"/>
          </a:solidFill>
        </p:spPr>
        <p:txBody>
          <a:bodyPr/>
          <a:lstStyle/>
          <a:p>
            <a:r>
              <a:rPr lang="fr-FR" dirty="0"/>
              <a:t>L’évaluation de nos actions de développement durable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42B328-ED40-406F-A939-0394A5BD3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641" y="1579298"/>
            <a:ext cx="2556804" cy="2720996"/>
          </a:xfrm>
          <a:ln w="28575">
            <a:solidFill>
              <a:schemeClr val="accent3"/>
            </a:solidFill>
          </a:ln>
        </p:spPr>
        <p:txBody>
          <a:bodyPr/>
          <a:lstStyle/>
          <a:p>
            <a:pPr marL="76200" indent="0">
              <a:buNone/>
            </a:pPr>
            <a:r>
              <a:rPr lang="fr-FR" sz="1600" dirty="0"/>
              <a:t>Vérifier l’adéquation à l’Agenda 2030 = </a:t>
            </a:r>
            <a:r>
              <a:rPr lang="fr-FR" sz="1600" b="1" dirty="0"/>
              <a:t>vérifier que nous agissons</a:t>
            </a:r>
          </a:p>
          <a:p>
            <a:pPr marL="76200" indent="0">
              <a:buNone/>
            </a:pPr>
            <a:endParaRPr lang="fr-FR" sz="1600" dirty="0"/>
          </a:p>
          <a:p>
            <a:r>
              <a:rPr lang="fr-FR" sz="1400" dirty="0"/>
              <a:t>Prendre chaque ODD et vérifier que l’on agit pour cet objectif</a:t>
            </a:r>
          </a:p>
          <a:p>
            <a:r>
              <a:rPr lang="fr-FR" sz="1400" dirty="0"/>
              <a:t>Travailler sur la traduction des indicateurs des ODD en indicateurs bibliothéconomiques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90E213-F36D-467C-82E4-AC038101775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92865" y="1986661"/>
            <a:ext cx="2634803" cy="2720996"/>
          </a:xfrm>
          <a:ln w="28575">
            <a:solidFill>
              <a:schemeClr val="accent2"/>
            </a:solidFill>
          </a:ln>
        </p:spPr>
        <p:txBody>
          <a:bodyPr/>
          <a:lstStyle/>
          <a:p>
            <a:pPr marL="76200" indent="0">
              <a:buNone/>
            </a:pPr>
            <a:r>
              <a:rPr lang="fr-FR" sz="1600" dirty="0"/>
              <a:t>Vérifier l’impact de nos actions = </a:t>
            </a:r>
            <a:r>
              <a:rPr lang="fr-FR" sz="1600" b="1" dirty="0"/>
              <a:t>vérifier que nos actions ont un effet</a:t>
            </a:r>
          </a:p>
          <a:p>
            <a:pPr marL="76200" indent="0">
              <a:buNone/>
            </a:pPr>
            <a:endParaRPr lang="fr-FR" sz="1600" dirty="0"/>
          </a:p>
          <a:p>
            <a:r>
              <a:rPr lang="fr-FR" sz="1400" dirty="0"/>
              <a:t>Prendre chaque action et l’évaluer avec les indicateurs habituels</a:t>
            </a:r>
          </a:p>
          <a:p>
            <a:r>
              <a:rPr lang="fr-FR" sz="1400" dirty="0"/>
              <a:t>Indicateurs de résultat</a:t>
            </a:r>
          </a:p>
          <a:p>
            <a:r>
              <a:rPr lang="fr-FR" sz="1400" dirty="0"/>
              <a:t>Indicateurs d’impact direct</a:t>
            </a:r>
          </a:p>
          <a:p>
            <a:r>
              <a:rPr lang="fr-FR" sz="1400" dirty="0"/>
              <a:t>Indicateurs d’impact à long terme</a:t>
            </a:r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95EC36-A811-4181-A38F-B6A332C2678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777538" y="1501655"/>
            <a:ext cx="3252541" cy="2798639"/>
          </a:xfrm>
          <a:ln w="28575">
            <a:solidFill>
              <a:schemeClr val="accent3"/>
            </a:solidFill>
          </a:ln>
        </p:spPr>
        <p:txBody>
          <a:bodyPr/>
          <a:lstStyle/>
          <a:p>
            <a:pPr marL="76200" indent="0">
              <a:buNone/>
            </a:pPr>
            <a:r>
              <a:rPr lang="fr-FR" sz="1600" dirty="0"/>
              <a:t>Vérifier notre engagement = </a:t>
            </a:r>
            <a:r>
              <a:rPr lang="fr-FR" sz="1600" b="1" dirty="0"/>
              <a:t>vérifier que nous avons fait ce qu’il fallait pour que nos actions aient un effet</a:t>
            </a:r>
          </a:p>
          <a:p>
            <a:pPr marL="76200" indent="0">
              <a:buNone/>
            </a:pPr>
            <a:endParaRPr lang="fr-FR" sz="1600" dirty="0"/>
          </a:p>
          <a:p>
            <a:r>
              <a:rPr lang="fr-FR" sz="1400" dirty="0"/>
              <a:t>Prendre un ODD et analyser ce que la bibliothèque doit faire pour l’atteindre.</a:t>
            </a:r>
          </a:p>
          <a:p>
            <a:r>
              <a:rPr lang="fr-FR" sz="1400" dirty="0"/>
              <a:t>Indicateurs de fonctionnement</a:t>
            </a:r>
          </a:p>
          <a:p>
            <a:r>
              <a:rPr lang="fr-FR" sz="1400" dirty="0"/>
              <a:t>Indicateurs d’intention  : Audit d’inclusion sociale du CULC</a:t>
            </a:r>
          </a:p>
          <a:p>
            <a:endParaRPr lang="fr-FR" dirty="0"/>
          </a:p>
        </p:txBody>
      </p:sp>
      <p:sp>
        <p:nvSpPr>
          <p:cNvPr id="6" name="Shape 84">
            <a:extLst>
              <a:ext uri="{FF2B5EF4-FFF2-40B4-BE49-F238E27FC236}">
                <a16:creationId xmlns:a16="http://schemas.microsoft.com/office/drawing/2014/main" id="{6B1248A5-E197-4B51-93B0-5063B1331327}"/>
              </a:ext>
            </a:extLst>
          </p:cNvPr>
          <p:cNvSpPr txBox="1"/>
          <p:nvPr/>
        </p:nvSpPr>
        <p:spPr>
          <a:xfrm>
            <a:off x="77185" y="4823025"/>
            <a:ext cx="5016170" cy="320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base"/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Raphaëlle Bats, Mathilde </a:t>
            </a:r>
            <a:r>
              <a:rPr lang="fr-FR" sz="1100" dirty="0" err="1">
                <a:latin typeface="Quattrocento Sans"/>
                <a:ea typeface="Quattrocento Sans"/>
                <a:cs typeface="Quattrocento Sans"/>
                <a:sym typeface="Quattrocento Sans"/>
              </a:rPr>
              <a:t>Gaffet</a:t>
            </a: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 : article </a:t>
            </a:r>
            <a:r>
              <a:rPr lang="fr-FR" sz="1100" i="1" dirty="0" err="1">
                <a:latin typeface="Quattrocento Sans"/>
                <a:ea typeface="Quattrocento Sans"/>
                <a:cs typeface="Quattrocento Sans"/>
                <a:sym typeface="Quattrocento Sans"/>
              </a:rPr>
              <a:t>Intercdi</a:t>
            </a:r>
            <a:r>
              <a:rPr lang="fr-FR" sz="1100" i="1" dirty="0"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à paraître</a:t>
            </a: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" name="Shape 75">
            <a:extLst>
              <a:ext uri="{FF2B5EF4-FFF2-40B4-BE49-F238E27FC236}">
                <a16:creationId xmlns:a16="http://schemas.microsoft.com/office/drawing/2014/main" id="{0906DE0E-7EA5-4510-AB29-5543B5A82229}"/>
              </a:ext>
            </a:extLst>
          </p:cNvPr>
          <p:cNvSpPr/>
          <p:nvPr/>
        </p:nvSpPr>
        <p:spPr>
          <a:xfrm>
            <a:off x="5650" y="5052291"/>
            <a:ext cx="9144000" cy="91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491010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712580" y="3278745"/>
            <a:ext cx="6898455" cy="84204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fr-FR" sz="2400" i="1" dirty="0"/>
              <a:t>Trouver sa place dans les stratégies locales</a:t>
            </a:r>
            <a:br>
              <a:rPr lang="fr-FR" sz="2400" i="1" dirty="0"/>
            </a:br>
            <a:r>
              <a:rPr lang="fr-FR" sz="2400" b="0" i="1" dirty="0"/>
              <a:t>Une question de plaidoyer</a:t>
            </a:r>
            <a:endParaRPr lang="en" sz="1800" b="0" i="1" dirty="0"/>
          </a:p>
        </p:txBody>
      </p:sp>
      <p:grpSp>
        <p:nvGrpSpPr>
          <p:cNvPr id="62" name="Shape 62"/>
          <p:cNvGrpSpPr/>
          <p:nvPr/>
        </p:nvGrpSpPr>
        <p:grpSpPr>
          <a:xfrm>
            <a:off x="1299164" y="3511423"/>
            <a:ext cx="215966" cy="342398"/>
            <a:chOff x="6718575" y="2318625"/>
            <a:chExt cx="256950" cy="407375"/>
          </a:xfrm>
        </p:grpSpPr>
        <p:sp>
          <p:nvSpPr>
            <p:cNvPr id="63" name="Shape 6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2" name="Ellipse 11">
            <a:extLst>
              <a:ext uri="{FF2B5EF4-FFF2-40B4-BE49-F238E27FC236}">
                <a16:creationId xmlns:a16="http://schemas.microsoft.com/office/drawing/2014/main" id="{8B95F2AF-4946-4F72-AD1E-E32D9B74A212}"/>
              </a:ext>
            </a:extLst>
          </p:cNvPr>
          <p:cNvSpPr/>
          <p:nvPr/>
        </p:nvSpPr>
        <p:spPr>
          <a:xfrm>
            <a:off x="553865" y="444137"/>
            <a:ext cx="2142309" cy="154664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Connaître les stratégies locales et s’y retrouver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B5230D0-8052-4AA7-9874-6D3B205CB5E2}"/>
              </a:ext>
            </a:extLst>
          </p:cNvPr>
          <p:cNvSpPr/>
          <p:nvPr/>
        </p:nvSpPr>
        <p:spPr>
          <a:xfrm>
            <a:off x="5549972" y="920496"/>
            <a:ext cx="2142309" cy="154664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Prendre sa place à la table de discussion des politiques publiques</a:t>
            </a:r>
          </a:p>
        </p:txBody>
      </p:sp>
    </p:spTree>
    <p:extLst>
      <p:ext uri="{BB962C8B-B14F-4D97-AF65-F5344CB8AC3E}">
        <p14:creationId xmlns:p14="http://schemas.microsoft.com/office/powerpoint/2010/main" val="92753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91680" y="2889504"/>
            <a:ext cx="7103762" cy="84204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fr-FR" sz="2400" dirty="0"/>
              <a:t>Développement durable, transition, changement climatique, résilience : </a:t>
            </a:r>
            <a:endParaRPr lang="en" sz="1800" i="1" dirty="0"/>
          </a:p>
        </p:txBody>
      </p:sp>
      <p:grpSp>
        <p:nvGrpSpPr>
          <p:cNvPr id="62" name="Shape 62"/>
          <p:cNvGrpSpPr/>
          <p:nvPr/>
        </p:nvGrpSpPr>
        <p:grpSpPr>
          <a:xfrm>
            <a:off x="1299164" y="3511423"/>
            <a:ext cx="215966" cy="342398"/>
            <a:chOff x="6718575" y="2318625"/>
            <a:chExt cx="256950" cy="407375"/>
          </a:xfrm>
        </p:grpSpPr>
        <p:sp>
          <p:nvSpPr>
            <p:cNvPr id="63" name="Shape 6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2" name="Shape 61"/>
          <p:cNvSpPr txBox="1">
            <a:spLocks/>
          </p:cNvSpPr>
          <p:nvPr/>
        </p:nvSpPr>
        <p:spPr>
          <a:xfrm>
            <a:off x="1691680" y="3699768"/>
            <a:ext cx="7103762" cy="42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fr-FR" sz="1600" i="1" dirty="0"/>
              <a:t>Comprendre ce que recouvre le terme de développement durable</a:t>
            </a:r>
            <a:endParaRPr lang="en" sz="1600" i="1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0E73495-FA69-4472-89A4-0913C910D6DB}"/>
              </a:ext>
            </a:extLst>
          </p:cNvPr>
          <p:cNvSpPr/>
          <p:nvPr/>
        </p:nvSpPr>
        <p:spPr>
          <a:xfrm>
            <a:off x="553865" y="444137"/>
            <a:ext cx="2142309" cy="154664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 champ sémantique varié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A8C65B2-6888-460C-8322-1734EA967030}"/>
              </a:ext>
            </a:extLst>
          </p:cNvPr>
          <p:cNvSpPr/>
          <p:nvPr/>
        </p:nvSpPr>
        <p:spPr>
          <a:xfrm>
            <a:off x="5549972" y="920496"/>
            <a:ext cx="2142309" cy="154664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Des idées bien définies sous chaque concept</a:t>
            </a:r>
          </a:p>
        </p:txBody>
      </p:sp>
    </p:spTree>
    <p:extLst>
      <p:ext uri="{BB962C8B-B14F-4D97-AF65-F5344CB8AC3E}">
        <p14:creationId xmlns:p14="http://schemas.microsoft.com/office/powerpoint/2010/main" val="2692942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394345"/>
            <a:ext cx="9144000" cy="7489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Les bibliothèques : citation p.93.</a:t>
            </a: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10511" y="908963"/>
            <a:ext cx="3856433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L’Agenda 2030 comme outil de pilotage et d’évaluation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39629" y="1745329"/>
            <a:ext cx="4465966" cy="23079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Le rapport annuel Développement durable de Besançon : </a:t>
            </a: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https://www.besancon.fr/actualite/rapport-annuel-developpement-durable/</a:t>
            </a: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  <a:hlinkClick r:id="rId4"/>
              </a:rPr>
              <a:t>https://www.besancon.fr/wp-content/uploads/2019/09/Rapport-DD-2019.pdf</a:t>
            </a: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Ils pointent les actions réalisées pour chaque ODD.</a:t>
            </a: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48158" t="43286" r="27634" b="12063"/>
          <a:stretch/>
        </p:blipFill>
        <p:spPr>
          <a:xfrm>
            <a:off x="5079831" y="908963"/>
            <a:ext cx="3885661" cy="403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48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362994"/>
            <a:ext cx="9144000" cy="7803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10511" y="908963"/>
            <a:ext cx="3856433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Le rapport de Besançon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39629" y="1745329"/>
            <a:ext cx="7642124" cy="21774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</a:rPr>
              <a:t>5 axes :</a:t>
            </a:r>
          </a:p>
          <a:p>
            <a:pPr marL="9842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latin typeface="Quattrocento Sans"/>
              </a:rPr>
              <a:t>Changement climatique </a:t>
            </a:r>
          </a:p>
          <a:p>
            <a:pPr marL="9842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latin typeface="Quattrocento Sans"/>
              </a:rPr>
              <a:t>Biodiversité, milieux naturels et ressources </a:t>
            </a:r>
          </a:p>
          <a:p>
            <a:pPr marL="9842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latin typeface="Quattrocento Sans"/>
              </a:rPr>
              <a:t>Cohésion sociale et solidarité</a:t>
            </a:r>
          </a:p>
          <a:p>
            <a:pPr marL="9842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latin typeface="Quattrocento Sans"/>
              </a:rPr>
              <a:t>Épanouissement des êtres humains</a:t>
            </a:r>
          </a:p>
          <a:p>
            <a:pPr marL="9842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latin typeface="Quattrocento Sans"/>
              </a:rPr>
              <a:t>Consommation et production responsables</a:t>
            </a:r>
            <a:endParaRPr lang="fr-FR" sz="1600" dirty="0">
              <a:latin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DAEA583-8EEA-41EA-9866-4D3567163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58" t="43286" r="27634" b="12063"/>
          <a:stretch/>
        </p:blipFill>
        <p:spPr>
          <a:xfrm>
            <a:off x="6829000" y="295962"/>
            <a:ext cx="1808978" cy="187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29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0" y="4287039"/>
            <a:ext cx="9144000" cy="842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10511" y="908963"/>
            <a:ext cx="3856433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L’Agenda 2030 comme outil de pilotage et d’évaluation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234854" y="1748797"/>
            <a:ext cx="3333307" cy="20501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Le rapport de redevabilité du conseil départemental de Gironde : </a:t>
            </a: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https://fr.calameo.com/read/002827733d454b92f028c</a:t>
            </a: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Ils vérifient l’impact de leurs actions départementales sur tous les ODD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36579-8253-4F32-8B7E-0058D1C68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30" t="38577" r="13288" b="20902"/>
          <a:stretch/>
        </p:blipFill>
        <p:spPr>
          <a:xfrm>
            <a:off x="3803014" y="1468101"/>
            <a:ext cx="5266559" cy="26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06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462272"/>
            <a:ext cx="9144000" cy="6810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10511" y="908963"/>
            <a:ext cx="4282236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Conseil départementale de Gironde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39629" y="1745329"/>
            <a:ext cx="4282236" cy="16834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Cohésion sociale et territoriale</a:t>
            </a: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Épanouissement de tous les êtres humains</a:t>
            </a: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Lutte contre le changement climatique</a:t>
            </a:r>
          </a:p>
          <a:p>
            <a:pPr>
              <a:spcBef>
                <a:spcPts val="600"/>
              </a:spcBef>
            </a:pPr>
            <a:r>
              <a:rPr lang="fr-FR" sz="1600" dirty="0">
                <a:latin typeface="Quattrocento Sans"/>
                <a:sym typeface="Quattrocento Sans"/>
              </a:rPr>
              <a:t>Préservation de la biodiversité</a:t>
            </a:r>
          </a:p>
          <a:p>
            <a:pPr>
              <a:spcBef>
                <a:spcPts val="600"/>
              </a:spcBef>
            </a:pPr>
            <a:r>
              <a:rPr lang="fr-FR" sz="1600" dirty="0">
                <a:latin typeface="Quattrocento Sans"/>
              </a:rPr>
              <a:t>Production et consommation responsables</a:t>
            </a:r>
            <a:endParaRPr lang="fr-FR" sz="1600" dirty="0">
              <a:latin typeface="Quattrocento Sans"/>
              <a:sym typeface="Quattrocento Sans"/>
            </a:endParaRPr>
          </a:p>
          <a:p>
            <a:pPr>
              <a:spcBef>
                <a:spcPts val="600"/>
              </a:spcBef>
            </a:pPr>
            <a:r>
              <a:rPr lang="fr-FR" sz="1600" dirty="0">
                <a:latin typeface="Quattrocento Sans"/>
              </a:rPr>
              <a:t>Gouvernance et participation citoyenne</a:t>
            </a:r>
            <a:endParaRPr lang="en" sz="1600" dirty="0">
              <a:latin typeface="Quattrocento Sans"/>
              <a:sym typeface="Quattrocento San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36579-8253-4F32-8B7E-0058D1C68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30" t="38577" r="13288" b="20902"/>
          <a:stretch/>
        </p:blipFill>
        <p:spPr>
          <a:xfrm>
            <a:off x="6318434" y="180753"/>
            <a:ext cx="2596967" cy="132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21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415246"/>
            <a:ext cx="9144000" cy="728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10511" y="908963"/>
            <a:ext cx="3856433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L’Agenda 2030 comme outil de pilotage et d’évaluation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44946" y="1857236"/>
            <a:ext cx="4465966" cy="16834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Le rapport DD du Conseil Départementale de l’Aube.</a:t>
            </a: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L’organisation du plan d’action du département ODD par ODD (et non l’inverse).</a:t>
            </a: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B5332D-E0D4-40A8-9267-A7FA40C55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96" t="12403" r="29796" b="4890"/>
          <a:stretch/>
        </p:blipFill>
        <p:spPr>
          <a:xfrm>
            <a:off x="5354681" y="88825"/>
            <a:ext cx="3725251" cy="497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56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436146"/>
            <a:ext cx="9144000" cy="7071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10511" y="908963"/>
            <a:ext cx="4192847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Conseil départemental de l’Aube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44946" y="1857236"/>
            <a:ext cx="5058412" cy="2143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4 priorités pour l’Aube, plan d’action 2018</a:t>
            </a: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Aménagement et attractivité du territoire ;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Solidarités territoriales ;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Solidarités humaines ;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Pertinence et efficacité de l’action publique.</a:t>
            </a: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B5332D-E0D4-40A8-9267-A7FA40C55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96" t="12403" r="29796" b="4890"/>
          <a:stretch/>
        </p:blipFill>
        <p:spPr>
          <a:xfrm>
            <a:off x="7531420" y="234491"/>
            <a:ext cx="1176596" cy="15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11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91680" y="2889504"/>
            <a:ext cx="7103762" cy="84204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fr-FR" sz="2400" dirty="0"/>
              <a:t>Sensibilisation au changement climatique</a:t>
            </a:r>
            <a:endParaRPr lang="en" sz="1800" i="1" dirty="0"/>
          </a:p>
        </p:txBody>
      </p:sp>
      <p:grpSp>
        <p:nvGrpSpPr>
          <p:cNvPr id="62" name="Shape 62"/>
          <p:cNvGrpSpPr/>
          <p:nvPr/>
        </p:nvGrpSpPr>
        <p:grpSpPr>
          <a:xfrm>
            <a:off x="1299164" y="3511423"/>
            <a:ext cx="215966" cy="342398"/>
            <a:chOff x="6718575" y="2318625"/>
            <a:chExt cx="256950" cy="407375"/>
          </a:xfrm>
        </p:grpSpPr>
        <p:sp>
          <p:nvSpPr>
            <p:cNvPr id="63" name="Shape 6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2" name="Shape 61"/>
          <p:cNvSpPr txBox="1">
            <a:spLocks/>
          </p:cNvSpPr>
          <p:nvPr/>
        </p:nvSpPr>
        <p:spPr>
          <a:xfrm>
            <a:off x="1691680" y="3699768"/>
            <a:ext cx="7103762" cy="42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 lang="fr-FR" sz="1600" i="1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BA8FB65-D0A4-4D6C-B164-9DF4D4EBBF44}"/>
              </a:ext>
            </a:extLst>
          </p:cNvPr>
          <p:cNvSpPr/>
          <p:nvPr/>
        </p:nvSpPr>
        <p:spPr>
          <a:xfrm>
            <a:off x="553865" y="444137"/>
            <a:ext cx="2142309" cy="154664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Focus sur les urgences climatiques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58AD4E8-28EF-404E-99C4-B317339DDB5C}"/>
              </a:ext>
            </a:extLst>
          </p:cNvPr>
          <p:cNvSpPr/>
          <p:nvPr/>
        </p:nvSpPr>
        <p:spPr>
          <a:xfrm>
            <a:off x="5549972" y="920496"/>
            <a:ext cx="2142309" cy="154664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Accompagner les urgences par la diffusion de savoirs vérifiés</a:t>
            </a:r>
          </a:p>
        </p:txBody>
      </p:sp>
    </p:spTree>
    <p:extLst>
      <p:ext uri="{BB962C8B-B14F-4D97-AF65-F5344CB8AC3E}">
        <p14:creationId xmlns:p14="http://schemas.microsoft.com/office/powerpoint/2010/main" val="2377470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fr-FR" dirty="0"/>
              <a:t>UNESCO et EDD</a:t>
            </a:r>
            <a:endParaRPr lang="en" dirty="0"/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623723" y="1997639"/>
            <a:ext cx="7896553" cy="28001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base"/>
            <a:r>
              <a:rPr lang="fr-FR" dirty="0"/>
              <a:t>« L'éducation est un élément essentiel de la réponse mondiale au changement climatique. Elle </a:t>
            </a:r>
            <a:r>
              <a:rPr lang="fr-FR" b="1" dirty="0">
                <a:solidFill>
                  <a:srgbClr val="FFC000"/>
                </a:solidFill>
              </a:rPr>
              <a:t>aide les gens à comprendre </a:t>
            </a:r>
            <a:r>
              <a:rPr lang="fr-FR" dirty="0"/>
              <a:t>et </a:t>
            </a:r>
            <a:r>
              <a:rPr lang="fr-FR" b="1" dirty="0">
                <a:solidFill>
                  <a:srgbClr val="FFC000"/>
                </a:solidFill>
              </a:rPr>
              <a:t>à faire face </a:t>
            </a:r>
            <a:r>
              <a:rPr lang="fr-FR" dirty="0"/>
              <a:t>aux effets du réchauffement climatique, </a:t>
            </a:r>
            <a:r>
              <a:rPr lang="fr-FR" b="1" dirty="0">
                <a:solidFill>
                  <a:srgbClr val="FFC000"/>
                </a:solidFill>
              </a:rPr>
              <a:t>augmente les connaissances</a:t>
            </a:r>
            <a:r>
              <a:rPr lang="fr-FR" dirty="0"/>
              <a:t> sur le climat parmi les jeunes, </a:t>
            </a:r>
            <a:r>
              <a:rPr lang="fr-FR" b="1" dirty="0">
                <a:solidFill>
                  <a:srgbClr val="FFC000"/>
                </a:solidFill>
              </a:rPr>
              <a:t>encourage des changements </a:t>
            </a:r>
            <a:r>
              <a:rPr lang="fr-FR" dirty="0"/>
              <a:t>dans leurs attitudes et leurs comportements, et </a:t>
            </a:r>
            <a:r>
              <a:rPr lang="fr-FR" b="1" dirty="0">
                <a:solidFill>
                  <a:srgbClr val="FFC000"/>
                </a:solidFill>
              </a:rPr>
              <a:t>les aide à s'adapter </a:t>
            </a:r>
            <a:r>
              <a:rPr lang="fr-FR" dirty="0"/>
              <a:t>aux tendances liées aux changements climatiques. »</a:t>
            </a: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r>
              <a:rPr lang="fr-FR" sz="1000" dirty="0">
                <a:effectLst/>
                <a:latin typeface="Quattrocento Sans" panose="020B0604020202020204"/>
                <a:ea typeface="Calibri" panose="020F0502020204030204" pitchFamily="34" charset="0"/>
              </a:rPr>
              <a:t>Unesco, « Éducation et sensibilisation au changement climatique », UNESCO, 2 juillet 2015, </a:t>
            </a:r>
            <a:r>
              <a:rPr lang="fr-FR" sz="1000" dirty="0">
                <a:effectLst/>
                <a:latin typeface="Quattrocento Sans" panose="020B0604020202020204"/>
                <a:ea typeface="Calibri" panose="020F0502020204030204" pitchFamily="34" charset="0"/>
                <a:hlinkClick r:id="rId3"/>
              </a:rPr>
              <a:t>https://fr.unesco.org/themes/faire-face-au-changement-climatique/education-sensibilisation-au-changement-climatique</a:t>
            </a:r>
            <a:r>
              <a:rPr lang="fr-FR" sz="1000" dirty="0">
                <a:effectLst/>
                <a:latin typeface="Quattrocento Sans" panose="020B0604020202020204"/>
                <a:ea typeface="Calibri" panose="020F0502020204030204" pitchFamily="34" charset="0"/>
              </a:rPr>
              <a:t>.</a:t>
            </a:r>
            <a:endParaRPr lang="fr-FR" sz="1000" dirty="0">
              <a:effectLst/>
              <a:latin typeface="Quattrocento Sans" panose="020B0604020202020204"/>
              <a:ea typeface="Calibri" panose="020F0502020204030204" pitchFamily="34" charset="0"/>
              <a:sym typeface="Quattrocento Sans"/>
            </a:endParaRPr>
          </a:p>
          <a:p>
            <a:pPr fontAlgn="base"/>
            <a:endParaRPr lang="en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D3CB905-DA48-4486-B35C-1B3568CC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336" y="242780"/>
            <a:ext cx="2206780" cy="167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75">
            <a:extLst>
              <a:ext uri="{FF2B5EF4-FFF2-40B4-BE49-F238E27FC236}">
                <a16:creationId xmlns:a16="http://schemas.microsoft.com/office/drawing/2014/main" id="{A3C22E9A-8971-4D73-8B14-8DC004047878}"/>
              </a:ext>
            </a:extLst>
          </p:cNvPr>
          <p:cNvSpPr/>
          <p:nvPr/>
        </p:nvSpPr>
        <p:spPr>
          <a:xfrm>
            <a:off x="5650" y="4702629"/>
            <a:ext cx="9144000" cy="4406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689641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215BE-E798-4B11-BF0F-389B56BB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autre approche de l’EDD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7AE52F-102F-4678-98B4-22EE3D040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866" y="1485793"/>
            <a:ext cx="8048845" cy="3231000"/>
          </a:xfrm>
        </p:spPr>
        <p:txBody>
          <a:bodyPr/>
          <a:lstStyle/>
          <a:p>
            <a:pPr marL="101600" indent="0">
              <a:buNone/>
            </a:pPr>
            <a:r>
              <a:rPr lang="fr-FR" sz="1600" dirty="0"/>
              <a:t>« La connaissance du problème est certes une condition nécessaire à l’apparition d’un comportement pro-environnemental, mais non suffisante. (…) beaucoup d’individus sont aujourd’hui </a:t>
            </a:r>
            <a:r>
              <a:rPr lang="fr-FR" sz="1600" b="1" dirty="0">
                <a:solidFill>
                  <a:srgbClr val="FFC000"/>
                </a:solidFill>
              </a:rPr>
              <a:t>bien informés </a:t>
            </a:r>
            <a:r>
              <a:rPr lang="fr-FR" sz="1600" dirty="0"/>
              <a:t>en matière d’écologie et estiment alors moins polluer que les autres. En calculant avec eux l’impact de leur conduite sur l’environnement (empreinte écologique), ils </a:t>
            </a:r>
            <a:r>
              <a:rPr lang="fr-FR" sz="1600" b="1" dirty="0">
                <a:solidFill>
                  <a:srgbClr val="FFC000"/>
                </a:solidFill>
              </a:rPr>
              <a:t>prennent conscience </a:t>
            </a:r>
            <a:r>
              <a:rPr lang="fr-FR" sz="1600" dirty="0"/>
              <a:t>de polluer comme les autres. Et pour que cette prise de conscience soit suivie d’effets, il faut que l’individu ait des </a:t>
            </a:r>
            <a:r>
              <a:rPr lang="fr-FR" sz="1600" b="1" dirty="0">
                <a:solidFill>
                  <a:srgbClr val="FFC000"/>
                </a:solidFill>
              </a:rPr>
              <a:t>alternatives </a:t>
            </a:r>
            <a:r>
              <a:rPr lang="fr-FR" sz="1600" dirty="0"/>
              <a:t>prenant en compte ses contraintes individuelles, par exemple en matière de transport. »</a:t>
            </a:r>
          </a:p>
          <a:p>
            <a:pPr marL="101600" indent="0">
              <a:buNone/>
            </a:pPr>
            <a:endParaRPr lang="fr-FR" sz="1600" dirty="0"/>
          </a:p>
          <a:p>
            <a:pPr marL="101600" indent="0">
              <a:buNone/>
            </a:pPr>
            <a:r>
              <a:rPr lang="fr-FR" sz="1300" dirty="0"/>
              <a:t>Faire comprendre</a:t>
            </a:r>
          </a:p>
          <a:p>
            <a:pPr marL="101600" indent="0">
              <a:buNone/>
            </a:pPr>
            <a:r>
              <a:rPr lang="fr-FR" sz="1300" dirty="0"/>
              <a:t>Faire prendre conscience</a:t>
            </a:r>
          </a:p>
          <a:p>
            <a:pPr marL="101600" indent="0">
              <a:buNone/>
            </a:pPr>
            <a:r>
              <a:rPr lang="fr-FR" sz="1300" dirty="0"/>
              <a:t>Faire agir : responsabilité individuelle et collective</a:t>
            </a:r>
          </a:p>
          <a:p>
            <a:pPr marL="101600" indent="0">
              <a:buNone/>
            </a:pPr>
            <a:endParaRPr lang="fr-FR" sz="1600" dirty="0"/>
          </a:p>
          <a:p>
            <a:pPr marL="101600" indent="0">
              <a:buNone/>
            </a:pP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Benoît 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Urgelli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« La question du changement climatique dans le programme français d’éducation à l’environnement pour un développement durable – Nouvelle épistémologie des savoirs scolaires et implications pour la formation des enseignants », </a:t>
            </a:r>
            <a:r>
              <a:rPr lang="fr-FR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Éducation relative à l’environnement. Regards - Recherches - Réflexions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</a:t>
            </a:r>
            <a:r>
              <a:rPr lang="fr-FR" sz="10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Volume 6 (14 septembre 2007), 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https://doi.org/10.4000/ere.3902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01600" indent="0">
              <a:buNone/>
            </a:pPr>
            <a:endParaRPr lang="fr-F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endParaRPr lang="fr-FR" sz="1600" dirty="0"/>
          </a:p>
        </p:txBody>
      </p:sp>
      <p:sp>
        <p:nvSpPr>
          <p:cNvPr id="4" name="Shape 75">
            <a:extLst>
              <a:ext uri="{FF2B5EF4-FFF2-40B4-BE49-F238E27FC236}">
                <a16:creationId xmlns:a16="http://schemas.microsoft.com/office/drawing/2014/main" id="{6ABB980C-6E55-4A80-BC13-55DF9288C929}"/>
              </a:ext>
            </a:extLst>
          </p:cNvPr>
          <p:cNvSpPr/>
          <p:nvPr/>
        </p:nvSpPr>
        <p:spPr>
          <a:xfrm>
            <a:off x="5650" y="4932535"/>
            <a:ext cx="9144000" cy="2107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829821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215BE-E798-4B11-BF0F-389B56BB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Médiation et DD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7AE52F-102F-4678-98B4-22EE3D040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8512" y="2293228"/>
            <a:ext cx="2200940" cy="1399434"/>
          </a:xfrm>
        </p:spPr>
        <p:txBody>
          <a:bodyPr/>
          <a:lstStyle/>
          <a:p>
            <a:pPr marL="101600" indent="0">
              <a:buNone/>
            </a:pPr>
            <a:r>
              <a:rPr lang="fr-FR" sz="1300" dirty="0"/>
              <a:t>Faire comprendre</a:t>
            </a:r>
          </a:p>
          <a:p>
            <a:pPr marL="101600" indent="0">
              <a:buNone/>
            </a:pPr>
            <a:r>
              <a:rPr lang="fr-FR" sz="1300" dirty="0"/>
              <a:t>Faire agir</a:t>
            </a:r>
          </a:p>
          <a:p>
            <a:pPr marL="101600" indent="0">
              <a:buNone/>
            </a:pPr>
            <a:r>
              <a:rPr lang="fr-FR" sz="1300" dirty="0"/>
              <a:t>Faire questionner</a:t>
            </a:r>
          </a:p>
          <a:p>
            <a:pPr marL="101600" indent="0">
              <a:buNone/>
            </a:pPr>
            <a:endParaRPr lang="fr-FR" sz="1600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43CC372-15E2-4B46-B301-E2D131E6D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14110"/>
              </p:ext>
            </p:extLst>
          </p:nvPr>
        </p:nvGraphicFramePr>
        <p:xfrm>
          <a:off x="292979" y="1816162"/>
          <a:ext cx="5754370" cy="2353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7185">
                  <a:extLst>
                    <a:ext uri="{9D8B030D-6E8A-4147-A177-3AD203B41FA5}">
                      <a16:colId xmlns:a16="http://schemas.microsoft.com/office/drawing/2014/main" val="3099814468"/>
                    </a:ext>
                  </a:extLst>
                </a:gridCol>
                <a:gridCol w="2877185">
                  <a:extLst>
                    <a:ext uri="{9D8B030D-6E8A-4147-A177-3AD203B41FA5}">
                      <a16:colId xmlns:a16="http://schemas.microsoft.com/office/drawing/2014/main" val="71987870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Modes de médiation du changement climatique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1196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Mode informatif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Donner des informations claires et objectives sur toutes les dimensions du problème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5485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Mode interventionniste pour un changement de comportements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Favoriser l’adoption de comportement écologiquement vertueux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0517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Mode interventionniste pour un changement social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Favoriser l’adoption de nouvelles pratiques sociales dans le sens du développement durable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2960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Mode critique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Interroger la définition dominante du problème climatique et la notion de développement durable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5234613"/>
                  </a:ext>
                </a:extLst>
              </a:tr>
            </a:tbl>
          </a:graphicData>
        </a:graphic>
      </p:graphicFrame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4F400C20-2CF9-4350-897A-BCDF0B777305}"/>
              </a:ext>
            </a:extLst>
          </p:cNvPr>
          <p:cNvSpPr txBox="1">
            <a:spLocks/>
          </p:cNvSpPr>
          <p:nvPr/>
        </p:nvSpPr>
        <p:spPr>
          <a:xfrm>
            <a:off x="244549" y="4300870"/>
            <a:ext cx="8192386" cy="568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◉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101600" indent="0">
              <a:buFont typeface="Quattrocento Sans"/>
              <a:buNone/>
            </a:pP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Marine 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Soichot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, « Les musées et centres de sciences face au changement climatique. Quelles médiations muséales pour un problème 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socioscientifique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? » (Thèse de doctorat, Paris, Muséum d’histoire naturelle, 2011)</a:t>
            </a:r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indent="0">
              <a:buFont typeface="Quattrocento Sans"/>
              <a:buNone/>
            </a:pPr>
            <a:endParaRPr lang="fr-FR" sz="1600" dirty="0"/>
          </a:p>
        </p:txBody>
      </p:sp>
      <p:sp>
        <p:nvSpPr>
          <p:cNvPr id="6" name="Shape 75">
            <a:extLst>
              <a:ext uri="{FF2B5EF4-FFF2-40B4-BE49-F238E27FC236}">
                <a16:creationId xmlns:a16="http://schemas.microsoft.com/office/drawing/2014/main" id="{B983A521-2FE1-4A5E-8033-CE56516C8A98}"/>
              </a:ext>
            </a:extLst>
          </p:cNvPr>
          <p:cNvSpPr/>
          <p:nvPr/>
        </p:nvSpPr>
        <p:spPr>
          <a:xfrm>
            <a:off x="5650" y="4869444"/>
            <a:ext cx="9144000" cy="2738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79284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430921"/>
            <a:ext cx="9144000" cy="7123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4573876" cy="5194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Un peu de vocabulaire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2" name="Shape 82"/>
          <p:cNvSpPr txBox="1"/>
          <p:nvPr/>
        </p:nvSpPr>
        <p:spPr>
          <a:xfrm>
            <a:off x="251521" y="1725186"/>
            <a:ext cx="3859438" cy="82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endParaRPr lang="en" sz="1200" b="1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3" name="Shape 83"/>
          <p:cNvSpPr txBox="1"/>
          <p:nvPr/>
        </p:nvSpPr>
        <p:spPr>
          <a:xfrm>
            <a:off x="251520" y="1645012"/>
            <a:ext cx="2975774" cy="8292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Changement global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Changement climatique</a:t>
            </a:r>
          </a:p>
          <a:p>
            <a:pPr lvl="0" rtl="0">
              <a:spcBef>
                <a:spcPts val="600"/>
              </a:spcBef>
              <a:buNone/>
            </a:pPr>
            <a:endParaRPr lang="en" sz="1600" b="1" dirty="0"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5638047" y="1525273"/>
            <a:ext cx="2314928" cy="6869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Anthropocène</a:t>
            </a:r>
          </a:p>
          <a:p>
            <a:pPr lvl="0" rtl="0">
              <a:spcBef>
                <a:spcPts val="600"/>
              </a:spcBef>
              <a:buNone/>
            </a:pPr>
            <a:r>
              <a:rPr lang="fr-FR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É</a:t>
            </a: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cologie</a:t>
            </a:r>
          </a:p>
          <a:p>
            <a:pPr lvl="0" rtl="0">
              <a:spcBef>
                <a:spcPts val="600"/>
              </a:spcBef>
              <a:buNone/>
            </a:pPr>
            <a:r>
              <a:rPr lang="fr-FR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E</a:t>
            </a: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nvironnement </a:t>
            </a:r>
          </a:p>
          <a:p>
            <a:pPr lvl="0" rtl="0">
              <a:spcBef>
                <a:spcPts val="600"/>
              </a:spcBef>
              <a:buNone/>
            </a:pPr>
            <a:endParaRPr lang="en" sz="1600" b="1" dirty="0"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lvl="0">
              <a:spcBef>
                <a:spcPts val="600"/>
              </a:spcBef>
            </a:pPr>
            <a:r>
              <a:rPr lang="en" sz="1200" dirty="0">
                <a:latin typeface="Quattrocento Sans"/>
                <a:ea typeface="Quattrocento Sans"/>
                <a:cs typeface="Quattrocento Sans"/>
                <a:sym typeface="Quattrocento Sans"/>
              </a:rPr>
              <a:t>v</a:t>
            </a:r>
          </a:p>
        </p:txBody>
      </p:sp>
      <p:sp>
        <p:nvSpPr>
          <p:cNvPr id="13" name="Shape 83"/>
          <p:cNvSpPr txBox="1"/>
          <p:nvPr/>
        </p:nvSpPr>
        <p:spPr>
          <a:xfrm>
            <a:off x="2842320" y="2738042"/>
            <a:ext cx="3872515" cy="8292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Réorientation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Développement durable et ODD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Transition écologique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Atténuation / Adaptation</a:t>
            </a:r>
          </a:p>
          <a:p>
            <a:pPr lvl="0" rtl="0">
              <a:spcBef>
                <a:spcPts val="600"/>
              </a:spcBef>
              <a:buNone/>
            </a:pPr>
            <a:endParaRPr lang="en" sz="1600" b="1" dirty="0"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" name="Shape 83"/>
          <p:cNvSpPr txBox="1"/>
          <p:nvPr/>
        </p:nvSpPr>
        <p:spPr>
          <a:xfrm>
            <a:off x="6510884" y="2848675"/>
            <a:ext cx="1901466" cy="82627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fr-FR" dirty="0">
                <a:sym typeface="Quattrocento Sans"/>
              </a:rPr>
              <a:t>Les </a:t>
            </a:r>
            <a:r>
              <a:rPr lang="fr-FR" b="1" dirty="0">
                <a:sym typeface="Quattrocento Sans"/>
              </a:rPr>
              <a:t>Objectifs</a:t>
            </a:r>
            <a:r>
              <a:rPr lang="fr-FR" dirty="0">
                <a:sym typeface="Quattrocento Sans"/>
              </a:rPr>
              <a:t> de </a:t>
            </a:r>
            <a:r>
              <a:rPr lang="fr-FR" strike="sngStrike" dirty="0">
                <a:sym typeface="Quattrocento Sans"/>
              </a:rPr>
              <a:t>Développement</a:t>
            </a:r>
            <a:r>
              <a:rPr lang="fr-FR" dirty="0">
                <a:sym typeface="Quattrocento Sans"/>
              </a:rPr>
              <a:t> </a:t>
            </a:r>
            <a:r>
              <a:rPr lang="fr-FR" b="1" dirty="0">
                <a:sym typeface="Quattrocento Sans"/>
              </a:rPr>
              <a:t>Devenir Durable</a:t>
            </a:r>
            <a:endParaRPr lang="en" dirty="0"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600" b="1" dirty="0"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lvl="0">
              <a:spcBef>
                <a:spcPts val="600"/>
              </a:spcBef>
            </a:pPr>
            <a:endParaRPr lang="en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6019028" y="3288145"/>
            <a:ext cx="4918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686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215BE-E798-4B11-BF0F-389B56BB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Médiation, DD et bibliothèques</a:t>
            </a:r>
          </a:p>
        </p:txBody>
      </p:sp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A9166A23-C022-4080-9304-BA056AD45B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1041965"/>
              </p:ext>
            </p:extLst>
          </p:nvPr>
        </p:nvGraphicFramePr>
        <p:xfrm>
          <a:off x="1858926" y="1515140"/>
          <a:ext cx="5567916" cy="32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B68CE76-1BA7-4DA7-A0CD-A231656D0CFF}"/>
                  </a:ext>
                </a:extLst>
              </p14:cNvPr>
              <p14:cNvContentPartPr/>
              <p14:nvPr/>
            </p14:nvContentPartPr>
            <p14:xfrm>
              <a:off x="7341271" y="536886"/>
              <a:ext cx="978480" cy="8553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B68CE76-1BA7-4DA7-A0CD-A231656D0C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87631" y="428886"/>
                <a:ext cx="1086120" cy="10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000E1CAD-1598-4739-8AF1-93BD0E91AE5A}"/>
                  </a:ext>
                </a:extLst>
              </p14:cNvPr>
              <p14:cNvContentPartPr/>
              <p14:nvPr/>
            </p14:nvContentPartPr>
            <p14:xfrm>
              <a:off x="6985231" y="1120446"/>
              <a:ext cx="1015200" cy="41760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000E1CAD-1598-4739-8AF1-93BD0E91AE5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31591" y="1012806"/>
                <a:ext cx="1122840" cy="63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75271A06-A61B-456C-9869-FE1BC548CC7A}"/>
                  </a:ext>
                </a:extLst>
              </p14:cNvPr>
              <p14:cNvContentPartPr/>
              <p14:nvPr/>
            </p14:nvContentPartPr>
            <p14:xfrm>
              <a:off x="1126951" y="2700126"/>
              <a:ext cx="800280" cy="99468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75271A06-A61B-456C-9869-FE1BC548CC7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2951" y="2592126"/>
                <a:ext cx="907920" cy="12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9333AC9A-F84C-4804-9029-7A2C499263A1}"/>
                  </a:ext>
                </a:extLst>
              </p14:cNvPr>
              <p14:cNvContentPartPr/>
              <p14:nvPr/>
            </p14:nvContentPartPr>
            <p14:xfrm>
              <a:off x="1642471" y="2301606"/>
              <a:ext cx="373680" cy="92988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9333AC9A-F84C-4804-9029-7A2C499263A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88471" y="2193966"/>
                <a:ext cx="481320" cy="114552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4145478F-A12B-4C42-83BC-1F0E308A1ED7}"/>
              </a:ext>
            </a:extLst>
          </p:cNvPr>
          <p:cNvSpPr txBox="1"/>
          <p:nvPr/>
        </p:nvSpPr>
        <p:spPr>
          <a:xfrm>
            <a:off x="6921796" y="150672"/>
            <a:ext cx="2392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Lieu d’émancipation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20676A5-811E-4747-952C-4D8701085677}"/>
              </a:ext>
            </a:extLst>
          </p:cNvPr>
          <p:cNvSpPr txBox="1"/>
          <p:nvPr/>
        </p:nvSpPr>
        <p:spPr>
          <a:xfrm>
            <a:off x="7054075" y="4182747"/>
            <a:ext cx="1897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Lieu de construction de citoyenneté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8273038-7502-41D1-8A3D-E86D6A337FE5}"/>
              </a:ext>
            </a:extLst>
          </p:cNvPr>
          <p:cNvSpPr txBox="1"/>
          <p:nvPr/>
        </p:nvSpPr>
        <p:spPr>
          <a:xfrm>
            <a:off x="342901" y="3771090"/>
            <a:ext cx="1775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Lieu de savoirs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519E255D-E464-47DF-88BA-6D5402FDA749}"/>
                  </a:ext>
                </a:extLst>
              </p14:cNvPr>
              <p14:cNvContentPartPr/>
              <p14:nvPr/>
            </p14:nvContentPartPr>
            <p14:xfrm>
              <a:off x="6184206" y="3664830"/>
              <a:ext cx="1639440" cy="39312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519E255D-E464-47DF-88BA-6D5402FDA74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30566" y="3556830"/>
                <a:ext cx="1747080" cy="6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Encre 28">
                <a:extLst>
                  <a:ext uri="{FF2B5EF4-FFF2-40B4-BE49-F238E27FC236}">
                    <a16:creationId xmlns:a16="http://schemas.microsoft.com/office/drawing/2014/main" id="{8B4B4B1A-91B3-4ED2-A9CD-BC7EFC1BBDBE}"/>
                  </a:ext>
                </a:extLst>
              </p14:cNvPr>
              <p14:cNvContentPartPr/>
              <p14:nvPr/>
            </p14:nvContentPartPr>
            <p14:xfrm>
              <a:off x="6132366" y="3175590"/>
              <a:ext cx="636480" cy="1158480"/>
            </p14:xfrm>
          </p:contentPart>
        </mc:Choice>
        <mc:Fallback xmlns="">
          <p:pic>
            <p:nvPicPr>
              <p:cNvPr id="29" name="Encre 28">
                <a:extLst>
                  <a:ext uri="{FF2B5EF4-FFF2-40B4-BE49-F238E27FC236}">
                    <a16:creationId xmlns:a16="http://schemas.microsoft.com/office/drawing/2014/main" id="{8B4B4B1A-91B3-4ED2-A9CD-BC7EFC1BBDB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78366" y="3067950"/>
                <a:ext cx="744120" cy="137412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Shape 75">
            <a:extLst>
              <a:ext uri="{FF2B5EF4-FFF2-40B4-BE49-F238E27FC236}">
                <a16:creationId xmlns:a16="http://schemas.microsoft.com/office/drawing/2014/main" id="{6F73FAA5-2DEF-40DF-851B-A6CB89BED574}"/>
              </a:ext>
            </a:extLst>
          </p:cNvPr>
          <p:cNvSpPr/>
          <p:nvPr/>
        </p:nvSpPr>
        <p:spPr>
          <a:xfrm>
            <a:off x="5650" y="4936061"/>
            <a:ext cx="9144000" cy="207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2083475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597CE-9016-49DB-9F0E-191E2C82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342" y="901403"/>
            <a:ext cx="7084059" cy="435599"/>
          </a:xfrm>
          <a:solidFill>
            <a:schemeClr val="bg1"/>
          </a:solidFill>
        </p:spPr>
        <p:txBody>
          <a:bodyPr/>
          <a:lstStyle/>
          <a:p>
            <a:r>
              <a:rPr lang="fr-FR" sz="1800" dirty="0"/>
              <a:t>Construire une stratégie de sensibilisation au changement climatique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95EC36-A811-4181-A38F-B6A332C2678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8696" y="1951074"/>
            <a:ext cx="2795513" cy="2365745"/>
          </a:xfrm>
        </p:spPr>
        <p:txBody>
          <a:bodyPr/>
          <a:lstStyle/>
          <a:p>
            <a:r>
              <a:rPr lang="fr-FR" sz="1400" dirty="0"/>
              <a:t>David </a:t>
            </a:r>
            <a:r>
              <a:rPr lang="fr-FR" sz="1400" dirty="0" err="1"/>
              <a:t>Lankes</a:t>
            </a:r>
            <a:r>
              <a:rPr lang="fr-FR" sz="1400" dirty="0"/>
              <a:t>, Atlas of New </a:t>
            </a:r>
            <a:r>
              <a:rPr lang="fr-FR" sz="1400" dirty="0" err="1"/>
              <a:t>Librarianship</a:t>
            </a:r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dirty="0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E784E8CE-43F6-492C-AC12-AF359FC66B9A}"/>
              </a:ext>
            </a:extLst>
          </p:cNvPr>
          <p:cNvGraphicFramePr/>
          <p:nvPr/>
        </p:nvGraphicFramePr>
        <p:xfrm>
          <a:off x="2844209" y="1812924"/>
          <a:ext cx="5977271" cy="2875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hape 75">
            <a:extLst>
              <a:ext uri="{FF2B5EF4-FFF2-40B4-BE49-F238E27FC236}">
                <a16:creationId xmlns:a16="http://schemas.microsoft.com/office/drawing/2014/main" id="{BD4878EF-DFDA-4937-8EBC-5045C79D4C31}"/>
              </a:ext>
            </a:extLst>
          </p:cNvPr>
          <p:cNvSpPr/>
          <p:nvPr/>
        </p:nvSpPr>
        <p:spPr>
          <a:xfrm>
            <a:off x="5650" y="4827033"/>
            <a:ext cx="9144000" cy="3162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680957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fr-FR" dirty="0"/>
              <a:t>Mes projets en cours</a:t>
            </a:r>
            <a:endParaRPr lang="en" dirty="0"/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" name="Shape 75"/>
          <p:cNvSpPr/>
          <p:nvPr/>
        </p:nvSpPr>
        <p:spPr>
          <a:xfrm>
            <a:off x="5650" y="4854158"/>
            <a:ext cx="9144000" cy="2891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B47B607-7388-427A-B0B0-8B66089AB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069" y="1999381"/>
            <a:ext cx="3334976" cy="2664390"/>
          </a:xfrm>
          <a:ln w="28575">
            <a:solidFill>
              <a:schemeClr val="accent3"/>
            </a:solidFill>
          </a:ln>
        </p:spPr>
        <p:txBody>
          <a:bodyPr/>
          <a:lstStyle/>
          <a:p>
            <a:pPr marL="101600" indent="0">
              <a:buNone/>
            </a:pPr>
            <a:r>
              <a:rPr lang="fr-FR" sz="1600" dirty="0">
                <a:latin typeface="Arial Rounded MT Bold" panose="020F0704030504030204" pitchFamily="34" charset="0"/>
              </a:rPr>
              <a:t>Forêts urbaines  </a:t>
            </a:r>
          </a:p>
          <a:p>
            <a:pPr marL="101600" indent="0">
              <a:buNone/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1600" indent="0">
              <a:buNone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Cartographier les facteurs critiques d’action des bibliothèques </a:t>
            </a:r>
          </a:p>
          <a:p>
            <a:pPr marL="101600" indent="0">
              <a:buNone/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1600" indent="0">
              <a:buNone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Cartographier les savoirs utiles</a:t>
            </a:r>
          </a:p>
          <a:p>
            <a:pPr marL="101600" indent="0">
              <a:buNone/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1600" indent="0">
              <a:buNone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Faciliter leur visualisation dans la bibliothèque ou hors de la bibliothèque</a:t>
            </a:r>
            <a:endParaRPr lang="fr-F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1600" indent="0">
              <a:buNone/>
            </a:pPr>
            <a:endParaRPr lang="fr-F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endParaRPr lang="fr-FR" sz="1600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B3602A3E-77B6-46E4-81A3-BF9A56312945}"/>
              </a:ext>
            </a:extLst>
          </p:cNvPr>
          <p:cNvSpPr txBox="1">
            <a:spLocks/>
          </p:cNvSpPr>
          <p:nvPr/>
        </p:nvSpPr>
        <p:spPr>
          <a:xfrm>
            <a:off x="5036969" y="566441"/>
            <a:ext cx="3490464" cy="296575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◉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101600" indent="0">
              <a:buFont typeface="Quattrocento Sans"/>
              <a:buNone/>
            </a:pPr>
            <a:r>
              <a:rPr lang="fr-FR" sz="1600" dirty="0">
                <a:latin typeface="Arial Rounded MT Bold" panose="020F0704030504030204" pitchFamily="34" charset="0"/>
              </a:rPr>
              <a:t>Océans</a:t>
            </a:r>
          </a:p>
          <a:p>
            <a:pPr marL="101600" indent="0">
              <a:buFont typeface="Quattrocento Sans"/>
              <a:buNone/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1600" indent="0">
              <a:buFont typeface="Quattrocento Sans"/>
              <a:buNone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Cartographier le facteur critique qu’est la vulnérabilité dans la circulation de l’information scientifique et profane autour de la sensibilisation à la protection des océans. </a:t>
            </a:r>
          </a:p>
          <a:p>
            <a:pPr marL="101600" indent="0">
              <a:buFont typeface="Quattrocento Sans"/>
              <a:buNone/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1600" indent="0">
              <a:buFont typeface="Quattrocento Sans"/>
              <a:buNone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qui est invisible, ce qui est silencieux, ce qui est inaudible, etc. </a:t>
            </a:r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1600" indent="0">
              <a:buFont typeface="Quattrocento Sans"/>
              <a:buNone/>
            </a:pPr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indent="0">
              <a:buFont typeface="Quattrocento Sans"/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484784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5">
            <a:extLst>
              <a:ext uri="{FF2B5EF4-FFF2-40B4-BE49-F238E27FC236}">
                <a16:creationId xmlns:a16="http://schemas.microsoft.com/office/drawing/2014/main" id="{906EA438-0A82-4136-9734-EE435777853D}"/>
              </a:ext>
            </a:extLst>
          </p:cNvPr>
          <p:cNvSpPr/>
          <p:nvPr/>
        </p:nvSpPr>
        <p:spPr>
          <a:xfrm>
            <a:off x="0" y="3657600"/>
            <a:ext cx="9144000" cy="14856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3" name="Google Shape;373;p60"/>
          <p:cNvSpPr txBox="1">
            <a:spLocks noGrp="1"/>
          </p:cNvSpPr>
          <p:nvPr>
            <p:ph type="subTitle" idx="4294967295"/>
          </p:nvPr>
        </p:nvSpPr>
        <p:spPr>
          <a:xfrm>
            <a:off x="6484879" y="4116633"/>
            <a:ext cx="2489612" cy="87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Raphaëlle Bats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</a:pPr>
            <a:r>
              <a:rPr lang="fr-FR" sz="1800" dirty="0">
                <a:solidFill>
                  <a:schemeClr val="dk1"/>
                </a:solidFill>
                <a:hlinkClick r:id="rId3"/>
              </a:rPr>
              <a:t>Rbats.pro@gmail.com</a:t>
            </a:r>
            <a:endParaRPr lang="fr-FR" sz="1800" dirty="0"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74" name="Google Shape;374;p60"/>
          <p:cNvCxnSpPr/>
          <p:nvPr/>
        </p:nvCxnSpPr>
        <p:spPr>
          <a:xfrm>
            <a:off x="6450" y="1428750"/>
            <a:ext cx="23972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6" name="Google Shape;376;p60"/>
          <p:cNvCxnSpPr/>
          <p:nvPr/>
        </p:nvCxnSpPr>
        <p:spPr>
          <a:xfrm>
            <a:off x="5589800" y="1428750"/>
            <a:ext cx="3554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7" name="Google Shape;377;p60"/>
          <p:cNvSpPr/>
          <p:nvPr/>
        </p:nvSpPr>
        <p:spPr>
          <a:xfrm>
            <a:off x="619488" y="859200"/>
            <a:ext cx="1139100" cy="113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URFIST de Bordeaux | BIBDOC Formations">
            <a:extLst>
              <a:ext uri="{FF2B5EF4-FFF2-40B4-BE49-F238E27FC236}">
                <a16:creationId xmlns:a16="http://schemas.microsoft.com/office/drawing/2014/main" id="{2D3CF83C-0BEB-403C-A171-6C3D320FE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6" y="1023426"/>
            <a:ext cx="1351006" cy="79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" name="Google Shape;375;p60"/>
          <p:cNvSpPr txBox="1">
            <a:spLocks noGrp="1"/>
          </p:cNvSpPr>
          <p:nvPr>
            <p:ph type="ctrTitle" idx="4294967295"/>
          </p:nvPr>
        </p:nvSpPr>
        <p:spPr>
          <a:xfrm>
            <a:off x="2371625" y="816550"/>
            <a:ext cx="4908000" cy="1159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ora"/>
              <a:buNone/>
            </a:pPr>
            <a:r>
              <a:rPr lang="fr-FR" sz="6000" b="1" i="0" u="none" strike="noStrike" cap="none" dirty="0">
                <a:solidFill>
                  <a:schemeClr val="accent3"/>
                </a:solidFill>
                <a:latin typeface="Lora"/>
                <a:ea typeface="Lora"/>
                <a:cs typeface="Lora"/>
                <a:sym typeface="Lora"/>
              </a:rPr>
              <a:t>Merci ! </a:t>
            </a:r>
            <a:endParaRPr sz="6000" b="1" i="0" u="none" strike="noStrike" cap="none" dirty="0">
              <a:solidFill>
                <a:schemeClr val="accent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91680" y="2889504"/>
            <a:ext cx="6040486" cy="84204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fr-FR" sz="2400" dirty="0"/>
              <a:t>L’agenda 2030, un cadre d’action en matière de développement durable</a:t>
            </a:r>
            <a:endParaRPr lang="en" sz="1800" i="1" dirty="0"/>
          </a:p>
        </p:txBody>
      </p:sp>
      <p:grpSp>
        <p:nvGrpSpPr>
          <p:cNvPr id="62" name="Shape 62"/>
          <p:cNvGrpSpPr/>
          <p:nvPr/>
        </p:nvGrpSpPr>
        <p:grpSpPr>
          <a:xfrm>
            <a:off x="1299164" y="3511423"/>
            <a:ext cx="215966" cy="342398"/>
            <a:chOff x="6718575" y="2318625"/>
            <a:chExt cx="256950" cy="407375"/>
          </a:xfrm>
        </p:grpSpPr>
        <p:sp>
          <p:nvSpPr>
            <p:cNvPr id="63" name="Shape 6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" name="Ellipse 12">
            <a:extLst>
              <a:ext uri="{FF2B5EF4-FFF2-40B4-BE49-F238E27FC236}">
                <a16:creationId xmlns:a16="http://schemas.microsoft.com/office/drawing/2014/main" id="{845266EA-EEF7-45E4-BBE5-A7130BD03C25}"/>
              </a:ext>
            </a:extLst>
          </p:cNvPr>
          <p:cNvSpPr/>
          <p:nvPr/>
        </p:nvSpPr>
        <p:spPr>
          <a:xfrm>
            <a:off x="553865" y="444137"/>
            <a:ext cx="2142309" cy="154664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 ordre du jour pour 15 ans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F6D63D9-DCBF-4204-B02F-2735FEE59008}"/>
              </a:ext>
            </a:extLst>
          </p:cNvPr>
          <p:cNvSpPr/>
          <p:nvPr/>
        </p:nvSpPr>
        <p:spPr>
          <a:xfrm>
            <a:off x="5549972" y="920496"/>
            <a:ext cx="2142309" cy="154664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 outil international mais adaptable</a:t>
            </a:r>
          </a:p>
        </p:txBody>
      </p:sp>
    </p:spTree>
    <p:extLst>
      <p:ext uri="{BB962C8B-B14F-4D97-AF65-F5344CB8AC3E}">
        <p14:creationId xmlns:p14="http://schemas.microsoft.com/office/powerpoint/2010/main" val="584891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highlight>
                  <a:srgbClr val="FFCD00"/>
                </a:highlight>
              </a:rPr>
              <a:t>L’Agenda 2030</a:t>
            </a:r>
          </a:p>
        </p:txBody>
      </p:sp>
      <p:grpSp>
        <p:nvGrpSpPr>
          <p:cNvPr id="113" name="Shape 113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114" name="Shape 11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fr-FR" dirty="0"/>
              <a:t>Enjeux</a:t>
            </a:r>
          </a:p>
          <a:p>
            <a:r>
              <a:rPr lang="fr-FR" dirty="0"/>
              <a:t>Avoir un langage commun au niveau international et au niveau national</a:t>
            </a:r>
          </a:p>
          <a:p>
            <a:r>
              <a:rPr lang="fr-FR" dirty="0"/>
              <a:t>Avoir un outil facile à prendre en main au niveau individuel et collectif</a:t>
            </a:r>
          </a:p>
        </p:txBody>
      </p:sp>
    </p:spTree>
    <p:extLst>
      <p:ext uri="{BB962C8B-B14F-4D97-AF65-F5344CB8AC3E}">
        <p14:creationId xmlns:p14="http://schemas.microsoft.com/office/powerpoint/2010/main" val="204974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371949"/>
            <a:ext cx="9144000" cy="771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801950"/>
            <a:ext cx="494565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L’Agenda 2030 : un outil d’évaluation ?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2" name="Shape 82"/>
          <p:cNvSpPr txBox="1"/>
          <p:nvPr/>
        </p:nvSpPr>
        <p:spPr>
          <a:xfrm>
            <a:off x="1381250" y="1352550"/>
            <a:ext cx="7031099" cy="82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endParaRPr lang="en" sz="1200" b="1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3" name="Shape 83"/>
          <p:cNvSpPr txBox="1"/>
          <p:nvPr/>
        </p:nvSpPr>
        <p:spPr>
          <a:xfrm>
            <a:off x="251520" y="1645011"/>
            <a:ext cx="4326130" cy="25278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Les Agendas 21, les OMD  </a:t>
            </a: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L’ONU </a:t>
            </a:r>
          </a:p>
          <a:p>
            <a:pPr marL="449263" lvl="2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173 pays en 1992 (Rio)</a:t>
            </a:r>
          </a:p>
          <a:p>
            <a:pPr marL="449263" lvl="2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189 pays en 2000 (New York)</a:t>
            </a: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Engagement pour le développement durable :</a:t>
            </a:r>
          </a:p>
          <a:p>
            <a:pPr marL="449263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27 principes pour l’agenda 21</a:t>
            </a:r>
          </a:p>
          <a:p>
            <a:pPr marL="449263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8 objectifs du millénaire</a:t>
            </a: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675650" y="4134525"/>
            <a:ext cx="7846200" cy="82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1000"/>
              </a:spcBef>
              <a:spcAft>
                <a:spcPts val="1000"/>
              </a:spcAft>
              <a:buNone/>
            </a:pPr>
            <a:endParaRPr sz="1100" i="1" dirty="0">
              <a:latin typeface="Lora"/>
              <a:ea typeface="Lora"/>
              <a:cs typeface="Lora"/>
              <a:sym typeface="Lora"/>
            </a:endParaRPr>
          </a:p>
          <a:p>
            <a:pPr lvl="0" rtl="0">
              <a:spcBef>
                <a:spcPts val="1000"/>
              </a:spcBef>
              <a:spcAft>
                <a:spcPts val="1000"/>
              </a:spcAft>
              <a:buNone/>
            </a:pPr>
            <a:endParaRPr sz="1100" i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4577650" y="1641190"/>
            <a:ext cx="4386838" cy="2730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L’Agenda 2030</a:t>
            </a: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L’ONU</a:t>
            </a:r>
          </a:p>
          <a:p>
            <a:pPr marL="449263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193 pays en 2015 (New York)</a:t>
            </a: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Les objectifs de développement durable (ODD) ou </a:t>
            </a:r>
            <a:r>
              <a:rPr lang="fr-FR" dirty="0" err="1">
                <a:latin typeface="Quattrocento Sans"/>
                <a:ea typeface="Quattrocento Sans"/>
                <a:cs typeface="Quattrocento Sans"/>
                <a:sym typeface="Quattrocento Sans"/>
              </a:rPr>
              <a:t>sustainable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fr-FR" dirty="0" err="1">
                <a:latin typeface="Quattrocento Sans"/>
                <a:ea typeface="Quattrocento Sans"/>
                <a:cs typeface="Quattrocento Sans"/>
                <a:sym typeface="Quattrocento Sans"/>
              </a:rPr>
              <a:t>development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goals (SDG)</a:t>
            </a:r>
          </a:p>
          <a:p>
            <a:pPr marL="449263" lvl="0" indent="-17145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" dirty="0">
                <a:latin typeface="Quattrocento Sans"/>
                <a:ea typeface="Quattrocento Sans"/>
                <a:cs typeface="Quattrocento Sans"/>
                <a:sym typeface="Quattrocento Sans"/>
              </a:rPr>
              <a:t>L’Agenda 2030 est organisé en 17 objectifs : </a:t>
            </a:r>
          </a:p>
          <a:p>
            <a:pPr marL="449263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http://www.un.org/sustainabledevelopment/fr/objectifs-de-developpement-durable/</a:t>
            </a: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en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100934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93" y="0"/>
            <a:ext cx="74438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97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CF5270-08ED-4B31-ACB2-D68A4828E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179" y="504173"/>
            <a:ext cx="715373" cy="7153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A3C315-6AF8-42D3-B23A-F96F2F7BE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134" y="504174"/>
            <a:ext cx="715374" cy="7153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340AF3-7E86-4D89-8283-8192AB834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090" y="504173"/>
            <a:ext cx="715373" cy="7153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A22C36-7978-4233-83C4-C97EA5F91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045" y="504173"/>
            <a:ext cx="715373" cy="7153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BDF03B6-D202-46F9-97D9-F19C8B047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94941"/>
            <a:ext cx="715373" cy="71537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181A0A9-879B-4BE1-99B8-8282E811F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0179" y="2312499"/>
            <a:ext cx="727157" cy="7271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53648B0-2E67-4D0E-A535-752AEB620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5401" y="2312499"/>
            <a:ext cx="715375" cy="7153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4D87CDB-A350-4830-B6A4-39B5171961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4085" y="2312499"/>
            <a:ext cx="715373" cy="71537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0038198-6265-44C1-ABCE-A0C2A91215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3207" y="2312499"/>
            <a:ext cx="715373" cy="71537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20F271E-BB4C-46F4-BEFB-373415063B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2312499"/>
            <a:ext cx="715373" cy="71537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1524226-04D5-4AAE-9F6D-78BC04D500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6779" y="3236316"/>
            <a:ext cx="727158" cy="72715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A905073-0961-412C-800E-F565990D28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3236317"/>
            <a:ext cx="722342" cy="727158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34F5CED8-909C-4F52-921B-3A1A77397FEB}"/>
              </a:ext>
            </a:extLst>
          </p:cNvPr>
          <p:cNvSpPr txBox="1"/>
          <p:nvPr/>
        </p:nvSpPr>
        <p:spPr>
          <a:xfrm>
            <a:off x="5400146" y="1591887"/>
            <a:ext cx="319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 Rounded MT Bold" panose="020F0704030504030204" pitchFamily="34" charset="0"/>
              </a:rPr>
              <a:t>ODD</a:t>
            </a:r>
            <a:r>
              <a:rPr lang="fr-FR" dirty="0"/>
              <a:t> </a:t>
            </a:r>
            <a:r>
              <a:rPr lang="fr-FR" dirty="0">
                <a:latin typeface="Arial Rounded MT Bold" panose="020F0704030504030204" pitchFamily="34" charset="0"/>
              </a:rPr>
              <a:t>environnementaux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B802E7E-EE04-4F33-8196-AF13AFADE41B}"/>
              </a:ext>
            </a:extLst>
          </p:cNvPr>
          <p:cNvSpPr txBox="1"/>
          <p:nvPr/>
        </p:nvSpPr>
        <p:spPr>
          <a:xfrm>
            <a:off x="5400146" y="2516296"/>
            <a:ext cx="319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 Rounded MT Bold" panose="020F0704030504030204" pitchFamily="34" charset="0"/>
              </a:rPr>
              <a:t>ODD Socio-économiques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CFCC422-79D0-40F0-988F-0FFC5F8D0A1E}"/>
              </a:ext>
            </a:extLst>
          </p:cNvPr>
          <p:cNvSpPr txBox="1"/>
          <p:nvPr/>
        </p:nvSpPr>
        <p:spPr>
          <a:xfrm>
            <a:off x="5400146" y="3399937"/>
            <a:ext cx="319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 Rounded MT Bold" panose="020F0704030504030204" pitchFamily="34" charset="0"/>
              </a:rPr>
              <a:t>ODD politiques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2A7ABCE-853E-48A4-A45B-61D9424D175D}"/>
              </a:ext>
            </a:extLst>
          </p:cNvPr>
          <p:cNvSpPr txBox="1"/>
          <p:nvPr/>
        </p:nvSpPr>
        <p:spPr>
          <a:xfrm>
            <a:off x="5400146" y="674887"/>
            <a:ext cx="319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 Rounded MT Bold" panose="020F0704030504030204" pitchFamily="34" charset="0"/>
              </a:rPr>
              <a:t>ODD primaires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246B2D4-B1A9-47C1-ABA5-D65ED49A46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0215" y="1388682"/>
            <a:ext cx="715374" cy="71537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9469E9C-7520-4705-9302-5BC5AF1732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5401" y="1388683"/>
            <a:ext cx="715374" cy="71537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78ABA35-6452-48B4-9114-308092CED4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90587" y="1388682"/>
            <a:ext cx="715373" cy="71537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A289292-69AA-4512-BBC6-02CA9196C6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84045" y="1388682"/>
            <a:ext cx="715373" cy="71537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2E42084-D2DB-4794-BEDE-00611C0AA4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0" y="1388682"/>
            <a:ext cx="715373" cy="7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47077"/>
      </p:ext>
    </p:extLst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Personnalisé 3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FFCD2F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16361</TotalTime>
  <Words>3094</Words>
  <Application>Microsoft Office PowerPoint</Application>
  <PresentationFormat>Affichage à l'écran (16:9)</PresentationFormat>
  <Paragraphs>384</Paragraphs>
  <Slides>43</Slides>
  <Notes>36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2" baseType="lpstr">
      <vt:lpstr>Arial</vt:lpstr>
      <vt:lpstr>Arial Rounded MT Bold</vt:lpstr>
      <vt:lpstr>Calibri</vt:lpstr>
      <vt:lpstr>Courier New</vt:lpstr>
      <vt:lpstr>Lato</vt:lpstr>
      <vt:lpstr>Lora</vt:lpstr>
      <vt:lpstr>Quattrocento Sans</vt:lpstr>
      <vt:lpstr>Wingdings</vt:lpstr>
      <vt:lpstr>Viola template</vt:lpstr>
      <vt:lpstr>Les bibliothèques, des actrices des politiques locales de développement durable</vt:lpstr>
      <vt:lpstr>Bonjour !</vt:lpstr>
      <vt:lpstr>Développement durable, transition, changement climatique, résilience : </vt:lpstr>
      <vt:lpstr>Un peu de vocabulaire</vt:lpstr>
      <vt:lpstr>L’agenda 2030, un cadre d’action en matière de développement durable</vt:lpstr>
      <vt:lpstr>L’Agenda 2030</vt:lpstr>
      <vt:lpstr>L’Agenda 2030 : un outil d’évaluation ?</vt:lpstr>
      <vt:lpstr>Présentation PowerPoint</vt:lpstr>
      <vt:lpstr>Présentation PowerPoint</vt:lpstr>
      <vt:lpstr>La mise en oeuvre dans les pays</vt:lpstr>
      <vt:lpstr>La feuille de route de la France</vt:lpstr>
      <vt:lpstr>La feuille de route de la France</vt:lpstr>
      <vt:lpstr>L’agenda 2030 et les bibliothèques</vt:lpstr>
      <vt:lpstr>Les bibliothèques et le DD</vt:lpstr>
      <vt:lpstr>Avant l’Agenda 2030 :  Les bibliothèques et l’Agenda 21</vt:lpstr>
      <vt:lpstr>Les bibliothèques et l’Agenda 2030</vt:lpstr>
      <vt:lpstr>International Advocacy Program</vt:lpstr>
      <vt:lpstr>Présentation PowerPoint</vt:lpstr>
      <vt:lpstr>Présentation PowerPoint</vt:lpstr>
      <vt:lpstr>Présentation PowerPoint</vt:lpstr>
      <vt:lpstr>Quelques outils</vt:lpstr>
      <vt:lpstr>Base de données des actions</vt:lpstr>
      <vt:lpstr>Evaluer notre engagement pour changer nos pratiques</vt:lpstr>
      <vt:lpstr>New York Library Association </vt:lpstr>
      <vt:lpstr>EBLIDA et partenaires</vt:lpstr>
      <vt:lpstr>La bibliothèque de la Canopée</vt:lpstr>
      <vt:lpstr>La bibliothèque de la Canopée</vt:lpstr>
      <vt:lpstr>L’évaluation de nos actions de développement durable</vt:lpstr>
      <vt:lpstr>Trouver sa place dans les stratégies locales Une question de plaidoyer</vt:lpstr>
      <vt:lpstr>L’Agenda 2030 comme outil de pilotage et d’évaluation</vt:lpstr>
      <vt:lpstr>Le rapport de Besançon</vt:lpstr>
      <vt:lpstr>L’Agenda 2030 comme outil de pilotage et d’évaluation</vt:lpstr>
      <vt:lpstr>Conseil départementale de Gironde</vt:lpstr>
      <vt:lpstr>L’Agenda 2030 comme outil de pilotage et d’évaluation</vt:lpstr>
      <vt:lpstr>Conseil départemental de l’Aube</vt:lpstr>
      <vt:lpstr>Sensibilisation au changement climatique</vt:lpstr>
      <vt:lpstr>UNESCO et EDD</vt:lpstr>
      <vt:lpstr>Une autre approche de l’EDD</vt:lpstr>
      <vt:lpstr>Médiation et DD</vt:lpstr>
      <vt:lpstr>Médiation, DD et bibliothèques</vt:lpstr>
      <vt:lpstr>Construire une stratégie de sensibilisation au changement climatique</vt:lpstr>
      <vt:lpstr>Mes projets en cours</vt:lpstr>
      <vt:lpstr>Merci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Sortir de nos frontières pour promouvoir les bibliothèques  Advocacy et bibliothèques</dc:title>
  <dc:creator>Raphaëlle Bats</dc:creator>
  <cp:lastModifiedBy>raphaelle bats</cp:lastModifiedBy>
  <cp:revision>120</cp:revision>
  <dcterms:modified xsi:type="dcterms:W3CDTF">2021-09-13T07:01:47Z</dcterms:modified>
</cp:coreProperties>
</file>