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7" r:id="rId4"/>
    <p:sldMasterId id="2147483827" r:id="rId5"/>
    <p:sldMasterId id="2147483815" r:id="rId6"/>
  </p:sldMasterIdLst>
  <p:notesMasterIdLst>
    <p:notesMasterId r:id="rId28"/>
  </p:notesMasterIdLst>
  <p:sldIdLst>
    <p:sldId id="331" r:id="rId7"/>
    <p:sldId id="339" r:id="rId8"/>
    <p:sldId id="352" r:id="rId9"/>
    <p:sldId id="340" r:id="rId10"/>
    <p:sldId id="333" r:id="rId11"/>
    <p:sldId id="334" r:id="rId12"/>
    <p:sldId id="344" r:id="rId13"/>
    <p:sldId id="337" r:id="rId14"/>
    <p:sldId id="338" r:id="rId15"/>
    <p:sldId id="345" r:id="rId16"/>
    <p:sldId id="342" r:id="rId17"/>
    <p:sldId id="351" r:id="rId18"/>
    <p:sldId id="335" r:id="rId19"/>
    <p:sldId id="349" r:id="rId20"/>
    <p:sldId id="350" r:id="rId21"/>
    <p:sldId id="341" r:id="rId22"/>
    <p:sldId id="347" r:id="rId23"/>
    <p:sldId id="348" r:id="rId24"/>
    <p:sldId id="343" r:id="rId25"/>
    <p:sldId id="336" r:id="rId26"/>
    <p:sldId id="353" r:id="rId2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31"/>
            <p14:sldId id="339"/>
            <p14:sldId id="352"/>
            <p14:sldId id="340"/>
            <p14:sldId id="333"/>
            <p14:sldId id="334"/>
            <p14:sldId id="344"/>
            <p14:sldId id="337"/>
            <p14:sldId id="338"/>
            <p14:sldId id="345"/>
            <p14:sldId id="342"/>
            <p14:sldId id="351"/>
            <p14:sldId id="335"/>
            <p14:sldId id="349"/>
            <p14:sldId id="350"/>
            <p14:sldId id="341"/>
            <p14:sldId id="347"/>
            <p14:sldId id="348"/>
            <p14:sldId id="343"/>
            <p14:sldId id="336"/>
            <p14:sldId id="353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LE PIVERT" initials="PLP" lastIdx="2" clrIdx="0">
    <p:extLst/>
  </p:cmAuthor>
  <p:cmAuthor id="2" name="NELLY FESSEAU" initials="N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howGuides="1">
      <p:cViewPr varScale="1">
        <p:scale>
          <a:sx n="93" d="100"/>
          <a:sy n="93" d="100"/>
        </p:scale>
        <p:origin x="858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29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23/09/2022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84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EF156F4-7E6E-4227-A370-4E5EC8B17A08}" type="datetime1">
              <a:rPr lang="fr-FR" smtClean="0"/>
              <a:t>23/09/2022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Inspection générale de l’éducation,</a:t>
            </a:r>
            <a:br>
              <a:rPr lang="fr-FR" dirty="0"/>
            </a:br>
            <a:r>
              <a:rPr lang="fr-FR" dirty="0"/>
              <a:t>du sport et de la recherche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77075"/>
            <a:ext cx="3135919" cy="28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208" y="544975"/>
            <a:ext cx="2016224" cy="12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5327-E574-4F81-B45F-75AE5F5CEC75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3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E199-E20E-406C-AA35-245811C71105}" type="datetime1">
              <a:rPr lang="fr-FR" smtClean="0"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7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4414-FE20-4066-B447-FF6BD0CA2ADB}" type="datetime1">
              <a:rPr lang="fr-FR" smtClean="0"/>
              <a:t>23/09/2022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1596-5133-4463-B57D-783481DE42CA}" type="datetime1">
              <a:rPr lang="fr-FR" smtClean="0"/>
              <a:t>23/09/2022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0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CB88-3ECA-486B-8F39-F57336F016F6}" type="datetime1">
              <a:rPr lang="fr-FR" smtClean="0"/>
              <a:t>23/09/2022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80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46F6-755D-4F05-AEFE-B875EF8B6AC8}" type="datetime1">
              <a:rPr lang="fr-FR" smtClean="0"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9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565D-61C6-4D03-917D-C173E786F1D0}" type="datetime1">
              <a:rPr lang="fr-FR" smtClean="0"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7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76A-B9D4-4CF1-BDB9-F7ED7B326F86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963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3DC2-5C29-4744-9E36-47587DFFA3C3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902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BF4A-34CA-4786-8CE0-8E282AD89C86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27B2A3A7-B86D-49D5-859B-9E7DF3382398}" type="datetime1">
              <a:rPr lang="fr-FR" cap="all" smtClean="0"/>
              <a:t>23/09/2022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496" y="360000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E80D-6862-4450-B56A-49E50FE0FCA7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60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4CF0-E565-475E-B62C-B3F98D55426E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8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3430-DAC4-4A70-9A43-8C646E47F0AC}" type="datetime1">
              <a:rPr lang="fr-FR" smtClean="0"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368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BE78-A737-476B-AEA8-33CA0F9C2567}" type="datetime1">
              <a:rPr lang="fr-FR" smtClean="0"/>
              <a:t>23/09/2022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12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1F2C-79DA-4609-B563-D201BCC91B6E}" type="datetime1">
              <a:rPr lang="fr-FR" smtClean="0"/>
              <a:t>23/09/2022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515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9564-0FEC-48AA-8B4F-1C7309818D14}" type="datetime1">
              <a:rPr lang="fr-FR" smtClean="0"/>
              <a:t>23/09/2022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53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5063-3F4F-471D-AA46-50FE928A2EB7}" type="datetime1">
              <a:rPr lang="fr-FR" smtClean="0"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27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1432-6C6F-49A1-9B2B-73C3B5BE4A4F}" type="datetime1">
              <a:rPr lang="fr-FR" smtClean="0"/>
              <a:t>23/09/2022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89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E2E1-1386-4310-A5BA-D9EC6081BE4D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6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9002-B839-4E74-8AC7-D51F073140F1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2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8B01545-DEF6-4B04-A714-5E465884A174}" type="datetime1">
              <a:rPr lang="fr-FR" cap="all" smtClean="0"/>
              <a:t>23/09/2022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AB605B59-E143-4CD7-891A-6F793BA152A0}" type="datetime1">
              <a:rPr lang="fr-FR" cap="all" smtClean="0"/>
              <a:t>23/09/2022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6FF1755-FE92-4B46-905D-55032328A5B7}" type="datetime1">
              <a:rPr lang="fr-FR" cap="all" smtClean="0"/>
              <a:t>23/09/2022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99A1762-AA4B-47C6-99CB-4934A9D6D524}" type="datetime1">
              <a:rPr lang="fr-FR" cap="all" smtClean="0"/>
              <a:t>23/09/2022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51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525" cy="9525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89552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7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8AD7-0CD2-44C0-A4AC-14407097AEE8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6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06D0-EB83-4D30-B9EC-6DF9F31DEC2A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7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88A9F238-9C24-47B9-B979-6C3C5C650BD8}" type="datetime1">
              <a:rPr lang="fr-FR" cap="all" smtClean="0"/>
              <a:t>23/09/2022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Inspection générale de l’éducation, du sport et de la recherche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8001" y="179999"/>
            <a:ext cx="593680" cy="367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8000" y="108000"/>
            <a:ext cx="555733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4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F04B-EDD6-424E-B641-9CF96D0FD559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9D01-4DD4-4CDF-879C-6FA6218025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0E2B-1221-4B04-94F6-7C731F83006F}" type="datetime1">
              <a:rPr lang="fr-FR" smtClean="0"/>
              <a:t>23/09/2022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Inspection générale de l’éducation, du sport et de la recherche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9673-CF0C-4E72-A002-0705187BC5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5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23678"/>
            <a:ext cx="8424000" cy="2499568"/>
          </a:xfrm>
        </p:spPr>
        <p:txBody>
          <a:bodyPr/>
          <a:lstStyle/>
          <a:p>
            <a:pPr algn="ctr"/>
            <a:r>
              <a:rPr lang="fr-FR" sz="2000" dirty="0" smtClean="0"/>
              <a:t>LE RÔLE ET LA PLACE DU BÉNÉVOLAT </a:t>
            </a:r>
          </a:p>
          <a:p>
            <a:pPr algn="ctr"/>
            <a:r>
              <a:rPr lang="fr-FR" sz="2000" dirty="0" smtClean="0"/>
              <a:t>DANS LES BIBLIOTHÈQUES TERRITORIALES</a:t>
            </a:r>
          </a:p>
          <a:p>
            <a:pPr lvl="1" algn="ctr"/>
            <a:endParaRPr lang="fr-FR" sz="1200" dirty="0" smtClean="0"/>
          </a:p>
          <a:p>
            <a:pPr lvl="1" algn="ctr"/>
            <a:r>
              <a:rPr lang="fr-FR" sz="1200" dirty="0" smtClean="0"/>
              <a:t>Christian BIGAUT (</a:t>
            </a:r>
            <a:r>
              <a:rPr lang="fr-FR" sz="1200" dirty="0" err="1" smtClean="0"/>
              <a:t>e.r</a:t>
            </a:r>
            <a:r>
              <a:rPr lang="fr-FR" sz="1200" dirty="0" smtClean="0"/>
              <a:t>.)</a:t>
            </a:r>
          </a:p>
          <a:p>
            <a:pPr lvl="1" algn="ctr"/>
            <a:r>
              <a:rPr lang="fr-FR" sz="1200" dirty="0" smtClean="0"/>
              <a:t>Isabelle DUQUENNE</a:t>
            </a:r>
          </a:p>
          <a:p>
            <a:pPr lvl="1" algn="ctr"/>
            <a:r>
              <a:rPr lang="fr-FR" sz="1200" dirty="0" smtClean="0"/>
              <a:t>Françoise LEGENDRE (</a:t>
            </a:r>
            <a:r>
              <a:rPr lang="fr-FR" sz="1200" dirty="0" err="1" smtClean="0"/>
              <a:t>e.r</a:t>
            </a:r>
            <a:r>
              <a:rPr lang="fr-FR" sz="1200" dirty="0" smtClean="0"/>
              <a:t>.) </a:t>
            </a:r>
          </a:p>
          <a:p>
            <a:pPr lvl="1" algn="ctr"/>
            <a:r>
              <a:rPr lang="fr-FR" sz="1200" dirty="0" smtClean="0"/>
              <a:t>Philippe MARCEROU</a:t>
            </a:r>
          </a:p>
          <a:p>
            <a:pPr lvl="1" algn="ctr"/>
            <a:endParaRPr lang="fr-FR" sz="1200" b="1" dirty="0" smtClean="0"/>
          </a:p>
          <a:p>
            <a:pPr lvl="1" algn="ctr"/>
            <a:r>
              <a:rPr lang="fr-FR" sz="1200" b="1" dirty="0" smtClean="0"/>
              <a:t>Journées de l’Association des bibliothécaires départementaux, </a:t>
            </a:r>
            <a:endParaRPr lang="fr-FR" sz="1200" b="1" dirty="0" smtClean="0"/>
          </a:p>
          <a:p>
            <a:pPr lvl="1" algn="ctr"/>
            <a:r>
              <a:rPr lang="fr-FR" sz="1200" b="1" dirty="0" smtClean="0"/>
              <a:t>Château de </a:t>
            </a:r>
            <a:r>
              <a:rPr lang="fr-FR" sz="1200" b="1" dirty="0" err="1" smtClean="0"/>
              <a:t>Chamerolles</a:t>
            </a:r>
            <a:r>
              <a:rPr lang="fr-FR" sz="1200" b="1" dirty="0" smtClean="0"/>
              <a:t>, 26 septembre 2022 </a:t>
            </a:r>
            <a:endParaRPr lang="fr-FR" sz="12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Inspection générale de l’éducation, du sport et de la recherche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Philippe </a:t>
            </a:r>
            <a:r>
              <a:rPr lang="fr-FR" cap="all" dirty="0" err="1" smtClean="0"/>
              <a:t>Marcerou</a:t>
            </a:r>
            <a:r>
              <a:rPr lang="fr-FR" cap="all" dirty="0"/>
              <a:t> </a:t>
            </a:r>
            <a:r>
              <a:rPr lang="fr-FR" cap="all" dirty="0" smtClean="0"/>
              <a:t>/ Isabelle </a:t>
            </a:r>
            <a:r>
              <a:rPr lang="fr-FR" cap="all" dirty="0" err="1" smtClean="0"/>
              <a:t>Duquenne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635646"/>
            <a:ext cx="8388464" cy="3096344"/>
          </a:xfrm>
        </p:spPr>
        <p:txBody>
          <a:bodyPr/>
          <a:lstStyle/>
          <a:p>
            <a:pPr lvl="1"/>
            <a:r>
              <a:rPr lang="fr-FR" sz="1200" u="sng" dirty="0"/>
              <a:t>Quelques profils </a:t>
            </a:r>
            <a:r>
              <a:rPr lang="fr-FR" sz="1200" dirty="0" smtClean="0"/>
              <a:t>:</a:t>
            </a:r>
          </a:p>
          <a:p>
            <a:pPr lvl="1"/>
            <a:r>
              <a:rPr lang="fr-FR" sz="1200" dirty="0" smtClean="0"/>
              <a:t>90 % de femmes</a:t>
            </a:r>
            <a:endParaRPr lang="fr-FR" sz="1200" dirty="0"/>
          </a:p>
          <a:p>
            <a:pPr lvl="1"/>
            <a:r>
              <a:rPr lang="fr-FR" sz="1200" dirty="0" smtClean="0"/>
              <a:t>un </a:t>
            </a:r>
            <a:r>
              <a:rPr lang="fr-FR" sz="1200" dirty="0"/>
              <a:t>profil fréquent </a:t>
            </a:r>
            <a:r>
              <a:rPr lang="fr-FR" sz="1200" dirty="0" smtClean="0"/>
              <a:t>(20%) : </a:t>
            </a:r>
            <a:r>
              <a:rPr lang="fr-FR" sz="1200" dirty="0"/>
              <a:t>un retraité de plus de 70 ans engagé depuis longtemps et qui cherche un </a:t>
            </a:r>
            <a:r>
              <a:rPr lang="fr-FR" sz="1200" dirty="0" smtClean="0"/>
              <a:t>successeur</a:t>
            </a:r>
          </a:p>
          <a:p>
            <a:pPr lvl="1"/>
            <a:r>
              <a:rPr lang="fr-FR" sz="1200" dirty="0" smtClean="0"/>
              <a:t>	&gt; a suivi régulièrement des stages</a:t>
            </a:r>
          </a:p>
          <a:p>
            <a:pPr lvl="1"/>
            <a:r>
              <a:rPr lang="fr-FR" sz="1200" dirty="0" smtClean="0"/>
              <a:t>un </a:t>
            </a:r>
            <a:r>
              <a:rPr lang="fr-FR" sz="1200" dirty="0"/>
              <a:t>profil majoritaire </a:t>
            </a:r>
            <a:r>
              <a:rPr lang="fr-FR" sz="1200" dirty="0" smtClean="0"/>
              <a:t>(60%) : </a:t>
            </a:r>
            <a:r>
              <a:rPr lang="fr-FR" sz="1200" dirty="0"/>
              <a:t>« jeune » retraité d’une profession intellectuelle, 65 ans  </a:t>
            </a:r>
          </a:p>
          <a:p>
            <a:pPr lvl="1"/>
            <a:r>
              <a:rPr lang="fr-FR" sz="1200" dirty="0" smtClean="0"/>
              <a:t>	&gt; a suivi régulièrement des stages, peut-être un cycle de base</a:t>
            </a:r>
          </a:p>
          <a:p>
            <a:pPr lvl="1"/>
            <a:r>
              <a:rPr lang="fr-FR" sz="1200" dirty="0" smtClean="0"/>
              <a:t>un </a:t>
            </a:r>
            <a:r>
              <a:rPr lang="fr-FR" sz="1200" dirty="0"/>
              <a:t>profil </a:t>
            </a:r>
            <a:r>
              <a:rPr lang="fr-FR" sz="1200" dirty="0" smtClean="0"/>
              <a:t>« actif » (10%) </a:t>
            </a:r>
            <a:r>
              <a:rPr lang="fr-FR" sz="1200" dirty="0"/>
              <a:t>: </a:t>
            </a:r>
            <a:r>
              <a:rPr lang="fr-FR" sz="1200" dirty="0" smtClean="0"/>
              <a:t>en activité, altruiste, investi dans de nombreuses actions collectives, 50 ans  </a:t>
            </a:r>
            <a:endParaRPr lang="fr-FR" sz="1200" dirty="0"/>
          </a:p>
          <a:p>
            <a:pPr lvl="1"/>
            <a:r>
              <a:rPr lang="fr-FR" sz="1200" dirty="0"/>
              <a:t>	&gt; </a:t>
            </a:r>
            <a:r>
              <a:rPr lang="fr-FR" sz="1200" dirty="0" smtClean="0"/>
              <a:t>n’a pas le temps de suivre des stages « en présence »</a:t>
            </a:r>
            <a:endParaRPr lang="fr-FR" sz="1200" dirty="0"/>
          </a:p>
          <a:p>
            <a:pPr lvl="1"/>
            <a:r>
              <a:rPr lang="fr-FR" sz="1200" dirty="0" smtClean="0"/>
              <a:t>un </a:t>
            </a:r>
            <a:r>
              <a:rPr lang="fr-FR" sz="1200" dirty="0"/>
              <a:t>profil « rurbain » </a:t>
            </a:r>
            <a:r>
              <a:rPr lang="fr-FR" sz="1200" dirty="0" smtClean="0"/>
              <a:t>(quelques %) : </a:t>
            </a:r>
            <a:r>
              <a:rPr lang="fr-FR" sz="1200" dirty="0"/>
              <a:t>parent travaillant à temps </a:t>
            </a:r>
            <a:r>
              <a:rPr lang="fr-FR" sz="1200" dirty="0" smtClean="0"/>
              <a:t>partiel ou sans emploi, </a:t>
            </a:r>
            <a:r>
              <a:rPr lang="fr-FR" sz="1200" dirty="0"/>
              <a:t>40 ans</a:t>
            </a:r>
          </a:p>
          <a:p>
            <a:pPr lvl="1"/>
            <a:r>
              <a:rPr lang="fr-FR" sz="1200" dirty="0" smtClean="0"/>
              <a:t>	&gt; souhaite suivre un cycle de base, reconversion professionnelle, diplômes / certification / validation d’acquis</a:t>
            </a:r>
          </a:p>
          <a:p>
            <a:pPr lvl="1"/>
            <a:r>
              <a:rPr lang="fr-FR" sz="1200" dirty="0" smtClean="0"/>
              <a:t>un </a:t>
            </a:r>
            <a:r>
              <a:rPr lang="fr-FR" sz="1200" dirty="0"/>
              <a:t>profil présent dans le centre-ouest de la </a:t>
            </a:r>
            <a:r>
              <a:rPr lang="fr-FR" sz="1200" dirty="0" smtClean="0"/>
              <a:t>France (quelques %) : </a:t>
            </a:r>
            <a:r>
              <a:rPr lang="fr-FR" sz="1200" dirty="0"/>
              <a:t>lycéen, 15 </a:t>
            </a:r>
            <a:r>
              <a:rPr lang="fr-FR" sz="1200" dirty="0" smtClean="0"/>
              <a:t>ans</a:t>
            </a:r>
          </a:p>
          <a:p>
            <a:pPr lvl="1"/>
            <a:r>
              <a:rPr lang="fr-FR" sz="1200" dirty="0"/>
              <a:t>	&gt; n’a pas le temps de suivre des stages « en présence </a:t>
            </a:r>
            <a:r>
              <a:rPr lang="fr-FR" sz="1200" dirty="0" smtClean="0"/>
              <a:t>», apprend et (se) forme rapidement (numérique)</a:t>
            </a:r>
            <a:endParaRPr lang="fr-FR" sz="1200" dirty="0"/>
          </a:p>
          <a:p>
            <a:pPr lvl="1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29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67544" y="1419622"/>
            <a:ext cx="8424000" cy="3312368"/>
          </a:xfrm>
        </p:spPr>
        <p:txBody>
          <a:bodyPr/>
          <a:lstStyle/>
          <a:p>
            <a:pPr lvl="1"/>
            <a:r>
              <a:rPr lang="fr-FR" sz="1400" b="1" dirty="0" smtClean="0"/>
              <a:t>LES BÉNÉVOLES, DES BIBLIOTHÉCAIRES À PART ENTIÈRE ? </a:t>
            </a:r>
            <a:endParaRPr lang="fr-FR" sz="1400" b="1" dirty="0"/>
          </a:p>
          <a:p>
            <a:pPr marL="360000" lvl="2" indent="0">
              <a:buNone/>
            </a:pPr>
            <a:endParaRPr lang="fr-FR" sz="1200" u="sng" dirty="0" smtClean="0"/>
          </a:p>
          <a:p>
            <a:pPr marL="360000" lvl="2" indent="0">
              <a:buNone/>
            </a:pPr>
            <a:r>
              <a:rPr lang="fr-FR" sz="1200" u="sng" dirty="0" smtClean="0"/>
              <a:t>Une bibliothèque sur deux fonctionne uniquement avec des bénévoles</a:t>
            </a:r>
            <a:r>
              <a:rPr lang="fr-FR" sz="1200" dirty="0" smtClean="0"/>
              <a:t>, soit 8 000 bibliothèques / points lecture environ</a:t>
            </a:r>
            <a:endParaRPr lang="fr-FR" sz="1200" u="sng" dirty="0" smtClean="0"/>
          </a:p>
          <a:p>
            <a:pPr marL="360000" lvl="2" indent="0">
              <a:buNone/>
            </a:pPr>
            <a:endParaRPr lang="fr-FR" sz="1200" u="sng" dirty="0" smtClean="0"/>
          </a:p>
          <a:p>
            <a:pPr marL="360000" lvl="2" indent="0">
              <a:buNone/>
            </a:pPr>
            <a:r>
              <a:rPr lang="fr-FR" sz="1200" u="sng" dirty="0" smtClean="0"/>
              <a:t>Quelles </a:t>
            </a:r>
            <a:r>
              <a:rPr lang="fr-FR" sz="1200" u="sng" dirty="0"/>
              <a:t>fonctions ?  </a:t>
            </a:r>
            <a:endParaRPr lang="fr-FR" sz="1200" u="sng" dirty="0" smtClean="0"/>
          </a:p>
          <a:p>
            <a:pPr marL="360000" lvl="2" indent="0">
              <a:buNone/>
            </a:pPr>
            <a:endParaRPr lang="fr-FR" sz="1200" u="sng" dirty="0"/>
          </a:p>
          <a:p>
            <a:pPr lvl="3"/>
            <a:r>
              <a:rPr lang="fr-FR" sz="1200" b="1" i="1" dirty="0"/>
              <a:t>Diriger une </a:t>
            </a:r>
            <a:r>
              <a:rPr lang="fr-FR" sz="1200" b="1" i="1" dirty="0" smtClean="0"/>
              <a:t>bibliothèque : </a:t>
            </a:r>
            <a:r>
              <a:rPr lang="fr-FR" sz="1200" b="1" dirty="0" smtClean="0"/>
              <a:t>10% des bénévoles </a:t>
            </a:r>
            <a:endParaRPr lang="fr-FR" sz="1200" b="1" dirty="0"/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Coordonner </a:t>
            </a:r>
            <a:r>
              <a:rPr lang="fr-FR" sz="1200" i="1" dirty="0"/>
              <a:t>une </a:t>
            </a:r>
            <a:r>
              <a:rPr lang="fr-FR" sz="1200" i="1" dirty="0" smtClean="0"/>
              <a:t>fonction : </a:t>
            </a:r>
            <a:r>
              <a:rPr lang="fr-FR" sz="1200" dirty="0" smtClean="0"/>
              <a:t>10% des bénévoles</a:t>
            </a:r>
            <a:endParaRPr lang="fr-FR" sz="1200" dirty="0"/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Être </a:t>
            </a:r>
            <a:r>
              <a:rPr lang="fr-FR" sz="1200" i="1" dirty="0"/>
              <a:t>un </a:t>
            </a:r>
            <a:r>
              <a:rPr lang="fr-FR" sz="1200" i="1" dirty="0" smtClean="0"/>
              <a:t>médiateur : </a:t>
            </a:r>
            <a:r>
              <a:rPr lang="fr-FR" sz="1200" dirty="0" smtClean="0"/>
              <a:t>20% des bénévoles</a:t>
            </a:r>
            <a:endParaRPr lang="fr-FR" sz="1200" dirty="0"/>
          </a:p>
          <a:p>
            <a:pPr lvl="3"/>
            <a:endParaRPr lang="fr-FR" sz="1200" b="1" i="1" dirty="0" smtClean="0"/>
          </a:p>
          <a:p>
            <a:pPr lvl="3"/>
            <a:r>
              <a:rPr lang="fr-FR" sz="1200" b="1" i="1" dirty="0" smtClean="0"/>
              <a:t>Participer </a:t>
            </a:r>
            <a:r>
              <a:rPr lang="fr-FR" sz="1200" b="1" i="1" dirty="0"/>
              <a:t>au fonctionnement </a:t>
            </a:r>
            <a:r>
              <a:rPr lang="fr-FR" sz="1200" b="1" i="1" dirty="0" smtClean="0"/>
              <a:t>courant (prêt, équipement, etc.) : </a:t>
            </a:r>
            <a:r>
              <a:rPr lang="fr-FR" sz="1200" b="1" dirty="0" smtClean="0"/>
              <a:t>80 % des bénévoles </a:t>
            </a:r>
            <a:endParaRPr lang="fr-FR" sz="1200" b="1" dirty="0"/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Venir </a:t>
            </a:r>
            <a:r>
              <a:rPr lang="fr-FR" sz="1200" i="1" dirty="0"/>
              <a:t>en appui ponctuellement </a:t>
            </a:r>
            <a:r>
              <a:rPr lang="fr-FR" sz="1200" i="1" dirty="0" smtClean="0"/>
              <a:t>: 2</a:t>
            </a:r>
            <a:r>
              <a:rPr lang="fr-FR" sz="1200" dirty="0" smtClean="0"/>
              <a:t>0% des bénévoles</a:t>
            </a:r>
            <a:endParaRPr lang="fr-FR" sz="1200" dirty="0"/>
          </a:p>
          <a:p>
            <a:pPr marL="360000" lvl="2" indent="0">
              <a:buNone/>
            </a:pPr>
            <a:endParaRPr lang="fr-FR" sz="1200" u="sng" dirty="0" smtClean="0"/>
          </a:p>
          <a:p>
            <a:r>
              <a:rPr lang="fr-FR" sz="1200" b="0" dirty="0"/>
              <a:t> </a:t>
            </a:r>
          </a:p>
          <a:p>
            <a:pPr lvl="1"/>
            <a:r>
              <a:rPr lang="fr-FR" sz="1000" b="1" dirty="0" smtClean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0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2" indent="0">
              <a:buNone/>
            </a:pPr>
            <a:r>
              <a:rPr lang="fr-FR" sz="1200" u="sng" dirty="0"/>
              <a:t>Quel emploi du temps </a:t>
            </a:r>
            <a:r>
              <a:rPr lang="fr-FR" sz="1200" u="sng" dirty="0" smtClean="0"/>
              <a:t>?</a:t>
            </a:r>
          </a:p>
          <a:p>
            <a:pPr marL="360000" lvl="2" indent="0">
              <a:buNone/>
            </a:pPr>
            <a:endParaRPr lang="fr-FR" sz="1200" u="sng" dirty="0"/>
          </a:p>
          <a:p>
            <a:pPr lvl="3"/>
            <a:r>
              <a:rPr lang="fr-FR" sz="1200" dirty="0" smtClean="0"/>
              <a:t> 90% effectuent moins de 5 heures hebdomadaires</a:t>
            </a:r>
            <a:endParaRPr lang="fr-FR" sz="1200" i="1" dirty="0"/>
          </a:p>
          <a:p>
            <a:pPr lvl="3"/>
            <a:endParaRPr lang="fr-FR" sz="1200" i="1" dirty="0" smtClean="0"/>
          </a:p>
          <a:p>
            <a:pPr lvl="3"/>
            <a:r>
              <a:rPr lang="fr-FR" sz="1200" dirty="0" smtClean="0"/>
              <a:t> 70% ont un emploi du temps régulier </a:t>
            </a:r>
            <a:endParaRPr lang="fr-FR" sz="12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27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635646"/>
            <a:ext cx="8424000" cy="3096344"/>
          </a:xfrm>
        </p:spPr>
        <p:txBody>
          <a:bodyPr/>
          <a:lstStyle/>
          <a:p>
            <a:pPr lvl="0"/>
            <a:r>
              <a:rPr lang="fr-FR" sz="1400" dirty="0" smtClean="0"/>
              <a:t>Encadrer </a:t>
            </a:r>
            <a:r>
              <a:rPr lang="fr-FR" sz="1400" dirty="0"/>
              <a:t>le bénévolat : les bibliothèques départementales au centre du dispositif </a:t>
            </a:r>
          </a:p>
          <a:p>
            <a:r>
              <a:rPr lang="fr-FR" sz="1400" dirty="0"/>
              <a:t> </a:t>
            </a:r>
          </a:p>
          <a:p>
            <a:r>
              <a:rPr lang="fr-FR" sz="1200" dirty="0" smtClean="0"/>
              <a:t>Aider </a:t>
            </a:r>
            <a:r>
              <a:rPr lang="fr-FR" sz="1200" dirty="0"/>
              <a:t>les collectivités territoriales à gérer les bénévoles</a:t>
            </a:r>
          </a:p>
          <a:p>
            <a:pPr marL="360000" lvl="2" indent="0">
              <a:buNone/>
            </a:pPr>
            <a:endParaRPr lang="fr-FR" sz="1200" u="sng" dirty="0" smtClean="0"/>
          </a:p>
          <a:p>
            <a:pPr marL="360000" lvl="2" indent="0">
              <a:buNone/>
            </a:pPr>
            <a:r>
              <a:rPr lang="fr-FR" sz="1200" u="sng" dirty="0" smtClean="0"/>
              <a:t>Faire </a:t>
            </a:r>
            <a:r>
              <a:rPr lang="fr-FR" sz="1200" u="sng" dirty="0"/>
              <a:t>connaître le cadre juridique de référence </a:t>
            </a:r>
            <a:r>
              <a:rPr lang="fr-FR" sz="1200" u="sng" dirty="0" smtClean="0"/>
              <a:t>et les usages professionnels</a:t>
            </a:r>
            <a:endParaRPr lang="fr-FR" sz="1200" u="sng" dirty="0"/>
          </a:p>
          <a:p>
            <a:pPr marL="360000" lvl="2" indent="0">
              <a:buNone/>
            </a:pPr>
            <a:endParaRPr lang="fr-FR" sz="1200" i="1" u="sng" dirty="0"/>
          </a:p>
          <a:p>
            <a:pPr marL="360000" lvl="2" indent="0">
              <a:buNone/>
            </a:pPr>
            <a:r>
              <a:rPr lang="fr-FR" sz="1200" i="1" dirty="0" smtClean="0"/>
              <a:t>Boîtes </a:t>
            </a:r>
            <a:r>
              <a:rPr lang="fr-FR" sz="1200" i="1" dirty="0"/>
              <a:t>à outils </a:t>
            </a:r>
            <a:r>
              <a:rPr lang="fr-FR" sz="1200" i="1" dirty="0" smtClean="0"/>
              <a:t>numériques</a:t>
            </a:r>
          </a:p>
          <a:p>
            <a:pPr marL="360000" lvl="2" indent="0">
              <a:buNone/>
            </a:pPr>
            <a:endParaRPr lang="fr-FR" sz="1200" i="1" dirty="0"/>
          </a:p>
          <a:p>
            <a:pPr marL="360000" lvl="2" indent="0">
              <a:buNone/>
            </a:pPr>
            <a:r>
              <a:rPr lang="fr-FR" sz="1200" i="1" dirty="0" smtClean="0"/>
              <a:t>Guides </a:t>
            </a:r>
            <a:r>
              <a:rPr lang="fr-FR" sz="1200" i="1" dirty="0"/>
              <a:t>du bénévolat en </a:t>
            </a:r>
            <a:r>
              <a:rPr lang="fr-FR" sz="1200" i="1" dirty="0" smtClean="0"/>
              <a:t>bibliothèques</a:t>
            </a:r>
          </a:p>
          <a:p>
            <a:pPr marL="360000" lvl="2" indent="0">
              <a:buNone/>
            </a:pPr>
            <a:endParaRPr lang="fr-FR" sz="1200" i="1" dirty="0"/>
          </a:p>
          <a:p>
            <a:pPr marL="360000" lvl="2" indent="0">
              <a:buNone/>
            </a:pPr>
            <a:r>
              <a:rPr lang="fr-FR" sz="1200" i="1" dirty="0" smtClean="0"/>
              <a:t>Diffusion </a:t>
            </a:r>
            <a:r>
              <a:rPr lang="fr-FR" sz="1200" i="1" dirty="0"/>
              <a:t>de « bonnes pratiques </a:t>
            </a:r>
            <a:r>
              <a:rPr lang="fr-FR" sz="1200" i="1" dirty="0" smtClean="0"/>
              <a:t>»</a:t>
            </a:r>
          </a:p>
          <a:p>
            <a:pPr marL="360000" lvl="2" indent="0">
              <a:buNone/>
            </a:pPr>
            <a:endParaRPr lang="fr-FR" sz="1200" i="1" dirty="0"/>
          </a:p>
          <a:p>
            <a:pPr marL="360000" lvl="2" indent="0">
              <a:buNone/>
            </a:pPr>
            <a:r>
              <a:rPr lang="fr-FR" sz="1200" i="1" dirty="0" smtClean="0"/>
              <a:t>Formulaires </a:t>
            </a:r>
            <a:r>
              <a:rPr lang="fr-FR" sz="1200" i="1" dirty="0"/>
              <a:t>et modèles</a:t>
            </a:r>
          </a:p>
          <a:p>
            <a:r>
              <a:rPr lang="fr-FR" sz="1000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94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2" indent="0">
              <a:buNone/>
            </a:pPr>
            <a:endParaRPr lang="fr-FR" sz="1200" u="sng" dirty="0"/>
          </a:p>
          <a:p>
            <a:pPr marL="360000" lvl="2" indent="0">
              <a:buNone/>
            </a:pPr>
            <a:r>
              <a:rPr lang="fr-FR" sz="1200" u="sng" dirty="0" smtClean="0"/>
              <a:t>Aider les communes à « recruter</a:t>
            </a:r>
            <a:r>
              <a:rPr lang="fr-FR" sz="1200" u="sng" dirty="0"/>
              <a:t> » des bénévoles</a:t>
            </a:r>
            <a:r>
              <a:rPr lang="fr-FR" sz="1200" dirty="0"/>
              <a:t> </a:t>
            </a:r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Modèles </a:t>
            </a:r>
            <a:r>
              <a:rPr lang="fr-FR" sz="1200" i="1" dirty="0"/>
              <a:t>de délibération</a:t>
            </a:r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Campagnes </a:t>
            </a:r>
            <a:r>
              <a:rPr lang="fr-FR" sz="1200" i="1" dirty="0"/>
              <a:t>de « recrutement »</a:t>
            </a:r>
            <a:endParaRPr lang="fr-FR" sz="1200" i="1" u="sng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43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2" indent="0">
              <a:buNone/>
            </a:pPr>
            <a:r>
              <a:rPr lang="fr-FR" sz="1200" u="sng" dirty="0"/>
              <a:t>Conditionner l’attribution des aides à la professionnalisation des titulaires et des bénévoles</a:t>
            </a:r>
            <a:r>
              <a:rPr lang="fr-FR" sz="1200" dirty="0"/>
              <a:t> </a:t>
            </a:r>
          </a:p>
          <a:p>
            <a:pPr lvl="3"/>
            <a:endParaRPr lang="fr-FR" sz="1200" i="1" dirty="0" smtClean="0"/>
          </a:p>
          <a:p>
            <a:pPr marL="540000" lvl="3" indent="0">
              <a:buNone/>
            </a:pPr>
            <a:r>
              <a:rPr lang="fr-FR" sz="1200" i="1" dirty="0" smtClean="0"/>
              <a:t>Les </a:t>
            </a:r>
            <a:r>
              <a:rPr lang="fr-FR" sz="1200" i="1" dirty="0"/>
              <a:t>plans départementaux de développement de la lecture : </a:t>
            </a:r>
            <a:endParaRPr lang="fr-FR" sz="1200" i="1" dirty="0" smtClean="0"/>
          </a:p>
          <a:p>
            <a:pPr marL="540000" lvl="3" indent="0">
              <a:buNone/>
            </a:pPr>
            <a:r>
              <a:rPr lang="fr-FR" sz="1200" i="1" dirty="0" smtClean="0"/>
              <a:t> </a:t>
            </a:r>
          </a:p>
          <a:p>
            <a:pPr lvl="3">
              <a:buFontTx/>
              <a:buChar char="-"/>
            </a:pPr>
            <a:r>
              <a:rPr lang="fr-FR" sz="1200" i="1" dirty="0" smtClean="0"/>
              <a:t>un </a:t>
            </a:r>
            <a:r>
              <a:rPr lang="fr-FR" sz="1200" i="1" dirty="0"/>
              <a:t>énoncé ouvert des principes</a:t>
            </a:r>
            <a:r>
              <a:rPr lang="fr-FR" sz="1200" i="1" dirty="0" smtClean="0"/>
              <a:t>… </a:t>
            </a:r>
          </a:p>
          <a:p>
            <a:pPr lvl="3">
              <a:buFontTx/>
              <a:buChar char="-"/>
            </a:pPr>
            <a:endParaRPr lang="fr-FR" sz="1200" i="1" dirty="0"/>
          </a:p>
          <a:p>
            <a:pPr lvl="3">
              <a:buFontTx/>
              <a:buChar char="-"/>
            </a:pPr>
            <a:r>
              <a:rPr lang="fr-FR" sz="1200" i="1" dirty="0" smtClean="0"/>
              <a:t>mais </a:t>
            </a:r>
            <a:r>
              <a:rPr lang="fr-FR" sz="1200" b="1" i="1" dirty="0"/>
              <a:t>des systèmes d’aides fortement </a:t>
            </a:r>
            <a:r>
              <a:rPr lang="fr-FR" sz="1200" b="1" i="1" dirty="0" smtClean="0"/>
              <a:t>conditionnées, notamment au suivi, par le responsable de la bibliothèque, de la formation de base</a:t>
            </a:r>
          </a:p>
          <a:p>
            <a:pPr lvl="3"/>
            <a:endParaRPr lang="fr-FR" sz="12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51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563638"/>
            <a:ext cx="8424000" cy="3240360"/>
          </a:xfrm>
        </p:spPr>
        <p:txBody>
          <a:bodyPr/>
          <a:lstStyle/>
          <a:p>
            <a:pPr lvl="1"/>
            <a:r>
              <a:rPr lang="fr-FR" sz="1200" b="1" dirty="0" smtClean="0"/>
              <a:t> AIDER LES BÉNÉVOLES À PRENDRE UNE PART ACTIVE DANS L’ORGANISATION DES BIBLIOTHÈQUES </a:t>
            </a:r>
          </a:p>
          <a:p>
            <a:pPr marL="360000" lvl="2" indent="0">
              <a:buNone/>
            </a:pPr>
            <a:endParaRPr lang="fr-FR" sz="1200" u="sng" dirty="0" smtClean="0"/>
          </a:p>
          <a:p>
            <a:pPr marL="360000" lvl="2" indent="0">
              <a:buNone/>
            </a:pPr>
            <a:r>
              <a:rPr lang="fr-FR" sz="1200" u="sng" dirty="0" smtClean="0"/>
              <a:t>Les former</a:t>
            </a:r>
          </a:p>
          <a:p>
            <a:pPr lvl="3"/>
            <a:r>
              <a:rPr lang="fr-FR" sz="1200" i="1" dirty="0" smtClean="0"/>
              <a:t>Des </a:t>
            </a:r>
            <a:r>
              <a:rPr lang="fr-FR" sz="1200" i="1" dirty="0"/>
              <a:t>cycles de formation de base </a:t>
            </a:r>
            <a:r>
              <a:rPr lang="fr-FR" sz="1200" i="1" dirty="0" smtClean="0"/>
              <a:t>proposés par la plupart des bibliothèques départementales :</a:t>
            </a:r>
          </a:p>
          <a:p>
            <a:pPr marL="756000" lvl="4" indent="0">
              <a:buNone/>
            </a:pPr>
            <a:r>
              <a:rPr lang="fr-FR" sz="1150" i="1" dirty="0" smtClean="0"/>
              <a:t>&gt;</a:t>
            </a:r>
            <a:r>
              <a:rPr lang="fr-FR" sz="1200" i="1" dirty="0"/>
              <a:t> qui se ressemblent </a:t>
            </a:r>
            <a:r>
              <a:rPr lang="fr-FR" sz="1200" i="1" dirty="0" smtClean="0"/>
              <a:t>sur les contenus : fonctionnement administratif, techniques documentaires, techniques d’accueil et de médiation</a:t>
            </a:r>
            <a:endParaRPr lang="fr-FR" sz="1200" i="1" dirty="0"/>
          </a:p>
          <a:p>
            <a:pPr marL="756000" lvl="4" indent="0">
              <a:buNone/>
            </a:pPr>
            <a:r>
              <a:rPr lang="fr-FR" sz="1200" i="1" dirty="0" smtClean="0"/>
              <a:t>&gt; </a:t>
            </a:r>
            <a:r>
              <a:rPr lang="fr-FR" sz="1200" i="1" dirty="0"/>
              <a:t>mais </a:t>
            </a:r>
            <a:r>
              <a:rPr lang="fr-FR" sz="1200" i="1" dirty="0" smtClean="0"/>
              <a:t>qui diffèrent sur la durée : de </a:t>
            </a:r>
            <a:r>
              <a:rPr lang="fr-FR" sz="1200" i="1" dirty="0"/>
              <a:t>3 à </a:t>
            </a:r>
            <a:r>
              <a:rPr lang="fr-FR" sz="1200" i="1" dirty="0" smtClean="0"/>
              <a:t>13 </a:t>
            </a:r>
            <a:r>
              <a:rPr lang="fr-FR" sz="1200" i="1" dirty="0"/>
              <a:t>jours, 2 à </a:t>
            </a:r>
            <a:r>
              <a:rPr lang="fr-FR" sz="1200" i="1" dirty="0" smtClean="0"/>
              <a:t>6 sessions (modules ou cycles), à accomplir sur </a:t>
            </a:r>
            <a:r>
              <a:rPr lang="fr-FR" sz="1200" i="1" dirty="0"/>
              <a:t>1 </a:t>
            </a:r>
            <a:r>
              <a:rPr lang="fr-FR" sz="1200" i="1" dirty="0" smtClean="0"/>
              <a:t>an, 2 ans </a:t>
            </a:r>
            <a:r>
              <a:rPr lang="fr-FR" sz="1200" i="1" dirty="0"/>
              <a:t>ou 3 </a:t>
            </a:r>
            <a:r>
              <a:rPr lang="fr-FR" sz="1200" i="1" dirty="0" smtClean="0"/>
              <a:t>ans...</a:t>
            </a:r>
            <a:endParaRPr lang="fr-FR" sz="1200" i="1" dirty="0"/>
          </a:p>
          <a:p>
            <a:pPr marL="540000" lvl="3" indent="0">
              <a:buNone/>
            </a:pPr>
            <a:r>
              <a:rPr lang="fr-FR" sz="1200" i="1" dirty="0"/>
              <a:t> </a:t>
            </a:r>
            <a:r>
              <a:rPr lang="fr-FR" sz="1200" i="1" dirty="0" smtClean="0"/>
              <a:t>    &gt; validation, certification ?</a:t>
            </a:r>
          </a:p>
          <a:p>
            <a:pPr marL="540000" lvl="3" indent="0">
              <a:buNone/>
            </a:pPr>
            <a:r>
              <a:rPr lang="fr-FR" sz="1200" dirty="0" smtClean="0"/>
              <a:t>Cycle de base programmé une fois par an.</a:t>
            </a:r>
          </a:p>
          <a:p>
            <a:pPr marL="540000" lvl="3" indent="0">
              <a:buNone/>
            </a:pPr>
            <a:endParaRPr lang="fr-FR" sz="1200" b="1" dirty="0" smtClean="0"/>
          </a:p>
          <a:p>
            <a:pPr marL="540000" lvl="3" indent="0">
              <a:buNone/>
            </a:pPr>
            <a:r>
              <a:rPr lang="fr-FR" sz="1200" b="1" dirty="0" smtClean="0"/>
              <a:t>La </a:t>
            </a:r>
            <a:r>
              <a:rPr lang="fr-FR" sz="1200" b="1" dirty="0"/>
              <a:t>formation de base en ligne est inexistante : pour la création d’une offre </a:t>
            </a:r>
            <a:r>
              <a:rPr lang="fr-FR" sz="1200" b="1" dirty="0" smtClean="0"/>
              <a:t>commune en </a:t>
            </a:r>
            <a:r>
              <a:rPr lang="fr-FR" sz="1200" b="1" dirty="0"/>
              <a:t>ligne. </a:t>
            </a:r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Les </a:t>
            </a:r>
            <a:r>
              <a:rPr lang="fr-FR" sz="1200" i="1" dirty="0"/>
              <a:t>programmes annuels de </a:t>
            </a:r>
            <a:r>
              <a:rPr lang="fr-FR" sz="1200" i="1" dirty="0" smtClean="0"/>
              <a:t>formation : </a:t>
            </a:r>
            <a:r>
              <a:rPr lang="fr-FR" sz="1200" i="1" dirty="0"/>
              <a:t>formations </a:t>
            </a:r>
            <a:r>
              <a:rPr lang="fr-FR" sz="1200" i="1" dirty="0" smtClean="0"/>
              <a:t>thématiques ; des stages à choisir librement (catalogue)</a:t>
            </a:r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Les </a:t>
            </a:r>
            <a:r>
              <a:rPr lang="fr-FR" sz="1200" i="1" dirty="0"/>
              <a:t>formations </a:t>
            </a:r>
            <a:r>
              <a:rPr lang="fr-FR" sz="1200" i="1" dirty="0" smtClean="0"/>
              <a:t>sur projet : formations spécifiques « à la carte » sur place ; accompagnement de projet</a:t>
            </a:r>
          </a:p>
          <a:p>
            <a:pPr lvl="3"/>
            <a:endParaRPr lang="fr-FR" sz="1200" b="1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91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2" indent="0">
              <a:buNone/>
            </a:pPr>
            <a:r>
              <a:rPr lang="fr-FR" sz="1200" u="sng" dirty="0"/>
              <a:t>Les informer </a:t>
            </a:r>
            <a:endParaRPr lang="fr-FR" sz="1200" u="sng" dirty="0" smtClean="0"/>
          </a:p>
          <a:p>
            <a:pPr marL="360000" lvl="2" indent="0">
              <a:buNone/>
            </a:pPr>
            <a:endParaRPr lang="fr-FR" sz="1200" u="sng" dirty="0"/>
          </a:p>
          <a:p>
            <a:pPr lvl="3"/>
            <a:r>
              <a:rPr lang="fr-FR" sz="1200" i="1" dirty="0" smtClean="0"/>
              <a:t>Les </a:t>
            </a:r>
            <a:r>
              <a:rPr lang="fr-FR" sz="1200" i="1" dirty="0"/>
              <a:t>journées de réseau </a:t>
            </a:r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Les </a:t>
            </a:r>
            <a:r>
              <a:rPr lang="fr-FR" sz="1200" i="1" dirty="0"/>
              <a:t>réunions de secteur </a:t>
            </a:r>
          </a:p>
          <a:p>
            <a:pPr lvl="3"/>
            <a:endParaRPr lang="fr-FR" sz="1200" i="1" dirty="0" smtClean="0"/>
          </a:p>
          <a:p>
            <a:pPr lvl="3"/>
            <a:r>
              <a:rPr lang="fr-FR" sz="1200" i="1" dirty="0" smtClean="0"/>
              <a:t>L’information </a:t>
            </a:r>
            <a:r>
              <a:rPr lang="fr-FR" sz="1200" i="1" dirty="0"/>
              <a:t>numérique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91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23678"/>
            <a:ext cx="8424000" cy="2499568"/>
          </a:xfrm>
        </p:spPr>
        <p:txBody>
          <a:bodyPr/>
          <a:lstStyle/>
          <a:p>
            <a:pPr marL="360000" lvl="2" indent="0">
              <a:buNone/>
            </a:pPr>
            <a:r>
              <a:rPr lang="fr-FR" sz="1200" u="sng" dirty="0" smtClean="0"/>
              <a:t>Les intégrer à </a:t>
            </a:r>
            <a:r>
              <a:rPr lang="fr-FR" sz="1200" u="sng" dirty="0"/>
              <a:t>la vie des réseaux documentaires </a:t>
            </a:r>
            <a:endParaRPr lang="fr-FR" sz="1200" u="sng" dirty="0" smtClean="0"/>
          </a:p>
          <a:p>
            <a:pPr lvl="2"/>
            <a:r>
              <a:rPr lang="fr-FR" sz="1200" dirty="0"/>
              <a:t> </a:t>
            </a:r>
            <a:r>
              <a:rPr lang="fr-FR" sz="1200" dirty="0" smtClean="0"/>
              <a:t>manuels et fiches sur management des équipes mixtes ; les relations avec les bénévoles</a:t>
            </a:r>
          </a:p>
          <a:p>
            <a:pPr lvl="2"/>
            <a:r>
              <a:rPr lang="fr-FR" sz="1200" dirty="0" smtClean="0"/>
              <a:t> quelques stages spécifiques proposés par des BD : </a:t>
            </a:r>
            <a:r>
              <a:rPr lang="fr-FR" sz="1150" i="1" dirty="0" smtClean="0"/>
              <a:t>« Recruter et animer une équipe de bénévoles » ; « Développer une équipe dynamique avec des bénévoles ».</a:t>
            </a:r>
          </a:p>
          <a:p>
            <a:pPr lvl="2"/>
            <a:r>
              <a:rPr lang="fr-FR" sz="1200" dirty="0" smtClean="0"/>
              <a:t> Journée d’étude sur </a:t>
            </a:r>
            <a:r>
              <a:rPr lang="fr-FR" sz="1150" i="1" dirty="0" smtClean="0"/>
              <a:t>« Le bénévolat en bibliothèque » (Isère, 2019)</a:t>
            </a:r>
            <a:endParaRPr lang="fr-FR" sz="1150" i="1" dirty="0"/>
          </a:p>
          <a:p>
            <a:pPr marL="360000" lvl="2" indent="0">
              <a:buNone/>
            </a:pPr>
            <a:endParaRPr lang="fr-FR" sz="1200" u="sng" dirty="0" smtClean="0"/>
          </a:p>
          <a:p>
            <a:pPr marL="360000" lvl="2" indent="0">
              <a:buNone/>
            </a:pPr>
            <a:r>
              <a:rPr lang="fr-FR" sz="1200" u="sng" dirty="0" smtClean="0"/>
              <a:t>Quels </a:t>
            </a:r>
            <a:r>
              <a:rPr lang="fr-FR" sz="1200" u="sng" dirty="0"/>
              <a:t>partenariats avec les associations d’éducation populaire et les réseaux associatifs de bibliothèques </a:t>
            </a:r>
            <a:r>
              <a:rPr lang="fr-FR" sz="1200" u="sng" dirty="0" smtClean="0"/>
              <a:t>?</a:t>
            </a:r>
          </a:p>
          <a:p>
            <a:pPr lvl="2"/>
            <a:r>
              <a:rPr lang="fr-FR" sz="1200" i="1" dirty="0" smtClean="0"/>
              <a:t>Rôle </a:t>
            </a:r>
            <a:r>
              <a:rPr lang="fr-FR" sz="1200" i="1" dirty="0"/>
              <a:t>des associations nationales d’éducation populaire : foyers ruraux, </a:t>
            </a:r>
            <a:r>
              <a:rPr lang="fr-FR" sz="1200" i="1" dirty="0" smtClean="0"/>
              <a:t>etc.</a:t>
            </a:r>
          </a:p>
          <a:p>
            <a:pPr lvl="2"/>
            <a:r>
              <a:rPr lang="fr-FR" sz="1200" i="1" dirty="0" smtClean="0"/>
              <a:t>Rôles </a:t>
            </a:r>
            <a:r>
              <a:rPr lang="fr-FR" sz="1200" i="1" dirty="0"/>
              <a:t>des réseaux associatifs : </a:t>
            </a:r>
            <a:endParaRPr lang="fr-FR" sz="1200" i="1" dirty="0" smtClean="0"/>
          </a:p>
          <a:p>
            <a:pPr lvl="4">
              <a:buFontTx/>
              <a:buChar char="-"/>
            </a:pPr>
            <a:r>
              <a:rPr lang="fr-FR" sz="1150" i="1" dirty="0" smtClean="0"/>
              <a:t>Lire </a:t>
            </a:r>
            <a:r>
              <a:rPr lang="fr-FR" sz="1150" i="1" dirty="0"/>
              <a:t>et faire </a:t>
            </a:r>
            <a:r>
              <a:rPr lang="fr-FR" sz="1150" i="1" dirty="0" smtClean="0"/>
              <a:t>lire</a:t>
            </a:r>
          </a:p>
          <a:p>
            <a:pPr lvl="4">
              <a:buFontTx/>
              <a:buChar char="-"/>
            </a:pPr>
            <a:r>
              <a:rPr lang="fr-FR" sz="1150" i="1" dirty="0" smtClean="0"/>
              <a:t>Culture </a:t>
            </a:r>
            <a:r>
              <a:rPr lang="fr-FR" sz="1150" i="1" dirty="0"/>
              <a:t>et bibliothèque pour </a:t>
            </a:r>
            <a:r>
              <a:rPr lang="fr-FR" sz="1150" i="1" dirty="0" smtClean="0"/>
              <a:t>tous, etc.</a:t>
            </a:r>
            <a:endParaRPr lang="fr-FR" sz="115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17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707654"/>
            <a:ext cx="8424000" cy="2715592"/>
          </a:xfrm>
        </p:spPr>
        <p:txBody>
          <a:bodyPr/>
          <a:lstStyle/>
          <a:p>
            <a:pPr lvl="1"/>
            <a:r>
              <a:rPr lang="fr-FR" sz="1200" b="1" dirty="0" smtClean="0"/>
              <a:t>SOUHAITS </a:t>
            </a:r>
            <a:r>
              <a:rPr lang="fr-FR" sz="1200" b="1" dirty="0"/>
              <a:t>ET ASPIRATIONS DES BÉNÉVOLES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             </a:t>
            </a:r>
            <a:r>
              <a:rPr lang="fr-FR" sz="1200" u="sng" dirty="0"/>
              <a:t>Évoluer dans la bibliothèque en tant que bénévole</a:t>
            </a:r>
          </a:p>
          <a:p>
            <a:pPr lvl="3"/>
            <a:r>
              <a:rPr lang="fr-FR" sz="1200" i="1" dirty="0" smtClean="0"/>
              <a:t>Quelles </a:t>
            </a:r>
            <a:r>
              <a:rPr lang="fr-FR" sz="1200" i="1" dirty="0"/>
              <a:t>formations diplômantes suivre en vue d’une </a:t>
            </a:r>
            <a:r>
              <a:rPr lang="fr-FR" sz="1200" i="1" dirty="0" smtClean="0"/>
              <a:t>professionnalisation ?</a:t>
            </a:r>
            <a:endParaRPr lang="fr-FR" sz="1200" i="1" dirty="0"/>
          </a:p>
          <a:p>
            <a:pPr lvl="3"/>
            <a:r>
              <a:rPr lang="fr-FR" sz="1200" i="1" dirty="0"/>
              <a:t>Comment valider des acquis de l’expérience ?</a:t>
            </a:r>
          </a:p>
          <a:p>
            <a:pPr lvl="3"/>
            <a:r>
              <a:rPr lang="fr-FR" sz="1200" i="1" dirty="0"/>
              <a:t>Une reconversion professionnelle est-elle possible ?</a:t>
            </a:r>
          </a:p>
          <a:p>
            <a:pPr lvl="3"/>
            <a:endParaRPr lang="fr-FR" sz="1200" i="1" dirty="0"/>
          </a:p>
          <a:p>
            <a:pPr marL="540000" lvl="3" indent="0">
              <a:buNone/>
            </a:pPr>
            <a:r>
              <a:rPr lang="fr-FR" sz="1200" u="sng" dirty="0"/>
              <a:t>Évoluer dans la bibliothèque en tant que bénévole</a:t>
            </a:r>
          </a:p>
          <a:p>
            <a:pPr lvl="3"/>
            <a:r>
              <a:rPr lang="fr-FR" sz="1200" i="1" dirty="0"/>
              <a:t>Changer de fonctions </a:t>
            </a:r>
          </a:p>
          <a:p>
            <a:pPr lvl="3"/>
            <a:r>
              <a:rPr lang="fr-FR" sz="1200" i="1" dirty="0"/>
              <a:t>Accroître son temps de bénévolat </a:t>
            </a:r>
          </a:p>
          <a:p>
            <a:pPr lvl="3"/>
            <a:r>
              <a:rPr lang="fr-FR" sz="1200" i="1" dirty="0" smtClean="0"/>
              <a:t>Renoncer </a:t>
            </a:r>
          </a:p>
          <a:p>
            <a:pPr marL="756000" lvl="4" indent="0">
              <a:buNone/>
            </a:pPr>
            <a:r>
              <a:rPr lang="fr-FR" sz="1150" i="1" dirty="0" smtClean="0"/>
              <a:t>Quel sera, sur la longue durée, l’impact de la pandémie de covid-19 sur le bénévolat ?</a:t>
            </a:r>
            <a:endParaRPr lang="fr-FR" sz="115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90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5536" y="1779662"/>
            <a:ext cx="8424000" cy="2952328"/>
          </a:xfrm>
        </p:spPr>
        <p:txBody>
          <a:bodyPr/>
          <a:lstStyle/>
          <a:p>
            <a:endParaRPr lang="fr-FR" sz="1200" b="0" cap="none" dirty="0" smtClean="0"/>
          </a:p>
          <a:p>
            <a:r>
              <a:rPr lang="fr-FR" sz="1200" cap="none" dirty="0" smtClean="0"/>
              <a:t>Le bénévolat en bibliothèques territoriales</a:t>
            </a:r>
          </a:p>
          <a:p>
            <a:endParaRPr lang="fr-FR" sz="1200" cap="none" dirty="0" smtClean="0"/>
          </a:p>
          <a:p>
            <a:pPr marL="171450" indent="-171450">
              <a:buFontTx/>
              <a:buChar char="-"/>
            </a:pPr>
            <a:r>
              <a:rPr lang="fr-FR" sz="1200" cap="none" dirty="0" smtClean="0"/>
              <a:t>concerne 70 000 personnes </a:t>
            </a:r>
          </a:p>
          <a:p>
            <a:endParaRPr lang="fr-FR" sz="1200" cap="none" dirty="0"/>
          </a:p>
          <a:p>
            <a:pPr marL="171450" indent="-171450">
              <a:buFontTx/>
              <a:buChar char="-"/>
            </a:pPr>
            <a:r>
              <a:rPr lang="fr-FR" sz="1200" cap="none" dirty="0" smtClean="0"/>
              <a:t>est indispensable à l’ouverture d’une bibliothèque territoriale sur deux</a:t>
            </a:r>
          </a:p>
          <a:p>
            <a:pPr marL="171450" indent="-171450">
              <a:buFontTx/>
              <a:buChar char="-"/>
            </a:pPr>
            <a:endParaRPr lang="fr-FR" sz="1200" cap="none" dirty="0"/>
          </a:p>
          <a:p>
            <a:endParaRPr lang="fr-FR" sz="1200" cap="none" dirty="0"/>
          </a:p>
          <a:p>
            <a:r>
              <a:rPr lang="fr-FR" sz="1200" cap="none" dirty="0" smtClean="0"/>
              <a:t>La formation des bénévoles est un enjeu central </a:t>
            </a:r>
          </a:p>
          <a:p>
            <a:endParaRPr lang="fr-FR" sz="1200" cap="none" dirty="0"/>
          </a:p>
          <a:p>
            <a:pPr marL="171450" indent="-171450">
              <a:buFontTx/>
              <a:buChar char="-"/>
            </a:pPr>
            <a:r>
              <a:rPr lang="fr-FR" sz="1200" cap="none" dirty="0" smtClean="0"/>
              <a:t>pour l’existence des bibliothèques des collectivités territoriales</a:t>
            </a:r>
          </a:p>
          <a:p>
            <a:pPr marL="171450" indent="-171450">
              <a:buFontTx/>
              <a:buChar char="-"/>
            </a:pPr>
            <a:endParaRPr lang="fr-FR" sz="1200" cap="none" dirty="0"/>
          </a:p>
          <a:p>
            <a:pPr marL="171450" indent="-171450">
              <a:buFontTx/>
              <a:buChar char="-"/>
            </a:pPr>
            <a:r>
              <a:rPr lang="fr-FR" sz="1200" cap="none" dirty="0" smtClean="0"/>
              <a:t>pour les bénévoles eux-mêmes</a:t>
            </a:r>
          </a:p>
          <a:p>
            <a:endParaRPr lang="fr-FR" sz="1200" b="0" cap="none" dirty="0"/>
          </a:p>
          <a:p>
            <a:endParaRPr lang="fr-FR" sz="1000" b="0" cap="none" dirty="0"/>
          </a:p>
        </p:txBody>
      </p:sp>
    </p:spTree>
    <p:extLst>
      <p:ext uri="{BB962C8B-B14F-4D97-AF65-F5344CB8AC3E}">
        <p14:creationId xmlns:p14="http://schemas.microsoft.com/office/powerpoint/2010/main" val="225303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23678"/>
            <a:ext cx="8424000" cy="2427560"/>
          </a:xfrm>
        </p:spPr>
        <p:txBody>
          <a:bodyPr/>
          <a:lstStyle/>
          <a:p>
            <a:endParaRPr lang="fr-FR" sz="1000" dirty="0" smtClean="0"/>
          </a:p>
          <a:p>
            <a:endParaRPr lang="fr-FR" sz="1000" dirty="0" smtClean="0"/>
          </a:p>
          <a:p>
            <a:endParaRPr lang="fr-FR" sz="1000" dirty="0"/>
          </a:p>
          <a:p>
            <a:pPr lvl="1"/>
            <a:r>
              <a:rPr lang="fr-FR" sz="1200" b="1" dirty="0" smtClean="0"/>
              <a:t>Une question sans réponse : </a:t>
            </a:r>
          </a:p>
          <a:p>
            <a:pPr lvl="1"/>
            <a:endParaRPr lang="fr-FR" sz="1200" b="1" dirty="0"/>
          </a:p>
          <a:p>
            <a:pPr lvl="1"/>
            <a:r>
              <a:rPr lang="fr-FR" sz="1200" b="1" dirty="0" smtClean="0"/>
              <a:t>Le </a:t>
            </a:r>
            <a:r>
              <a:rPr lang="fr-FR" sz="1200" b="1" dirty="0"/>
              <a:t>recours au bénévolat limite-t-il l’emploi public ?</a:t>
            </a:r>
          </a:p>
          <a:p>
            <a:r>
              <a:rPr lang="fr-FR" sz="1000" dirty="0"/>
              <a:t> </a:t>
            </a:r>
          </a:p>
          <a:p>
            <a:pPr lvl="1"/>
            <a:r>
              <a:rPr lang="fr-FR" sz="1000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481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635646"/>
            <a:ext cx="8388464" cy="3168352"/>
          </a:xfrm>
        </p:spPr>
        <p:txBody>
          <a:bodyPr/>
          <a:lstStyle/>
          <a:p>
            <a:pPr lvl="0"/>
            <a:r>
              <a:rPr lang="fr-FR" sz="1400" dirty="0" smtClean="0"/>
              <a:t>Les recommandations du rapport :</a:t>
            </a:r>
          </a:p>
          <a:p>
            <a:pPr lvl="0"/>
            <a:endParaRPr lang="fr-FR" sz="1000" u="sng" dirty="0"/>
          </a:p>
          <a:p>
            <a:r>
              <a:rPr lang="fr-FR" sz="1000" dirty="0"/>
              <a:t>Recommandation n° 1 (ministère de la culture)</a:t>
            </a:r>
          </a:p>
          <a:p>
            <a:r>
              <a:rPr lang="fr-FR" sz="1000" b="0" dirty="0" smtClean="0"/>
              <a:t>Adopter </a:t>
            </a:r>
            <a:r>
              <a:rPr lang="fr-FR" sz="1000" b="0" dirty="0"/>
              <a:t>et diffuser une convention-type du bénévolat en bibliothèques territoriales et assurer une veille juridique des textes applicables.</a:t>
            </a:r>
          </a:p>
          <a:p>
            <a:r>
              <a:rPr lang="fr-FR" sz="1000" dirty="0"/>
              <a:t> </a:t>
            </a:r>
          </a:p>
          <a:p>
            <a:r>
              <a:rPr lang="fr-FR" sz="1000" dirty="0"/>
              <a:t>Recommandation n° 2 (bibliothèques départementales)</a:t>
            </a:r>
          </a:p>
          <a:p>
            <a:r>
              <a:rPr lang="fr-FR" sz="1000" b="0" dirty="0"/>
              <a:t>Améliorer la connaissance que les bibliothèques départementales peuvent avoir des bénévoles qui exercent sur leur territoire, notamment au moyen d’enquêtes.</a:t>
            </a:r>
          </a:p>
          <a:p>
            <a:r>
              <a:rPr lang="fr-FR" sz="1000" dirty="0"/>
              <a:t> </a:t>
            </a:r>
          </a:p>
          <a:p>
            <a:r>
              <a:rPr lang="fr-FR" sz="1000" dirty="0"/>
              <a:t>Recommandation n° 3 (bibliothèques départementales)</a:t>
            </a:r>
          </a:p>
          <a:p>
            <a:r>
              <a:rPr lang="fr-FR" sz="1000" b="0" dirty="0"/>
              <a:t>Conditionner l’attribution des aides départementales destinées aux communes à la professionnalisation des titulaires et des bénévoles.</a:t>
            </a:r>
          </a:p>
          <a:p>
            <a:r>
              <a:rPr lang="fr-FR" sz="1000" dirty="0"/>
              <a:t> </a:t>
            </a:r>
          </a:p>
          <a:p>
            <a:r>
              <a:rPr lang="fr-FR" sz="1000" dirty="0"/>
              <a:t>Recommandation n° 4 (bibliothèques départementales)</a:t>
            </a:r>
          </a:p>
          <a:p>
            <a:r>
              <a:rPr lang="fr-FR" sz="1000" b="0" dirty="0"/>
              <a:t>Systématiser la formation de formateurs de bénévoles en bibliothèque départementale.</a:t>
            </a:r>
          </a:p>
          <a:p>
            <a:r>
              <a:rPr lang="fr-FR" sz="1000" dirty="0"/>
              <a:t> </a:t>
            </a:r>
          </a:p>
          <a:p>
            <a:r>
              <a:rPr lang="fr-FR" sz="1000" dirty="0"/>
              <a:t>Recommandation n° 5 (ministère de la culture et bibliothèques départementales)</a:t>
            </a:r>
          </a:p>
          <a:p>
            <a:r>
              <a:rPr lang="fr-FR" sz="1000" b="0" dirty="0"/>
              <a:t>Favoriser la formation la plus large possible des bénévoles, mettre en place et diffuser une formation de base en ligne.</a:t>
            </a:r>
          </a:p>
          <a:p>
            <a:r>
              <a:rPr lang="fr-FR" dirty="0"/>
              <a:t> </a:t>
            </a:r>
          </a:p>
          <a:p>
            <a:r>
              <a:rPr lang="fr-FR" dirty="0" smtClean="0"/>
              <a:t> </a:t>
            </a:r>
          </a:p>
          <a:p>
            <a:pPr lvl="0"/>
            <a:endParaRPr lang="fr-FR" sz="1000" u="sng" dirty="0" smtClean="0"/>
          </a:p>
          <a:p>
            <a:endParaRPr lang="fr-FR" sz="1000" u="sng" dirty="0"/>
          </a:p>
        </p:txBody>
      </p:sp>
    </p:spTree>
    <p:extLst>
      <p:ext uri="{BB962C8B-B14F-4D97-AF65-F5344CB8AC3E}">
        <p14:creationId xmlns:p14="http://schemas.microsoft.com/office/powerpoint/2010/main" val="95697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5536" y="1779662"/>
            <a:ext cx="8424000" cy="2952328"/>
          </a:xfrm>
        </p:spPr>
        <p:txBody>
          <a:bodyPr/>
          <a:lstStyle/>
          <a:p>
            <a:r>
              <a:rPr lang="fr-FR" sz="1400" dirty="0" smtClean="0"/>
              <a:t>SOURCES ET MÉTHODOLOGIE</a:t>
            </a:r>
          </a:p>
          <a:p>
            <a:endParaRPr lang="fr-FR" sz="1000" cap="none" dirty="0" smtClean="0"/>
          </a:p>
          <a:p>
            <a:endParaRPr lang="fr-FR" sz="1000" cap="none" dirty="0"/>
          </a:p>
          <a:p>
            <a:r>
              <a:rPr lang="fr-FR" sz="1200" cap="none" dirty="0" smtClean="0"/>
              <a:t>Une bibliographie très faible</a:t>
            </a:r>
          </a:p>
          <a:p>
            <a:endParaRPr lang="fr-FR" sz="1200" cap="none" dirty="0" smtClean="0"/>
          </a:p>
          <a:p>
            <a:r>
              <a:rPr lang="fr-FR" sz="1200" cap="none" dirty="0" smtClean="0"/>
              <a:t>Des statistiques complètes et détaillées </a:t>
            </a:r>
            <a:r>
              <a:rPr lang="fr-FR" sz="1200" b="0" cap="none" dirty="0" smtClean="0"/>
              <a:t>(Ministère de la culture, Service du livre et de la lecture)</a:t>
            </a:r>
          </a:p>
          <a:p>
            <a:endParaRPr lang="fr-FR" sz="1200" b="0" cap="none" dirty="0"/>
          </a:p>
          <a:p>
            <a:endParaRPr lang="fr-FR" sz="1200" b="0" cap="none" dirty="0"/>
          </a:p>
          <a:p>
            <a:r>
              <a:rPr lang="fr-FR" sz="1200" cap="none" dirty="0" smtClean="0"/>
              <a:t>Deux questionnaires </a:t>
            </a:r>
            <a:r>
              <a:rPr lang="fr-FR" sz="1200" b="0" cap="none" dirty="0" smtClean="0"/>
              <a:t>:</a:t>
            </a:r>
          </a:p>
          <a:p>
            <a:r>
              <a:rPr lang="fr-FR" sz="1200" b="0" cap="none" dirty="0" smtClean="0"/>
              <a:t>- à destination des bibliothèques départementales </a:t>
            </a:r>
          </a:p>
          <a:p>
            <a:r>
              <a:rPr lang="fr-FR" sz="1200" b="0" cap="none" dirty="0" smtClean="0"/>
              <a:t>- à destination des bibliothèques municipales sélectionnées par les bibliothèques départementales</a:t>
            </a:r>
          </a:p>
          <a:p>
            <a:endParaRPr lang="fr-FR" sz="1200" b="0" cap="none" dirty="0" smtClean="0"/>
          </a:p>
          <a:p>
            <a:r>
              <a:rPr lang="fr-FR" sz="1200" cap="none" dirty="0" smtClean="0"/>
              <a:t>Des inspections récentes, des visites sur place, des contacts</a:t>
            </a:r>
            <a:r>
              <a:rPr lang="fr-FR" sz="1200" b="0" cap="none" dirty="0" smtClean="0"/>
              <a:t> : </a:t>
            </a:r>
          </a:p>
          <a:p>
            <a:pPr marL="171450" indent="-171450">
              <a:buFontTx/>
              <a:buChar char="-"/>
            </a:pPr>
            <a:r>
              <a:rPr lang="fr-FR" sz="1200" b="0" u="sng" cap="none" dirty="0" smtClean="0"/>
              <a:t>des départements </a:t>
            </a:r>
            <a:r>
              <a:rPr lang="fr-FR" sz="1200" b="0" cap="none" dirty="0" smtClean="0"/>
              <a:t>: 		20 « portraits du bénévolat » dans des départements</a:t>
            </a:r>
          </a:p>
          <a:p>
            <a:pPr marL="171450" indent="-171450">
              <a:buFontTx/>
              <a:buChar char="-"/>
            </a:pPr>
            <a:r>
              <a:rPr lang="fr-FR" sz="1200" b="0" u="sng" cap="none" dirty="0" smtClean="0"/>
              <a:t>des villes et intercommunalités </a:t>
            </a:r>
            <a:r>
              <a:rPr lang="fr-FR" sz="1200" b="0" cap="none" dirty="0" smtClean="0"/>
              <a:t>: 	90 réponses au questionnaire, des synthèses</a:t>
            </a:r>
          </a:p>
          <a:p>
            <a:endParaRPr lang="fr-FR" sz="1200" b="0" cap="none" dirty="0" smtClean="0"/>
          </a:p>
          <a:p>
            <a:endParaRPr lang="fr-FR" sz="1200" b="0" cap="none" dirty="0"/>
          </a:p>
          <a:p>
            <a:endParaRPr lang="fr-FR" sz="1000" b="0" cap="none" dirty="0"/>
          </a:p>
        </p:txBody>
      </p:sp>
    </p:spTree>
    <p:extLst>
      <p:ext uri="{BB962C8B-B14F-4D97-AF65-F5344CB8AC3E}">
        <p14:creationId xmlns:p14="http://schemas.microsoft.com/office/powerpoint/2010/main" val="174569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5536" y="1491630"/>
            <a:ext cx="8388464" cy="3240360"/>
          </a:xfrm>
        </p:spPr>
        <p:txBody>
          <a:bodyPr/>
          <a:lstStyle/>
          <a:p>
            <a:r>
              <a:rPr lang="fr-FR" sz="1400" dirty="0" smtClean="0"/>
              <a:t>CALENDRIER</a:t>
            </a:r>
            <a:endParaRPr lang="fr-FR" sz="1400" dirty="0"/>
          </a:p>
          <a:p>
            <a:endParaRPr lang="fr-FR" sz="1000" cap="none" dirty="0" smtClean="0"/>
          </a:p>
          <a:p>
            <a:r>
              <a:rPr lang="fr-FR" sz="1200" cap="none" dirty="0" smtClean="0"/>
              <a:t>Programme de travail annuel 2019-2020, puis 2020-2021</a:t>
            </a:r>
          </a:p>
          <a:p>
            <a:endParaRPr lang="fr-FR" sz="1200" cap="none" dirty="0"/>
          </a:p>
          <a:p>
            <a:r>
              <a:rPr lang="fr-FR" sz="1200" cap="none" dirty="0" smtClean="0"/>
              <a:t>Jusqu’en juillet 2021 : 	collecte d’informations</a:t>
            </a:r>
          </a:p>
          <a:p>
            <a:endParaRPr lang="fr-FR" sz="1200" cap="none" dirty="0"/>
          </a:p>
          <a:p>
            <a:r>
              <a:rPr lang="fr-FR" sz="1200" cap="none" dirty="0" smtClean="0"/>
              <a:t>Juillet - octobre 2021 : 	rédaction du rapport</a:t>
            </a:r>
          </a:p>
          <a:p>
            <a:endParaRPr lang="fr-FR" sz="1200" cap="none" dirty="0" smtClean="0"/>
          </a:p>
          <a:p>
            <a:r>
              <a:rPr lang="fr-FR" sz="1200" cap="none" dirty="0" smtClean="0"/>
              <a:t>Automne 2021 : 	validations, communication à la ministre</a:t>
            </a:r>
          </a:p>
          <a:p>
            <a:endParaRPr lang="fr-FR" sz="1200" cap="none" dirty="0"/>
          </a:p>
          <a:p>
            <a:r>
              <a:rPr lang="fr-FR" sz="1200" cap="none" dirty="0" smtClean="0"/>
              <a:t>Février 2022 : 	communication à un colloque national sur le bénévolat et le patrimoine</a:t>
            </a:r>
          </a:p>
          <a:p>
            <a:endParaRPr lang="fr-FR" sz="1200" cap="none" dirty="0" smtClean="0"/>
          </a:p>
          <a:p>
            <a:r>
              <a:rPr lang="fr-FR" sz="1200" cap="none" dirty="0" smtClean="0"/>
              <a:t>Avril 2022 :		un article dans la </a:t>
            </a:r>
            <a:r>
              <a:rPr lang="fr-FR" sz="1200" i="1" cap="none" dirty="0" smtClean="0"/>
              <a:t>Gazette des communes</a:t>
            </a:r>
            <a:endParaRPr lang="fr-FR" sz="1200" cap="none" dirty="0" smtClean="0"/>
          </a:p>
          <a:p>
            <a:endParaRPr lang="fr-FR" sz="1200" cap="none" dirty="0" smtClean="0"/>
          </a:p>
          <a:p>
            <a:r>
              <a:rPr lang="fr-FR" sz="1200" cap="none" dirty="0" smtClean="0"/>
              <a:t>Été – automne </a:t>
            </a:r>
            <a:r>
              <a:rPr lang="fr-FR" sz="1200" cap="none" dirty="0" smtClean="0"/>
              <a:t>2022 </a:t>
            </a:r>
            <a:r>
              <a:rPr lang="fr-FR" sz="1200" cap="none" dirty="0" smtClean="0"/>
              <a:t>: 	intervention dans </a:t>
            </a:r>
            <a:r>
              <a:rPr lang="fr-FR" sz="1200" cap="none" dirty="0" smtClean="0"/>
              <a:t>trois bibliothèques </a:t>
            </a:r>
            <a:r>
              <a:rPr lang="fr-FR" sz="1200" cap="none" dirty="0" smtClean="0"/>
              <a:t>départementales </a:t>
            </a:r>
          </a:p>
          <a:p>
            <a:r>
              <a:rPr lang="fr-FR" sz="1200" cap="none" dirty="0"/>
              <a:t>	</a:t>
            </a:r>
            <a:r>
              <a:rPr lang="fr-FR" sz="1200" cap="none" dirty="0" smtClean="0"/>
              <a:t>		16 juin : Deux-Sèvres</a:t>
            </a:r>
          </a:p>
          <a:p>
            <a:r>
              <a:rPr lang="fr-FR" sz="1200" cap="none" dirty="0"/>
              <a:t>	</a:t>
            </a:r>
            <a:r>
              <a:rPr lang="fr-FR" sz="1200" cap="none" dirty="0" smtClean="0"/>
              <a:t>		30 juin : </a:t>
            </a:r>
            <a:r>
              <a:rPr lang="fr-FR" sz="1200" cap="none" dirty="0" smtClean="0"/>
              <a:t>Finistère</a:t>
            </a:r>
          </a:p>
          <a:p>
            <a:r>
              <a:rPr lang="fr-FR" sz="1200" cap="none" dirty="0"/>
              <a:t>	</a:t>
            </a:r>
            <a:r>
              <a:rPr lang="fr-FR" sz="1200" cap="none" dirty="0" smtClean="0"/>
              <a:t>		29 septembre : Manche</a:t>
            </a:r>
            <a:r>
              <a:rPr lang="fr-FR" sz="1200" cap="none" dirty="0" smtClean="0"/>
              <a:t>	</a:t>
            </a:r>
          </a:p>
          <a:p>
            <a:endParaRPr lang="fr-FR" sz="1200" cap="none" dirty="0" smtClean="0"/>
          </a:p>
          <a:p>
            <a:r>
              <a:rPr lang="fr-FR" sz="1200" cap="none" dirty="0" smtClean="0"/>
              <a:t>26 septembre 2022 	journées annuelles de l’Association des bibliothèques départementales (Loiret)</a:t>
            </a:r>
            <a:endParaRPr lang="fr-FR" sz="1200" cap="none" dirty="0"/>
          </a:p>
          <a:p>
            <a:r>
              <a:rPr lang="fr-FR" sz="1200" cap="none" dirty="0" smtClean="0"/>
              <a:t>	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6108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635646"/>
            <a:ext cx="8424000" cy="3168352"/>
          </a:xfrm>
        </p:spPr>
        <p:txBody>
          <a:bodyPr/>
          <a:lstStyle/>
          <a:p>
            <a:pPr lvl="0"/>
            <a:r>
              <a:rPr lang="fr-FR" sz="1400" dirty="0" smtClean="0"/>
              <a:t>Le </a:t>
            </a:r>
            <a:r>
              <a:rPr lang="fr-FR" sz="1400" dirty="0"/>
              <a:t>bénévolat en bibliothèques : une activité peu </a:t>
            </a:r>
            <a:r>
              <a:rPr lang="fr-FR" sz="1400" dirty="0" smtClean="0"/>
              <a:t>encadrée AU PLAN JURIDIQUE, </a:t>
            </a:r>
            <a:r>
              <a:rPr lang="fr-FR" sz="1400" dirty="0"/>
              <a:t>mais un contentieux limité </a:t>
            </a:r>
          </a:p>
          <a:p>
            <a:pPr lvl="1"/>
            <a:endParaRPr lang="fr-FR" sz="1200" u="sng" dirty="0" smtClean="0"/>
          </a:p>
          <a:p>
            <a:pPr lvl="1"/>
            <a:r>
              <a:rPr lang="fr-FR" sz="1200" dirty="0" smtClean="0"/>
              <a:t>Une </a:t>
            </a:r>
            <a:r>
              <a:rPr lang="fr-FR" sz="1200" dirty="0"/>
              <a:t>activité peu encadrée sauf par des textes à portée générale </a:t>
            </a:r>
          </a:p>
          <a:p>
            <a:pPr lvl="1"/>
            <a:endParaRPr lang="fr-FR" sz="1200" dirty="0" smtClean="0"/>
          </a:p>
          <a:p>
            <a:pPr lvl="1"/>
            <a:r>
              <a:rPr lang="fr-FR" sz="1200" dirty="0" smtClean="0"/>
              <a:t>Une </a:t>
            </a:r>
            <a:r>
              <a:rPr lang="fr-FR" sz="1200" dirty="0"/>
              <a:t>activité définie de gré à gré entre les collectivités territoriales et les bénévoles</a:t>
            </a:r>
          </a:p>
          <a:p>
            <a:pPr lvl="1"/>
            <a:endParaRPr lang="fr-FR" sz="1200" dirty="0" smtClean="0"/>
          </a:p>
          <a:p>
            <a:pPr lvl="1"/>
            <a:r>
              <a:rPr lang="fr-FR" sz="1200" dirty="0" smtClean="0"/>
              <a:t>Quelques </a:t>
            </a:r>
            <a:r>
              <a:rPr lang="fr-FR" sz="1200" dirty="0"/>
              <a:t>rares affaires contentieuses, une jurisprudence faible </a:t>
            </a:r>
          </a:p>
          <a:p>
            <a:pPr lvl="1"/>
            <a:endParaRPr lang="fr-FR" sz="1200" dirty="0" smtClean="0"/>
          </a:p>
          <a:p>
            <a:pPr lvl="1"/>
            <a:r>
              <a:rPr lang="fr-FR" sz="1400" b="1" dirty="0" smtClean="0"/>
              <a:t>Pour un contrat-type </a:t>
            </a:r>
            <a:r>
              <a:rPr lang="fr-FR" sz="1400" b="1" dirty="0"/>
              <a:t>des collaborateurs occasionnels du service public en bibliothèques </a:t>
            </a:r>
            <a:r>
              <a:rPr lang="fr-FR" sz="1400" b="1" dirty="0" smtClean="0"/>
              <a:t>(annexe du rapport)</a:t>
            </a:r>
            <a:endParaRPr lang="fr-FR" sz="1400" b="1" dirty="0"/>
          </a:p>
          <a:p>
            <a:endParaRPr lang="fr-FR" sz="1000" u="sng" dirty="0"/>
          </a:p>
        </p:txBody>
      </p:sp>
    </p:spTree>
    <p:extLst>
      <p:ext uri="{BB962C8B-B14F-4D97-AF65-F5344CB8AC3E}">
        <p14:creationId xmlns:p14="http://schemas.microsoft.com/office/powerpoint/2010/main" val="144300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491630"/>
            <a:ext cx="8604488" cy="3384376"/>
          </a:xfrm>
        </p:spPr>
        <p:txBody>
          <a:bodyPr/>
          <a:lstStyle/>
          <a:p>
            <a:pPr lvl="0"/>
            <a:endParaRPr lang="fr-FR" sz="1400" dirty="0"/>
          </a:p>
          <a:p>
            <a:pPr lvl="0"/>
            <a:r>
              <a:rPr lang="fr-FR" sz="1400" dirty="0" smtClean="0"/>
              <a:t>Les </a:t>
            </a:r>
            <a:r>
              <a:rPr lang="fr-FR" sz="1400" dirty="0"/>
              <a:t>collaborateurs occasionnels du service public en bibliothèques : une population nombreuse mais mal connue</a:t>
            </a:r>
          </a:p>
          <a:p>
            <a:pPr lvl="1"/>
            <a:endParaRPr lang="fr-FR" sz="1200" u="sng" dirty="0" smtClean="0"/>
          </a:p>
          <a:p>
            <a:pPr lvl="1"/>
            <a:r>
              <a:rPr lang="fr-FR" sz="1200" u="sng" dirty="0" smtClean="0"/>
              <a:t>Bénévoles</a:t>
            </a:r>
            <a:r>
              <a:rPr lang="fr-FR" sz="1200" u="sng" dirty="0"/>
              <a:t>, volontaires, services civiques</a:t>
            </a:r>
            <a:r>
              <a:rPr lang="fr-FR" sz="1200" dirty="0"/>
              <a:t> : </a:t>
            </a:r>
            <a:endParaRPr lang="fr-FR" sz="1200" dirty="0" smtClean="0"/>
          </a:p>
          <a:p>
            <a:pPr lvl="1"/>
            <a:endParaRPr lang="fr-FR" sz="1200" dirty="0" smtClean="0"/>
          </a:p>
          <a:p>
            <a:pPr lvl="1"/>
            <a:r>
              <a:rPr lang="fr-FR" sz="1200" dirty="0"/>
              <a:t>Trois statuts distincts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 smtClean="0"/>
              <a:t>Des « collaborateurs occasionnels du service public »</a:t>
            </a:r>
          </a:p>
          <a:p>
            <a:pPr lvl="1"/>
            <a:endParaRPr lang="fr-FR" sz="1200" dirty="0" smtClean="0"/>
          </a:p>
          <a:p>
            <a:pPr lvl="1"/>
            <a:r>
              <a:rPr lang="fr-FR" sz="1200" dirty="0" smtClean="0"/>
              <a:t>Le régime du « bénévolat » prédomine très largement (97% des collaborateurs occasionnels e</a:t>
            </a:r>
            <a:r>
              <a:rPr lang="fr-FR" sz="1200" dirty="0"/>
              <a:t>n</a:t>
            </a:r>
            <a:r>
              <a:rPr lang="fr-FR" sz="1200" dirty="0" smtClean="0"/>
              <a:t> bibliothèques).</a:t>
            </a:r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35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419622"/>
            <a:ext cx="8424000" cy="3384376"/>
          </a:xfrm>
        </p:spPr>
        <p:txBody>
          <a:bodyPr/>
          <a:lstStyle/>
          <a:p>
            <a:pPr lvl="1"/>
            <a:r>
              <a:rPr lang="fr-FR" sz="1200" u="sng" dirty="0"/>
              <a:t>Un groupe peu homogène </a:t>
            </a:r>
            <a:r>
              <a:rPr lang="fr-FR" sz="1200" dirty="0"/>
              <a:t>: </a:t>
            </a:r>
          </a:p>
          <a:p>
            <a:pPr lvl="1"/>
            <a:r>
              <a:rPr lang="fr-FR" sz="1200" b="1" dirty="0" smtClean="0"/>
              <a:t>70 000 personnes</a:t>
            </a:r>
          </a:p>
          <a:p>
            <a:pPr lvl="1"/>
            <a:r>
              <a:rPr lang="fr-FR" sz="1200" dirty="0" smtClean="0"/>
              <a:t>12 000 </a:t>
            </a:r>
            <a:r>
              <a:rPr lang="fr-FR" sz="1200" dirty="0"/>
              <a:t>équivalents temps pleins 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 smtClean="0"/>
              <a:t>Un </a:t>
            </a:r>
            <a:r>
              <a:rPr lang="fr-FR" sz="1200" dirty="0"/>
              <a:t>phénomène </a:t>
            </a:r>
            <a:r>
              <a:rPr lang="fr-FR" sz="1200" dirty="0" smtClean="0"/>
              <a:t>rural, une </a:t>
            </a:r>
            <a:r>
              <a:rPr lang="fr-FR" sz="1200" dirty="0"/>
              <a:t>carte déséquilibrée </a:t>
            </a:r>
            <a:r>
              <a:rPr lang="fr-FR" sz="1200" dirty="0" smtClean="0"/>
              <a:t>: </a:t>
            </a:r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Forte présence à l’Ouest, en Auvergne – Rhône-Alpes, et, à un moindre degré </a:t>
            </a:r>
            <a:r>
              <a:rPr lang="fr-FR" sz="1200" dirty="0"/>
              <a:t>en </a:t>
            </a:r>
            <a:r>
              <a:rPr lang="fr-FR" sz="1200" dirty="0" smtClean="0"/>
              <a:t>Alsace et en Moselle </a:t>
            </a:r>
            <a:endParaRPr lang="fr-FR" sz="1200" dirty="0" smtClean="0"/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Les bénévoles sont peu nombreux dans le Sud-Ouest, le Centre et le Nord de la France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 smtClean="0"/>
              <a:t>Les bénévoles sont : </a:t>
            </a:r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Absents dans les bibliothèques des villes de plus de 50 000 habitants</a:t>
            </a:r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Rares dans les bibliothèques des villes de 10 000 à 50 000 habitants</a:t>
            </a:r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Majoritaires dans les bibliothèques des villes de 2 000 à 10 000 habitants</a:t>
            </a:r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Très nombreux dans les bibliothèques des communes de moins de 2 000 habitants </a:t>
            </a:r>
          </a:p>
          <a:p>
            <a:pPr marL="171450" lvl="1" indent="-171450">
              <a:buFontTx/>
              <a:buChar char="-"/>
            </a:pPr>
            <a:r>
              <a:rPr lang="fr-FR" sz="1200" dirty="0" smtClean="0"/>
              <a:t>Dans les bibliothèques des communes de moins de 500 habitants, il n’y a pas presque pas de titulaires</a:t>
            </a:r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91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5576" y="4515966"/>
            <a:ext cx="8028424" cy="144016"/>
          </a:xfrm>
        </p:spPr>
        <p:txBody>
          <a:bodyPr/>
          <a:lstStyle/>
          <a:p>
            <a:pPr algn="ctr"/>
            <a:r>
              <a:rPr lang="fr-FR" sz="1200" dirty="0" smtClean="0"/>
              <a:t>RÉPARTITION des </a:t>
            </a:r>
            <a:r>
              <a:rPr lang="fr-FR" sz="1200" dirty="0" err="1" smtClean="0"/>
              <a:t>bénÉvoles</a:t>
            </a:r>
            <a:r>
              <a:rPr lang="fr-FR" sz="1200" dirty="0" smtClean="0"/>
              <a:t> en France EN NOMBRE (SLL, 2021)</a:t>
            </a:r>
            <a:endParaRPr lang="fr-FR" sz="12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31589"/>
            <a:ext cx="468052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1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26/09/2022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Inspection générale de l’éducation, du sport et de la recherche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71600" y="4227934"/>
            <a:ext cx="7812400" cy="288032"/>
          </a:xfrm>
        </p:spPr>
        <p:txBody>
          <a:bodyPr/>
          <a:lstStyle/>
          <a:p>
            <a:pPr algn="ctr"/>
            <a:r>
              <a:rPr lang="fr-FR" sz="1200" dirty="0" smtClean="0"/>
              <a:t>RÉPARTITION DES BÉNÉVOLES PAR RAPPORT À LA POPULATION DES DÉPARTEMENTS (SLL, 2021) </a:t>
            </a:r>
            <a:endParaRPr lang="fr-FR" sz="1200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0058"/>
            <a:ext cx="46085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3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761E08C1A07DB43B3A357B10727CD5A" ma:contentTypeVersion="2" ma:contentTypeDescription="Crée un document." ma:contentTypeScope="" ma:versionID="3b2eb62d90c0b376c2b485a936e4b745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87F84BFE-A084-489B-A753-418CC8934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B4863D-849E-416B-A9C9-84764655C2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101A3-795E-4B84-9669-833DC3E9B1E5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9b8819f-644e-4e2e-bf09-8a76532e681c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10195</TotalTime>
  <Words>1774</Words>
  <Application>Microsoft Office PowerPoint</Application>
  <PresentationFormat>Affichage à l'écran (16:9)</PresentationFormat>
  <Paragraphs>286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OPÉRATEURS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format 16/9 standard</dc:title>
  <dc:subject>Client</dc:subject>
  <dc:creator>Microsoft Office User</dc:creator>
  <cp:lastModifiedBy>PHILIPPE MARCEROU</cp:lastModifiedBy>
  <cp:revision>363</cp:revision>
  <dcterms:created xsi:type="dcterms:W3CDTF">2020-08-05T13:45:51Z</dcterms:created>
  <dcterms:modified xsi:type="dcterms:W3CDTF">2022-09-23T14:10:09Z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0x010100873AB55E0CC5DA459F57F5A42893F46A005A087D358B12CA4E82A8A8BA9B8A8CF200D3544DBFAD4F664AA25DF68E6D1F0A9E00689F2856DFEDCE40890FDCED81A7DFC9005761E08C1A07DB43B3A357B10727CD5A</vt:lpwstr>
  </property>
</Properties>
</file>