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21.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6.xml.rels" ContentType="application/vnd.openxmlformats-package.relationships+xml"/>
  <Override PartName="/ppt/slides/_rels/slide50.xml.rels" ContentType="application/vnd.openxmlformats-package.relationships+xml"/>
  <Override PartName="/ppt/slides/_rels/slide23.xml.rels" ContentType="application/vnd.openxmlformats-package.relationships+xml"/>
  <Override PartName="/ppt/slides/_rels/slide7.xml.rels" ContentType="application/vnd.openxmlformats-package.relationships+xml"/>
  <Override PartName="/ppt/slides/_rels/slide51.xml.rels" ContentType="application/vnd.openxmlformats-package.relationships+xml"/>
  <Override PartName="/ppt/slides/_rels/slide24.xml.rels" ContentType="application/vnd.openxmlformats-package.relationships+xml"/>
  <Override PartName="/ppt/slides/_rels/slide8.xml.rels" ContentType="application/vnd.openxmlformats-package.relationships+xml"/>
  <Override PartName="/ppt/slides/_rels/slide52.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53.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slides/_rels/slide82.xml.rels" ContentType="application/vnd.openxmlformats-package.relationships+xml"/>
  <Override PartName="/ppt/slides/_rels/slide83.xml.rels" ContentType="application/vnd.openxmlformats-package.relationships+xml"/>
  <Override PartName="/ppt/slides/_rels/slide84.xml.rels" ContentType="application/vnd.openxmlformats-package.relationships+xml"/>
  <Override PartName="/ppt/slides/_rels/slide85.xml.rels" ContentType="application/vnd.openxmlformats-package.relationships+xml"/>
  <Override PartName="/ppt/slides/_rels/slide86.xml.rels" ContentType="application/vnd.openxmlformats-package.relationships+xml"/>
  <Override PartName="/ppt/slides/_rels/slide87.xml.rels" ContentType="application/vnd.openxmlformats-package.relationships+xml"/>
  <Override PartName="/ppt/slides/_rels/slide88.xml.rels" ContentType="application/vnd.openxmlformats-package.relationships+xml"/>
  <Override PartName="/ppt/slides/_rels/slide89.xml.rels" ContentType="application/vnd.openxmlformats-package.relationships+xml"/>
  <Override PartName="/ppt/slides/_rels/slide90.xml.rels" ContentType="application/vnd.openxmlformats-package.relationships+xml"/>
  <Override PartName="/ppt/slides/_rels/slide91.xml.rels" ContentType="application/vnd.openxmlformats-package.relationships+xml"/>
  <Override PartName="/ppt/slides/_rels/slide92.xml.rels" ContentType="application/vnd.openxmlformats-package.relationships+xml"/>
  <Override PartName="/ppt/slides/_rels/slide93.xml.rels" ContentType="application/vnd.openxmlformats-package.relationships+xml"/>
  <Override PartName="/ppt/slides/_rels/slide94.xml.rels" ContentType="application/vnd.openxmlformats-package.relationships+xml"/>
  <Override PartName="/ppt/slides/_rels/slide95.xml.rels" ContentType="application/vnd.openxmlformats-package.relationships+xml"/>
  <Override PartName="/ppt/slides/_rels/slide96.xml.rels" ContentType="application/vnd.openxmlformats-package.relationships+xml"/>
  <Override PartName="/ppt/slides/_rels/slide97.xml.rels" ContentType="application/vnd.openxmlformats-package.relationships+xml"/>
  <Override PartName="/ppt/slides/_rels/slide98.xml.rels" ContentType="application/vnd.openxmlformats-package.relationships+xml"/>
  <Override PartName="/ppt/slides/_rels/slide99.xml.rels" ContentType="application/vnd.openxmlformats-package.relationships+xml"/>
  <Override PartName="/ppt/slides/_rels/slide100.xml.rels" ContentType="application/vnd.openxmlformats-package.relationships+xml"/>
  <Override PartName="/ppt/slides/_rels/slide101.xml.rels" ContentType="application/vnd.openxmlformats-package.relationships+xml"/>
  <Override PartName="/ppt/slides/_rels/slide102.xml.rels" ContentType="application/vnd.openxmlformats-package.relationships+xml"/>
  <Override PartName="/ppt/slides/_rels/slide103.xml.rels" ContentType="application/vnd.openxmlformats-package.relationships+xml"/>
  <Override PartName="/ppt/slides/_rels/slide104.xml.rels" ContentType="application/vnd.openxmlformats-package.relationships+xml"/>
  <Override PartName="/ppt/slides/_rels/slide105.xml.rels" ContentType="application/vnd.openxmlformats-package.relationships+xml"/>
  <Override PartName="/ppt/slides/_rels/slide106.xml.rels" ContentType="application/vnd.openxmlformats-package.relationships+xml"/>
  <Override PartName="/ppt/slides/_rels/slide107.xml.rels" ContentType="application/vnd.openxmlformats-package.relationships+xml"/>
  <Override PartName="/ppt/slides/_rels/slide108.xml.rels" ContentType="application/vnd.openxmlformats-package.relationships+xml"/>
  <Override PartName="/ppt/slides/_rels/slide109.xml.rels" ContentType="application/vnd.openxmlformats-package.relationships+xml"/>
  <Override PartName="/ppt/slides/_rels/slide110.xml.rels" ContentType="application/vnd.openxmlformats-package.relationships+xml"/>
  <Override PartName="/ppt/slides/_rels/slide111.xml.rels" ContentType="application/vnd.openxmlformats-package.relationships+xml"/>
  <Override PartName="/ppt/slides/_rels/slide112.xml.rels" ContentType="application/vnd.openxmlformats-package.relationships+xml"/>
  <Override PartName="/ppt/slides/_rels/slide113.xml.rels" ContentType="application/vnd.openxmlformats-package.relationships+xml"/>
  <Override PartName="/ppt/slides/_rels/slide114.xml.rels" ContentType="application/vnd.openxmlformats-package.relationships+xml"/>
  <Override PartName="/ppt/slides/_rels/slide115.xml.rels" ContentType="application/vnd.openxmlformats-package.relationships+xml"/>
  <Override PartName="/ppt/slides/_rels/slide116.xml.rels" ContentType="application/vnd.openxmlformats-package.relationships+xml"/>
  <Override PartName="/ppt/slides/_rels/slide117.xml.rels" ContentType="application/vnd.openxmlformats-package.relationships+xml"/>
  <Override PartName="/ppt/slides/_rels/slide118.xml.rels" ContentType="application/vnd.openxmlformats-package.relationships+xml"/>
  <Override PartName="/ppt/slides/_rels/slide119.xml.rels" ContentType="application/vnd.openxmlformats-package.relationships+xml"/>
  <Override PartName="/ppt/slides/_rels/slide120.xml.rels" ContentType="application/vnd.openxmlformats-package.relationships+xml"/>
  <Override PartName="/ppt/slides/_rels/slide121.xml.rels" ContentType="application/vnd.openxmlformats-package.relationships+xml"/>
  <Override PartName="/ppt/slides/_rels/slide122.xml.rels" ContentType="application/vnd.openxmlformats-package.relationships+xml"/>
  <Override PartName="/ppt/slides/_rels/slide123.xml.rels" ContentType="application/vnd.openxmlformats-package.relationships+xml"/>
  <Override PartName="/ppt/slides/_rels/slide124.xml.rels" ContentType="application/vnd.openxmlformats-package.relationships+xml"/>
  <Override PartName="/ppt/slides/_rels/slide125.xml.rels" ContentType="application/vnd.openxmlformats-package.relationships+xml"/>
  <Override PartName="/ppt/slides/_rels/slide126.xml.rels" ContentType="application/vnd.openxmlformats-package.relationships+xml"/>
  <Override PartName="/ppt/slides/_rels/slide127.xml.rels" ContentType="application/vnd.openxmlformats-package.relationships+xml"/>
  <Override PartName="/ppt/slides/_rels/slide128.xml.rels" ContentType="application/vnd.openxmlformats-package.relationships+xml"/>
  <Override PartName="/ppt/slides/_rels/slide129.xml.rels" ContentType="application/vnd.openxmlformats-package.relationships+xml"/>
  <Override PartName="/ppt/slides/_rels/slide130.xml.rels" ContentType="application/vnd.openxmlformats-package.relationships+xml"/>
  <Override PartName="/ppt/slides/_rels/slide131.xml.rels" ContentType="application/vnd.openxmlformats-package.relationships+xml"/>
  <Override PartName="/ppt/slides/_rels/slide132.xml.rels" ContentType="application/vnd.openxmlformats-package.relationships+xml"/>
  <Override PartName="/ppt/slides/_rels/slide133.xml.rels" ContentType="application/vnd.openxmlformats-package.relationships+xml"/>
  <Override PartName="/ppt/slides/_rels/slide134.xml.rels" ContentType="application/vnd.openxmlformats-package.relationships+xml"/>
  <Override PartName="/ppt/slides/_rels/slide135.xml.rels" ContentType="application/vnd.openxmlformats-package.relationships+xml"/>
  <Override PartName="/ppt/slides/_rels/slide136.xml.rels" ContentType="application/vnd.openxmlformats-package.relationships+xml"/>
  <Override PartName="/ppt/slides/_rels/slide137.xml.rels" ContentType="application/vnd.openxmlformats-package.relationships+xml"/>
  <Override PartName="/ppt/slides/_rels/slide138.xml.rels" ContentType="application/vnd.openxmlformats-package.relationships+xml"/>
  <Override PartName="/ppt/slides/_rels/slide139.xml.rels" ContentType="application/vnd.openxmlformats-package.relationships+xml"/>
  <Override PartName="/ppt/slides/_rels/slide140.xml.rels" ContentType="application/vnd.openxmlformats-package.relationships+xml"/>
  <Override PartName="/ppt/slides/_rels/slide141.xml.rels" ContentType="application/vnd.openxmlformats-package.relationships+xml"/>
  <Override PartName="/ppt/slides/_rels/slide142.xml.rels" ContentType="application/vnd.openxmlformats-package.relationships+xml"/>
  <Override PartName="/ppt/presProps.xml" ContentType="application/vnd.openxmlformats-officedocument.presentationml.presProps+xml"/>
  <Override PartName="/ppt/media/image1.png" ContentType="image/png"/>
  <Override PartName="/ppt/media/image59.jpeg" ContentType="image/jpeg"/>
  <Override PartName="/ppt/media/image7.jpeg" ContentType="image/jpeg"/>
  <Override PartName="/ppt/media/image26.jpeg" ContentType="image/jpeg"/>
  <Override PartName="/ppt/media/image2.gif" ContentType="image/gif"/>
  <Override PartName="/ppt/media/image57.jpeg" ContentType="image/jpeg"/>
  <Override PartName="/ppt/media/image5.jpeg" ContentType="image/jpeg"/>
  <Override PartName="/ppt/media/image48.png" ContentType="image/png"/>
  <Override PartName="/ppt/media/image3.jpeg" ContentType="image/jpeg"/>
  <Override PartName="/ppt/media/image55.jpeg" ContentType="image/jpeg"/>
  <Override PartName="/ppt/media/image4.jpeg" ContentType="image/jpeg"/>
  <Override PartName="/ppt/media/image56.jpeg" ContentType="image/jpeg"/>
  <Override PartName="/ppt/media/image58.png" ContentType="image/png"/>
  <Override PartName="/ppt/media/image6.jpeg" ContentType="image/jpeg"/>
  <Override PartName="/ppt/media/image8.jpeg" ContentType="image/jpeg"/>
  <Override PartName="/ppt/media/image9.jpeg" ContentType="image/jpeg"/>
  <Override PartName="/ppt/media/image10.jpeg" ContentType="image/jpeg"/>
  <Override PartName="/ppt/media/image100.jpeg" ContentType="image/jpeg"/>
  <Override PartName="/ppt/media/image11.jpeg" ContentType="image/jpeg"/>
  <Override PartName="/ppt/media/image12.png" ContentType="image/png"/>
  <Override PartName="/ppt/media/image107.jpeg" ContentType="image/jpeg"/>
  <Override PartName="/ppt/media/image18.jpeg" ContentType="image/jpeg"/>
  <Override PartName="/ppt/media/image102.jpeg" ContentType="image/jpeg"/>
  <Override PartName="/ppt/media/image13.jpeg" ContentType="image/jpeg"/>
  <Override PartName="/ppt/media/image103.jpeg" ContentType="image/jpeg"/>
  <Override PartName="/ppt/media/image14.jpeg" ContentType="image/jpeg"/>
  <Override PartName="/ppt/media/image104.jpeg" ContentType="image/jpeg"/>
  <Override PartName="/ppt/media/image15.jpeg" ContentType="image/jpeg"/>
  <Override PartName="/ppt/media/image16.png" ContentType="image/png"/>
  <Override PartName="/ppt/media/image63.jpeg" ContentType="image/jpeg"/>
  <Override PartName="/ppt/media/image106.jpeg" ContentType="image/jpeg"/>
  <Override PartName="/ppt/media/image17.jpeg" ContentType="image/jpeg"/>
  <Override PartName="/ppt/media/image108.jpeg" ContentType="image/jpeg"/>
  <Override PartName="/ppt/media/image19.jpeg" ContentType="image/jpeg"/>
  <Override PartName="/ppt/media/image20.jpeg" ContentType="image/jpeg"/>
  <Override PartName="/ppt/media/image110.jpeg" ContentType="image/jpeg"/>
  <Override PartName="/ppt/media/image21.jpeg" ContentType="image/jpeg"/>
  <Override PartName="/ppt/media/image111.jpeg" ContentType="image/jpeg"/>
  <Override PartName="/ppt/media/image22.jpeg" ContentType="image/jpeg"/>
  <Override PartName="/ppt/media/image112.jpeg" ContentType="image/jpeg"/>
  <Override PartName="/ppt/media/image23.jpeg" ContentType="image/jpeg"/>
  <Override PartName="/ppt/media/image113.jpeg" ContentType="image/jpeg"/>
  <Override PartName="/ppt/media/image24.jpeg" ContentType="image/jpeg"/>
  <Override PartName="/ppt/media/image114.jpeg" ContentType="image/jpeg"/>
  <Override PartName="/ppt/media/image25.jpeg" ContentType="image/jpeg"/>
  <Override PartName="/ppt/media/image116.jpeg" ContentType="image/jpeg"/>
  <Override PartName="/ppt/media/image27.jpeg" ContentType="image/jpeg"/>
  <Override PartName="/ppt/media/image28.png" ContentType="image/png"/>
  <Override PartName="/ppt/media/image53.jpeg" ContentType="image/jpeg"/>
  <Override PartName="/ppt/media/image118.jpeg" ContentType="image/jpeg"/>
  <Override PartName="/ppt/media/image29.jpeg" ContentType="image/jpeg"/>
  <Override PartName="/ppt/media/image30.jpeg" ContentType="image/jpeg"/>
  <Override PartName="/ppt/media/image120.jpeg" ContentType="image/jpeg"/>
  <Override PartName="/ppt/media/image31.jpeg" ContentType="image/jpeg"/>
  <Override PartName="/ppt/media/image32.jpeg" ContentType="image/jpeg"/>
  <Override PartName="/ppt/media/image122.jpeg" ContentType="image/jpeg"/>
  <Override PartName="/ppt/media/image33.jpeg" ContentType="image/jpeg"/>
  <Override PartName="/ppt/media/image34.jpeg" ContentType="image/jpeg"/>
  <Override PartName="/ppt/media/image124.jpeg" ContentType="image/jpeg"/>
  <Override PartName="/ppt/media/image35.jpeg" ContentType="image/jpeg"/>
  <Override PartName="/ppt/media/image125.jpeg" ContentType="image/jpeg"/>
  <Override PartName="/ppt/media/image36.jpeg" ContentType="image/jpeg"/>
  <Override PartName="/ppt/media/image126.jpeg" ContentType="image/jpeg"/>
  <Override PartName="/ppt/media/image37.jpeg" ContentType="image/jpeg"/>
  <Override PartName="/ppt/media/image38.jpeg" ContentType="image/jpeg"/>
  <Override PartName="/ppt/media/image127.jpeg" ContentType="image/jpeg"/>
  <Override PartName="/ppt/media/image39.jpeg" ContentType="image/jpeg"/>
  <Override PartName="/ppt/media/image128.jpeg" ContentType="image/jpeg"/>
  <Override PartName="/ppt/media/image40.jpeg" ContentType="image/jpeg"/>
  <Override PartName="/ppt/media/image41.jpeg" ContentType="image/jpeg"/>
  <Override PartName="/ppt/media/image130.jpeg" ContentType="image/jpeg"/>
  <Override PartName="/ppt/media/image42.jpeg" ContentType="image/jpeg"/>
  <Override PartName="/ppt/media/image131.jpeg" ContentType="image/jpeg"/>
  <Override PartName="/ppt/media/image43.jpeg" ContentType="image/jpeg"/>
  <Override PartName="/ppt/media/image132.jpeg" ContentType="image/jpeg"/>
  <Override PartName="/ppt/media/image44.jpeg" ContentType="image/jpeg"/>
  <Override PartName="/ppt/media/image133.jpeg" ContentType="image/jpeg"/>
  <Override PartName="/ppt/media/image45.jpeg" ContentType="image/jpeg"/>
  <Override PartName="/ppt/media/image46.png" ContentType="image/png"/>
  <Override PartName="/ppt/media/image47.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4.jpeg" ContentType="image/jpeg"/>
  <Override PartName="/ppt/media/image60.jpeg" ContentType="image/jpeg"/>
  <Override PartName="/ppt/media/image61.jpeg" ContentType="image/jpeg"/>
  <Override PartName="/ppt/media/image62.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png" ContentType="image/pn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png" ContentType="image/png"/>
  <Override PartName="/ppt/media/image86.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121.png" ContentType="image/png"/>
  <Override PartName="/ppt/media/image84.jpeg" ContentType="image/jpeg"/>
  <Override PartName="/ppt/media/image85.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1.jpeg" ContentType="image/jpeg"/>
  <Override PartName="/ppt/media/image105.jpeg" ContentType="image/jpeg"/>
  <Override PartName="/ppt/media/image109.jpeg" ContentType="image/jpeg"/>
  <Override PartName="/ppt/media/image115.gif" ContentType="image/gif"/>
  <Override PartName="/ppt/media/image117.jpeg" ContentType="image/jpeg"/>
  <Override PartName="/ppt/media/image119.jpeg" ContentType="image/jpeg"/>
  <Override PartName="/ppt/media/image123.png" ContentType="image/png"/>
  <Override PartName="/ppt/media/image129.jpeg" ContentType="image/jpeg"/>
  <Override PartName="/ppt/media/image134.png" ContentType="image/png"/>
  <Override PartName="/ppt/media/image135.jpeg" ContentType="image/jpeg"/>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40" Type="http://schemas.openxmlformats.org/officeDocument/2006/relationships/slide" Target="slides/slide138.xml"/><Relationship Id="rId141" Type="http://schemas.openxmlformats.org/officeDocument/2006/relationships/slide" Target="slides/slide139.xml"/><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5800" y="60912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4400" spc="-1" strike="noStrike">
              <a:solidFill>
                <a:srgbClr val="000000"/>
              </a:solidFill>
              <a:latin typeface="Times New Roman"/>
            </a:endParaRPr>
          </a:p>
        </p:txBody>
      </p:sp>
      <p:sp>
        <p:nvSpPr>
          <p:cNvPr id="25" name="PlaceHolder 2"/>
          <p:cNvSpPr>
            <a:spLocks noGrp="1"/>
          </p:cNvSpPr>
          <p:nvPr>
            <p:ph/>
          </p:nvPr>
        </p:nvSpPr>
        <p:spPr>
          <a:xfrm>
            <a:off x="684360" y="1989000"/>
            <a:ext cx="77724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26" name="PlaceHolder 3"/>
          <p:cNvSpPr>
            <a:spLocks noGrp="1"/>
          </p:cNvSpPr>
          <p:nvPr>
            <p:ph/>
          </p:nvPr>
        </p:nvSpPr>
        <p:spPr>
          <a:xfrm>
            <a:off x="684360" y="4138560"/>
            <a:ext cx="77724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5" name="PlaceHolder 4"/>
          <p:cNvSpPr>
            <a:spLocks noGrp="1"/>
          </p:cNvSpPr>
          <p:nvPr>
            <p:ph type="ftr" idx="1"/>
          </p:nvPr>
        </p:nvSpPr>
        <p:spPr/>
        <p:txBody>
          <a:bodyPr/>
          <a:p>
            <a:r>
              <a:t>Footer</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85800" y="60912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4400" spc="-1" strike="noStrike">
              <a:solidFill>
                <a:srgbClr val="000000"/>
              </a:solidFill>
              <a:latin typeface="Times New Roman"/>
            </a:endParaRPr>
          </a:p>
        </p:txBody>
      </p:sp>
      <p:sp>
        <p:nvSpPr>
          <p:cNvPr id="28" name="PlaceHolder 2"/>
          <p:cNvSpPr>
            <a:spLocks noGrp="1"/>
          </p:cNvSpPr>
          <p:nvPr>
            <p:ph/>
          </p:nvPr>
        </p:nvSpPr>
        <p:spPr>
          <a:xfrm>
            <a:off x="684360" y="1989000"/>
            <a:ext cx="37926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29" name="PlaceHolder 3"/>
          <p:cNvSpPr>
            <a:spLocks noGrp="1"/>
          </p:cNvSpPr>
          <p:nvPr>
            <p:ph/>
          </p:nvPr>
        </p:nvSpPr>
        <p:spPr>
          <a:xfrm>
            <a:off x="4667040" y="1989000"/>
            <a:ext cx="37926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30" name="PlaceHolder 4"/>
          <p:cNvSpPr>
            <a:spLocks noGrp="1"/>
          </p:cNvSpPr>
          <p:nvPr>
            <p:ph/>
          </p:nvPr>
        </p:nvSpPr>
        <p:spPr>
          <a:xfrm>
            <a:off x="684360" y="4138560"/>
            <a:ext cx="37926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31" name="PlaceHolder 5"/>
          <p:cNvSpPr>
            <a:spLocks noGrp="1"/>
          </p:cNvSpPr>
          <p:nvPr>
            <p:ph/>
          </p:nvPr>
        </p:nvSpPr>
        <p:spPr>
          <a:xfrm>
            <a:off x="4667040" y="4138560"/>
            <a:ext cx="37926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7" name="PlaceHolder 6"/>
          <p:cNvSpPr>
            <a:spLocks noGrp="1"/>
          </p:cNvSpPr>
          <p:nvPr>
            <p:ph type="ftr" idx="1"/>
          </p:nvPr>
        </p:nvSpPr>
        <p:spPr/>
        <p:txBody>
          <a:bodyPr/>
          <a:p>
            <a:r>
              <a:t>Footer</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85800" y="60912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4400" spc="-1" strike="noStrike">
              <a:solidFill>
                <a:srgbClr val="000000"/>
              </a:solidFill>
              <a:latin typeface="Times New Roman"/>
            </a:endParaRPr>
          </a:p>
        </p:txBody>
      </p:sp>
      <p:sp>
        <p:nvSpPr>
          <p:cNvPr id="33" name="PlaceHolder 2"/>
          <p:cNvSpPr>
            <a:spLocks noGrp="1"/>
          </p:cNvSpPr>
          <p:nvPr>
            <p:ph/>
          </p:nvPr>
        </p:nvSpPr>
        <p:spPr>
          <a:xfrm>
            <a:off x="684360" y="1989000"/>
            <a:ext cx="250236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34" name="PlaceHolder 3"/>
          <p:cNvSpPr>
            <a:spLocks noGrp="1"/>
          </p:cNvSpPr>
          <p:nvPr>
            <p:ph/>
          </p:nvPr>
        </p:nvSpPr>
        <p:spPr>
          <a:xfrm>
            <a:off x="3312360" y="1989000"/>
            <a:ext cx="250236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35" name="PlaceHolder 4"/>
          <p:cNvSpPr>
            <a:spLocks noGrp="1"/>
          </p:cNvSpPr>
          <p:nvPr>
            <p:ph/>
          </p:nvPr>
        </p:nvSpPr>
        <p:spPr>
          <a:xfrm>
            <a:off x="5940000" y="1989000"/>
            <a:ext cx="250236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36" name="PlaceHolder 5"/>
          <p:cNvSpPr>
            <a:spLocks noGrp="1"/>
          </p:cNvSpPr>
          <p:nvPr>
            <p:ph/>
          </p:nvPr>
        </p:nvSpPr>
        <p:spPr>
          <a:xfrm>
            <a:off x="684360" y="4138560"/>
            <a:ext cx="250236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37" name="PlaceHolder 6"/>
          <p:cNvSpPr>
            <a:spLocks noGrp="1"/>
          </p:cNvSpPr>
          <p:nvPr>
            <p:ph/>
          </p:nvPr>
        </p:nvSpPr>
        <p:spPr>
          <a:xfrm>
            <a:off x="3312360" y="4138560"/>
            <a:ext cx="250236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38" name="PlaceHolder 7"/>
          <p:cNvSpPr>
            <a:spLocks noGrp="1"/>
          </p:cNvSpPr>
          <p:nvPr>
            <p:ph/>
          </p:nvPr>
        </p:nvSpPr>
        <p:spPr>
          <a:xfrm>
            <a:off x="5940000" y="4138560"/>
            <a:ext cx="250236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9" name="PlaceHolder 8"/>
          <p:cNvSpPr>
            <a:spLocks noGrp="1"/>
          </p:cNvSpPr>
          <p:nvPr>
            <p:ph type="ftr" idx="1"/>
          </p:nvPr>
        </p:nvSpPr>
        <p:spPr/>
        <p:txBody>
          <a:bodyPr/>
          <a:p>
            <a:r>
              <a:t>Footer</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85800" y="60912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4400" spc="-1" strike="noStrike">
              <a:solidFill>
                <a:srgbClr val="000000"/>
              </a:solidFill>
              <a:latin typeface="Times New Roman"/>
            </a:endParaRPr>
          </a:p>
        </p:txBody>
      </p:sp>
      <p:sp>
        <p:nvSpPr>
          <p:cNvPr id="4" name="PlaceHolder 2"/>
          <p:cNvSpPr>
            <a:spLocks noGrp="1"/>
          </p:cNvSpPr>
          <p:nvPr>
            <p:ph type="subTitle"/>
          </p:nvPr>
        </p:nvSpPr>
        <p:spPr>
          <a:xfrm>
            <a:off x="684360" y="1989000"/>
            <a:ext cx="7772400" cy="4114800"/>
          </a:xfrm>
          <a:prstGeom prst="rect">
            <a:avLst/>
          </a:prstGeom>
          <a:noFill/>
          <a:ln w="0">
            <a:noFill/>
          </a:ln>
        </p:spPr>
        <p:txBody>
          <a:bodyPr lIns="0" rIns="0" tIns="0" bIns="0" anchor="ctr">
            <a:noAutofit/>
          </a:bodyPr>
          <a:p>
            <a:pPr indent="0" algn="ctr">
              <a:spcBef>
                <a:spcPts val="799"/>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4" name="PlaceHolder 3"/>
          <p:cNvSpPr>
            <a:spLocks noGrp="1"/>
          </p:cNvSpPr>
          <p:nvPr>
            <p:ph type="ftr" idx="1"/>
          </p:nvPr>
        </p:nvSpPr>
        <p:spPr/>
        <p:txBody>
          <a:bodyPr/>
          <a:p>
            <a:r>
              <a:t>Footer</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60912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4400" spc="-1" strike="noStrike">
              <a:solidFill>
                <a:srgbClr val="000000"/>
              </a:solidFill>
              <a:latin typeface="Times New Roman"/>
            </a:endParaRPr>
          </a:p>
        </p:txBody>
      </p:sp>
      <p:sp>
        <p:nvSpPr>
          <p:cNvPr id="6" name="PlaceHolder 2"/>
          <p:cNvSpPr>
            <a:spLocks noGrp="1"/>
          </p:cNvSpPr>
          <p:nvPr>
            <p:ph/>
          </p:nvPr>
        </p:nvSpPr>
        <p:spPr>
          <a:xfrm>
            <a:off x="684360" y="1989000"/>
            <a:ext cx="7772400" cy="411480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4" name="PlaceHolder 3"/>
          <p:cNvSpPr>
            <a:spLocks noGrp="1"/>
          </p:cNvSpPr>
          <p:nvPr>
            <p:ph type="ftr" idx="1"/>
          </p:nvPr>
        </p:nvSpPr>
        <p:spPr/>
        <p:txBody>
          <a:bodyPr/>
          <a:p>
            <a:r>
              <a:t>Footer</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60912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4400" spc="-1" strike="noStrike">
              <a:solidFill>
                <a:srgbClr val="000000"/>
              </a:solidFill>
              <a:latin typeface="Times New Roman"/>
            </a:endParaRPr>
          </a:p>
        </p:txBody>
      </p:sp>
      <p:sp>
        <p:nvSpPr>
          <p:cNvPr id="8" name="PlaceHolder 2"/>
          <p:cNvSpPr>
            <a:spLocks noGrp="1"/>
          </p:cNvSpPr>
          <p:nvPr>
            <p:ph/>
          </p:nvPr>
        </p:nvSpPr>
        <p:spPr>
          <a:xfrm>
            <a:off x="684360" y="1989000"/>
            <a:ext cx="3792600" cy="411480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9" name="PlaceHolder 3"/>
          <p:cNvSpPr>
            <a:spLocks noGrp="1"/>
          </p:cNvSpPr>
          <p:nvPr>
            <p:ph/>
          </p:nvPr>
        </p:nvSpPr>
        <p:spPr>
          <a:xfrm>
            <a:off x="4667040" y="1989000"/>
            <a:ext cx="3792600" cy="411480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5" name="PlaceHolder 4"/>
          <p:cNvSpPr>
            <a:spLocks noGrp="1"/>
          </p:cNvSpPr>
          <p:nvPr>
            <p:ph type="ftr" idx="1"/>
          </p:nvPr>
        </p:nvSpPr>
        <p:spPr/>
        <p:txBody>
          <a:bodyPr/>
          <a:p>
            <a:r>
              <a:t>Footer</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85800" y="60912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4400" spc="-1" strike="noStrike">
              <a:solidFill>
                <a:srgbClr val="000000"/>
              </a:solidFill>
              <a:latin typeface="Times New Roman"/>
            </a:endParaRPr>
          </a:p>
        </p:txBody>
      </p:sp>
      <p:sp>
        <p:nvSpPr>
          <p:cNvPr id="3" name="PlaceHolder 2"/>
          <p:cNvSpPr>
            <a:spLocks noGrp="1"/>
          </p:cNvSpPr>
          <p:nvPr>
            <p:ph type="ftr" idx="1"/>
          </p:nvPr>
        </p:nvSpPr>
        <p:spPr/>
        <p:txBody>
          <a:bodyPr/>
          <a:p>
            <a:r>
              <a:t>Footer</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85800" y="609120"/>
            <a:ext cx="7772400" cy="5299560"/>
          </a:xfrm>
          <a:prstGeom prst="rect">
            <a:avLst/>
          </a:prstGeom>
          <a:noFill/>
          <a:ln w="0">
            <a:noFill/>
          </a:ln>
        </p:spPr>
        <p:txBody>
          <a:bodyPr lIns="0" rIns="0" tIns="0" bIns="0" anchor="ctr">
            <a:noAutofit/>
          </a:bodyPr>
          <a:p>
            <a:pPr algn="ct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3" name="PlaceHolder 2"/>
          <p:cNvSpPr>
            <a:spLocks noGrp="1"/>
          </p:cNvSpPr>
          <p:nvPr>
            <p:ph type="ftr" idx="1"/>
          </p:nvPr>
        </p:nvSpPr>
        <p:spPr/>
        <p:txBody>
          <a:bodyPr/>
          <a:p>
            <a:r>
              <a:t>Footer</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60912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4400" spc="-1" strike="noStrike">
              <a:solidFill>
                <a:srgbClr val="000000"/>
              </a:solidFill>
              <a:latin typeface="Times New Roman"/>
            </a:endParaRPr>
          </a:p>
        </p:txBody>
      </p:sp>
      <p:sp>
        <p:nvSpPr>
          <p:cNvPr id="13" name="PlaceHolder 2"/>
          <p:cNvSpPr>
            <a:spLocks noGrp="1"/>
          </p:cNvSpPr>
          <p:nvPr>
            <p:ph/>
          </p:nvPr>
        </p:nvSpPr>
        <p:spPr>
          <a:xfrm>
            <a:off x="684360" y="1989000"/>
            <a:ext cx="37926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14" name="PlaceHolder 3"/>
          <p:cNvSpPr>
            <a:spLocks noGrp="1"/>
          </p:cNvSpPr>
          <p:nvPr>
            <p:ph/>
          </p:nvPr>
        </p:nvSpPr>
        <p:spPr>
          <a:xfrm>
            <a:off x="4667040" y="1989000"/>
            <a:ext cx="3792600" cy="411480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15" name="PlaceHolder 4"/>
          <p:cNvSpPr>
            <a:spLocks noGrp="1"/>
          </p:cNvSpPr>
          <p:nvPr>
            <p:ph/>
          </p:nvPr>
        </p:nvSpPr>
        <p:spPr>
          <a:xfrm>
            <a:off x="684360" y="4138560"/>
            <a:ext cx="37926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6" name="PlaceHolder 5"/>
          <p:cNvSpPr>
            <a:spLocks noGrp="1"/>
          </p:cNvSpPr>
          <p:nvPr>
            <p:ph type="ftr" idx="1"/>
          </p:nvPr>
        </p:nvSpPr>
        <p:spPr/>
        <p:txBody>
          <a:bodyPr/>
          <a:p>
            <a:r>
              <a:t>Footer</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60912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4400" spc="-1" strike="noStrike">
              <a:solidFill>
                <a:srgbClr val="000000"/>
              </a:solidFill>
              <a:latin typeface="Times New Roman"/>
            </a:endParaRPr>
          </a:p>
        </p:txBody>
      </p:sp>
      <p:sp>
        <p:nvSpPr>
          <p:cNvPr id="17" name="PlaceHolder 2"/>
          <p:cNvSpPr>
            <a:spLocks noGrp="1"/>
          </p:cNvSpPr>
          <p:nvPr>
            <p:ph/>
          </p:nvPr>
        </p:nvSpPr>
        <p:spPr>
          <a:xfrm>
            <a:off x="684360" y="1989000"/>
            <a:ext cx="3792600" cy="411480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18" name="PlaceHolder 3"/>
          <p:cNvSpPr>
            <a:spLocks noGrp="1"/>
          </p:cNvSpPr>
          <p:nvPr>
            <p:ph/>
          </p:nvPr>
        </p:nvSpPr>
        <p:spPr>
          <a:xfrm>
            <a:off x="4667040" y="1989000"/>
            <a:ext cx="37926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19" name="PlaceHolder 4"/>
          <p:cNvSpPr>
            <a:spLocks noGrp="1"/>
          </p:cNvSpPr>
          <p:nvPr>
            <p:ph/>
          </p:nvPr>
        </p:nvSpPr>
        <p:spPr>
          <a:xfrm>
            <a:off x="4667040" y="4138560"/>
            <a:ext cx="37926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6" name="PlaceHolder 5"/>
          <p:cNvSpPr>
            <a:spLocks noGrp="1"/>
          </p:cNvSpPr>
          <p:nvPr>
            <p:ph type="ftr" idx="1"/>
          </p:nvPr>
        </p:nvSpPr>
        <p:spPr/>
        <p:txBody>
          <a:bodyPr/>
          <a:p>
            <a:r>
              <a:t>Footer</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5800" y="60912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4400" spc="-1" strike="noStrike">
              <a:solidFill>
                <a:srgbClr val="000000"/>
              </a:solidFill>
              <a:latin typeface="Times New Roman"/>
            </a:endParaRPr>
          </a:p>
        </p:txBody>
      </p:sp>
      <p:sp>
        <p:nvSpPr>
          <p:cNvPr id="21" name="PlaceHolder 2"/>
          <p:cNvSpPr>
            <a:spLocks noGrp="1"/>
          </p:cNvSpPr>
          <p:nvPr>
            <p:ph/>
          </p:nvPr>
        </p:nvSpPr>
        <p:spPr>
          <a:xfrm>
            <a:off x="684360" y="1989000"/>
            <a:ext cx="37926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22" name="PlaceHolder 3"/>
          <p:cNvSpPr>
            <a:spLocks noGrp="1"/>
          </p:cNvSpPr>
          <p:nvPr>
            <p:ph/>
          </p:nvPr>
        </p:nvSpPr>
        <p:spPr>
          <a:xfrm>
            <a:off x="4667040" y="1989000"/>
            <a:ext cx="37926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23" name="PlaceHolder 4"/>
          <p:cNvSpPr>
            <a:spLocks noGrp="1"/>
          </p:cNvSpPr>
          <p:nvPr>
            <p:ph/>
          </p:nvPr>
        </p:nvSpPr>
        <p:spPr>
          <a:xfrm>
            <a:off x="684360" y="4138560"/>
            <a:ext cx="7772400" cy="1962720"/>
          </a:xfrm>
          <a:prstGeom prst="rect">
            <a:avLst/>
          </a:prstGeom>
          <a:noFill/>
          <a:ln w="0">
            <a:noFill/>
          </a:ln>
        </p:spPr>
        <p:txBody>
          <a:bodyPr lIns="90000" rIns="90000" tIns="46800" bIns="46800" anchor="t">
            <a:normAutofit/>
          </a:bodyPr>
          <a:p>
            <a:pPr indent="0">
              <a:spcBef>
                <a:spcPts val="7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6" name="PlaceHolder 5"/>
          <p:cNvSpPr>
            <a:spLocks noGrp="1"/>
          </p:cNvSpPr>
          <p:nvPr>
            <p:ph type="ftr" idx="1"/>
          </p:nvPr>
        </p:nvSpPr>
        <p:spPr/>
        <p:txBody>
          <a:bodyPr/>
          <a:p>
            <a:r>
              <a:t>Footer</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60912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4400" spc="-1" strike="noStrike">
                <a:solidFill>
                  <a:srgbClr val="000000"/>
                </a:solidFill>
                <a:latin typeface="Times New Roman"/>
              </a:rPr>
              <a:t>Cliquez pour éditer le format du texte-titre</a:t>
            </a:r>
            <a:endParaRPr b="0" lang="fr-FR" sz="4400" spc="-1" strike="noStrike">
              <a:solidFill>
                <a:srgbClr val="000000"/>
              </a:solidFill>
              <a:latin typeface="Times New Roman"/>
            </a:endParaRPr>
          </a:p>
        </p:txBody>
      </p:sp>
      <p:sp>
        <p:nvSpPr>
          <p:cNvPr id="1" name="PlaceHolder 2"/>
          <p:cNvSpPr>
            <a:spLocks noGrp="1"/>
          </p:cNvSpPr>
          <p:nvPr>
            <p:ph type="body"/>
          </p:nvPr>
        </p:nvSpPr>
        <p:spPr>
          <a:xfrm>
            <a:off x="684360" y="1989000"/>
            <a:ext cx="7772400" cy="4114800"/>
          </a:xfrm>
          <a:prstGeom prst="rect">
            <a:avLst/>
          </a:prstGeom>
          <a:noFill/>
          <a:ln w="0">
            <a:noFill/>
          </a:ln>
        </p:spPr>
        <p:txBody>
          <a:bodyPr lIns="90000" rIns="90000" tIns="46800" bIns="46800" anchor="t">
            <a:normAutofit/>
          </a:bodyPr>
          <a:p>
            <a:pPr marL="342720" indent="-342720">
              <a:spcBef>
                <a:spcPts val="799"/>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fr-FR" sz="3200" spc="-1" strike="noStrike">
                <a:solidFill>
                  <a:srgbClr val="000000"/>
                </a:solidFill>
                <a:latin typeface="Times New Roman"/>
              </a:rPr>
              <a:t>Cliquez pour éditer le format du plan de texte</a:t>
            </a:r>
            <a:endParaRPr b="0" lang="fr-FR" sz="3200" spc="-1" strike="noStrike">
              <a:solidFill>
                <a:srgbClr val="000000"/>
              </a:solidFill>
              <a:latin typeface="Times New Roman"/>
            </a:endParaRPr>
          </a:p>
          <a:p>
            <a:pPr lvl="1" marL="742680" indent="-285480">
              <a:spcBef>
                <a:spcPts val="697"/>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fr-FR" sz="2800" spc="-1" strike="noStrike">
                <a:solidFill>
                  <a:srgbClr val="000000"/>
                </a:solidFill>
                <a:latin typeface="Times New Roman"/>
              </a:rPr>
              <a:t>Second niveau de plan</a:t>
            </a:r>
            <a:endParaRPr b="0" lang="fr-FR" sz="2800" spc="-1" strike="noStrike">
              <a:solidFill>
                <a:srgbClr val="000000"/>
              </a:solidFill>
              <a:latin typeface="Times New Roman"/>
            </a:endParaRPr>
          </a:p>
          <a:p>
            <a:pPr lvl="2" marL="1143000" indent="-228600">
              <a:spcBef>
                <a:spcPts val="598"/>
              </a:spcBef>
              <a:buClr>
                <a:srgbClr val="000000"/>
              </a:buClr>
              <a:buFont typeface="Times New Roman"/>
              <a:buChar char="•"/>
              <a:tabLst>
                <a:tab algn="l" pos="1828800"/>
                <a:tab algn="l" pos="2743200"/>
                <a:tab algn="l" pos="3657600"/>
                <a:tab algn="l" pos="4572000"/>
                <a:tab algn="l" pos="5486400"/>
                <a:tab algn="l" pos="6400800"/>
                <a:tab algn="l" pos="7315200"/>
                <a:tab algn="l" pos="8229600"/>
                <a:tab algn="l" pos="9144000"/>
                <a:tab algn="l" pos="10058400"/>
              </a:tabLst>
            </a:pPr>
            <a:r>
              <a:rPr b="0" lang="fr-FR" sz="2400" spc="-1" strike="noStrike">
                <a:solidFill>
                  <a:srgbClr val="000000"/>
                </a:solidFill>
                <a:latin typeface="Times New Roman"/>
              </a:rPr>
              <a:t>Troisième niveau de plan</a:t>
            </a:r>
            <a:endParaRPr b="0" lang="fr-FR" sz="2400" spc="-1" strike="noStrike">
              <a:solidFill>
                <a:srgbClr val="000000"/>
              </a:solidFill>
              <a:latin typeface="Times New Roman"/>
            </a:endParaRPr>
          </a:p>
          <a:p>
            <a:pPr lvl="3" marL="1600200" indent="-228600">
              <a:spcBef>
                <a:spcPts val="499"/>
              </a:spcBef>
              <a:buClr>
                <a:srgbClr val="000000"/>
              </a:buClr>
              <a:buFont typeface="Times New Roman"/>
              <a:buChar char="–"/>
              <a:tabLst>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000000"/>
                </a:solidFill>
                <a:latin typeface="Times New Roman"/>
              </a:rPr>
              <a:t>Quatrième niveau de plan</a:t>
            </a:r>
            <a:endParaRPr b="0" lang="fr-FR" sz="2000" spc="-1" strike="noStrike">
              <a:solidFill>
                <a:srgbClr val="000000"/>
              </a:solidFill>
              <a:latin typeface="Times New Roman"/>
            </a:endParaRPr>
          </a:p>
          <a:p>
            <a:pPr lvl="4" marL="2057400" indent="-228600">
              <a:spcBef>
                <a:spcPts val="499"/>
              </a:spcBef>
              <a:buClr>
                <a:srgbClr val="000000"/>
              </a:buClr>
              <a:buFont typeface="Times New Roman"/>
              <a:buChar char="»"/>
              <a:tabLst>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000000"/>
                </a:solidFill>
                <a:latin typeface="Times New Roman"/>
              </a:rPr>
              <a:t>Cinquième niveau de plan</a:t>
            </a:r>
            <a:endParaRPr b="0" lang="fr-FR" sz="2000" spc="-1" strike="noStrike">
              <a:solidFill>
                <a:srgbClr val="000000"/>
              </a:solidFill>
              <a:latin typeface="Times New Roman"/>
            </a:endParaRPr>
          </a:p>
          <a:p>
            <a:pPr lvl="5" marL="2057400" indent="-228600">
              <a:spcBef>
                <a:spcPts val="499"/>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000000"/>
                </a:solidFill>
                <a:latin typeface="Times New Roman"/>
              </a:rPr>
              <a:t>Sixième niveau de plan</a:t>
            </a:r>
            <a:endParaRPr b="0" lang="fr-FR" sz="2000" spc="-1" strike="noStrike">
              <a:solidFill>
                <a:srgbClr val="000000"/>
              </a:solidFill>
              <a:latin typeface="Times New Roman"/>
            </a:endParaRPr>
          </a:p>
          <a:p>
            <a:pPr lvl="6" marL="2057400" indent="-228600">
              <a:spcBef>
                <a:spcPts val="499"/>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000000"/>
                </a:solidFill>
                <a:latin typeface="Times New Roman"/>
              </a:rPr>
              <a:t>Septième niveau de plan</a:t>
            </a:r>
            <a:endParaRPr b="0" lang="fr-FR" sz="2000" spc="-1" strike="noStrike">
              <a:solidFill>
                <a:srgbClr val="000000"/>
              </a:solidFill>
              <a:latin typeface="Times New Roman"/>
            </a:endParaRPr>
          </a:p>
        </p:txBody>
      </p:sp>
      <p:sp>
        <p:nvSpPr>
          <p:cNvPr id="2" name="PlaceHolder 3"/>
          <p:cNvSpPr>
            <a:spLocks noGrp="1"/>
          </p:cNvSpPr>
          <p:nvPr>
            <p:ph type="ftr" idx="1"/>
          </p:nvPr>
        </p:nvSpPr>
        <p:spPr>
          <a:xfrm>
            <a:off x="304920" y="6400800"/>
            <a:ext cx="8534160" cy="457200"/>
          </a:xfrm>
          <a:prstGeom prst="rect">
            <a:avLst/>
          </a:prstGeom>
          <a:noFill/>
          <a:ln w="0">
            <a:noFill/>
          </a:ln>
        </p:spPr>
        <p:txBody>
          <a:bodyPr lIns="90000" rIns="90000" tIns="46800" bIns="46800" anchor="t">
            <a:noAutofit/>
          </a:bodyPr>
          <a:lstStyle>
            <a:lvl1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1" i="1" lang="fr-FR" sz="1100" spc="-1" strike="noStrike">
                <a:solidFill>
                  <a:srgbClr val="000000"/>
                </a:solidFill>
                <a:latin typeface="Arial"/>
                <a:ea typeface="宋体"/>
              </a:defRPr>
            </a:lvl1pPr>
          </a:lstStyle>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fr-FR" sz="1100" spc="-1" strike="noStrike">
                <a:solidFill>
                  <a:srgbClr val="000000"/>
                </a:solidFill>
                <a:latin typeface="Arial"/>
                <a:ea typeface="宋体"/>
              </a:rPr>
              <a:t>L’intercommunalité : mieux gérer des bibliothèques au service des populations ? / </a:t>
            </a:r>
            <a:r>
              <a:rPr b="1" lang="fr-FR" sz="1100" spc="-1" strike="noStrike">
                <a:solidFill>
                  <a:srgbClr val="000000"/>
                </a:solidFill>
                <a:latin typeface="Arial"/>
                <a:ea typeface="宋体"/>
              </a:rPr>
              <a:t>ABF commission </a:t>
            </a:r>
            <a:r>
              <a:rPr b="1" i="1" lang="fr-FR" sz="1100" spc="-1" strike="noStrike">
                <a:solidFill>
                  <a:srgbClr val="000000"/>
                </a:solidFill>
                <a:latin typeface="Arial"/>
                <a:ea typeface="宋体"/>
              </a:rPr>
              <a:t>Bibliothèques en réseau</a:t>
            </a:r>
            <a:endParaRPr b="0" lang="fr-FR" sz="1100" spc="-1" strike="noStrike">
              <a:solidFill>
                <a:srgbClr val="3333cc"/>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hyperlink" Target="mailto:dom.lahary@orange.fr" TargetMode="External"/><Relationship Id="rId2" Type="http://schemas.openxmlformats.org/officeDocument/2006/relationships/hyperlink" Target="http://www.lahary.fr/pro" TargetMode="External"/><Relationship Id="rId3" Type="http://schemas.openxmlformats.org/officeDocument/2006/relationships/hyperlink" Target="http://lahary.wordpress.com/" TargetMode="External"/><Relationship Id="rId4" Type="http://schemas.openxmlformats.org/officeDocument/2006/relationships/image" Target="../media/image1.png"/><Relationship Id="rId5"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0.xml.rels><?xml version="1.0" encoding="UTF-8"?>
<Relationships xmlns="http://schemas.openxmlformats.org/package/2006/relationships"><Relationship Id="rId1" Type="http://schemas.openxmlformats.org/officeDocument/2006/relationships/image" Target="../media/image104.jpeg"/><Relationship Id="rId2" Type="http://schemas.openxmlformats.org/officeDocument/2006/relationships/image" Target="../media/image105.jpeg"/><Relationship Id="rId3" Type="http://schemas.openxmlformats.org/officeDocument/2006/relationships/slideLayout" Target="../slideLayouts/slideLayout1.xml"/>
</Relationships>
</file>

<file path=ppt/slides/_rels/slide101.xml.rels><?xml version="1.0" encoding="UTF-8"?>
<Relationships xmlns="http://schemas.openxmlformats.org/package/2006/relationships"><Relationship Id="rId1" Type="http://schemas.openxmlformats.org/officeDocument/2006/relationships/image" Target="../media/image104.jpeg"/><Relationship Id="rId2" Type="http://schemas.openxmlformats.org/officeDocument/2006/relationships/image" Target="../media/image105.jpeg"/><Relationship Id="rId3" Type="http://schemas.openxmlformats.org/officeDocument/2006/relationships/image" Target="../media/image106.jpeg"/><Relationship Id="rId4" Type="http://schemas.openxmlformats.org/officeDocument/2006/relationships/slideLayout" Target="../slideLayouts/slideLayout1.xml"/>
</Relationships>
</file>

<file path=ppt/slides/_rels/slide102.xml.rels><?xml version="1.0" encoding="UTF-8"?>
<Relationships xmlns="http://schemas.openxmlformats.org/package/2006/relationships"><Relationship Id="rId1" Type="http://schemas.openxmlformats.org/officeDocument/2006/relationships/image" Target="../media/image107.jpeg"/><Relationship Id="rId2" Type="http://schemas.openxmlformats.org/officeDocument/2006/relationships/slideLayout" Target="../slideLayouts/slideLayout1.xml"/>
</Relationships>
</file>

<file path=ppt/slides/_rels/slide103.xml.rels><?xml version="1.0" encoding="UTF-8"?>
<Relationships xmlns="http://schemas.openxmlformats.org/package/2006/relationships"><Relationship Id="rId1" Type="http://schemas.openxmlformats.org/officeDocument/2006/relationships/image" Target="../media/image108.jpeg"/><Relationship Id="rId2" Type="http://schemas.openxmlformats.org/officeDocument/2006/relationships/image" Target="../media/image109.jpeg"/><Relationship Id="rId3" Type="http://schemas.openxmlformats.org/officeDocument/2006/relationships/slideLayout" Target="../slideLayouts/slideLayout1.xml"/>
</Relationships>
</file>

<file path=ppt/slides/_rels/slide104.xml.rels><?xml version="1.0" encoding="UTF-8"?>
<Relationships xmlns="http://schemas.openxmlformats.org/package/2006/relationships"><Relationship Id="rId1" Type="http://schemas.openxmlformats.org/officeDocument/2006/relationships/image" Target="../media/image110.jpeg"/><Relationship Id="rId2" Type="http://schemas.openxmlformats.org/officeDocument/2006/relationships/image" Target="../media/image111.jpeg"/><Relationship Id="rId3" Type="http://schemas.openxmlformats.org/officeDocument/2006/relationships/slideLayout" Target="../slideLayouts/slideLayout1.xml"/>
</Relationships>
</file>

<file path=ppt/slides/_rels/slide105.xml.rels><?xml version="1.0" encoding="UTF-8"?>
<Relationships xmlns="http://schemas.openxmlformats.org/package/2006/relationships"><Relationship Id="rId1" Type="http://schemas.openxmlformats.org/officeDocument/2006/relationships/image" Target="../media/image112.jpeg"/><Relationship Id="rId2" Type="http://schemas.openxmlformats.org/officeDocument/2006/relationships/image" Target="../media/image112.jpeg"/><Relationship Id="rId3" Type="http://schemas.openxmlformats.org/officeDocument/2006/relationships/image" Target="../media/image112.jpeg"/><Relationship Id="rId4" Type="http://schemas.openxmlformats.org/officeDocument/2006/relationships/image" Target="../media/image112.jpeg"/><Relationship Id="rId5" Type="http://schemas.openxmlformats.org/officeDocument/2006/relationships/image" Target="../media/image112.jpeg"/><Relationship Id="rId6" Type="http://schemas.openxmlformats.org/officeDocument/2006/relationships/image" Target="../media/image113.jpeg"/><Relationship Id="rId7" Type="http://schemas.openxmlformats.org/officeDocument/2006/relationships/image" Target="../media/image113.jpeg"/><Relationship Id="rId8" Type="http://schemas.openxmlformats.org/officeDocument/2006/relationships/image" Target="../media/image113.jpeg"/><Relationship Id="rId9" Type="http://schemas.openxmlformats.org/officeDocument/2006/relationships/image" Target="../media/image113.jpeg"/><Relationship Id="rId10" Type="http://schemas.openxmlformats.org/officeDocument/2006/relationships/image" Target="../media/image113.jpeg"/><Relationship Id="rId11" Type="http://schemas.openxmlformats.org/officeDocument/2006/relationships/image" Target="../media/image114.jpeg"/><Relationship Id="rId12" Type="http://schemas.openxmlformats.org/officeDocument/2006/relationships/slideLayout" Target="../slideLayouts/slideLayout1.xml"/>
</Relationships>
</file>

<file path=ppt/slides/_rels/slide106.xml.rels><?xml version="1.0" encoding="UTF-8"?>
<Relationships xmlns="http://schemas.openxmlformats.org/package/2006/relationships"><Relationship Id="rId1" Type="http://schemas.openxmlformats.org/officeDocument/2006/relationships/image" Target="../media/image112.jpeg"/><Relationship Id="rId2" Type="http://schemas.openxmlformats.org/officeDocument/2006/relationships/image" Target="../media/image112.jpeg"/><Relationship Id="rId3" Type="http://schemas.openxmlformats.org/officeDocument/2006/relationships/image" Target="../media/image112.jpeg"/><Relationship Id="rId4" Type="http://schemas.openxmlformats.org/officeDocument/2006/relationships/image" Target="../media/image112.jpeg"/><Relationship Id="rId5" Type="http://schemas.openxmlformats.org/officeDocument/2006/relationships/image" Target="../media/image112.jpeg"/><Relationship Id="rId6" Type="http://schemas.openxmlformats.org/officeDocument/2006/relationships/image" Target="../media/image113.jpeg"/><Relationship Id="rId7" Type="http://schemas.openxmlformats.org/officeDocument/2006/relationships/image" Target="../media/image113.jpeg"/><Relationship Id="rId8" Type="http://schemas.openxmlformats.org/officeDocument/2006/relationships/image" Target="../media/image113.jpeg"/><Relationship Id="rId9" Type="http://schemas.openxmlformats.org/officeDocument/2006/relationships/image" Target="../media/image113.jpeg"/><Relationship Id="rId10" Type="http://schemas.openxmlformats.org/officeDocument/2006/relationships/image" Target="../media/image113.jpeg"/><Relationship Id="rId11" Type="http://schemas.openxmlformats.org/officeDocument/2006/relationships/image" Target="../media/image114.jpeg"/><Relationship Id="rId12" Type="http://schemas.openxmlformats.org/officeDocument/2006/relationships/slideLayout" Target="../slideLayouts/slideLayout1.xml"/>
</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8.xml.rels><?xml version="1.0" encoding="UTF-8"?>
<Relationships xmlns="http://schemas.openxmlformats.org/package/2006/relationships"><Relationship Id="rId1" Type="http://schemas.openxmlformats.org/officeDocument/2006/relationships/image" Target="../media/image115.gif"/><Relationship Id="rId2" Type="http://schemas.openxmlformats.org/officeDocument/2006/relationships/slideLayout" Target="../slideLayouts/slideLayout1.xml"/>
</Relationships>
</file>

<file path=ppt/slides/_rels/slide109.xml.rels><?xml version="1.0" encoding="UTF-8"?>
<Relationships xmlns="http://schemas.openxmlformats.org/package/2006/relationships"><Relationship Id="rId1" Type="http://schemas.openxmlformats.org/officeDocument/2006/relationships/image" Target="../media/image116.jpeg"/><Relationship Id="rId2" Type="http://schemas.openxmlformats.org/officeDocument/2006/relationships/image" Target="../media/image117.jpe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1.xml"/>
</Relationships>
</file>

<file path=ppt/slides/_rels/slide110.xml.rels><?xml version="1.0" encoding="UTF-8"?>
<Relationships xmlns="http://schemas.openxmlformats.org/package/2006/relationships"><Relationship Id="rId1" Type="http://schemas.openxmlformats.org/officeDocument/2006/relationships/image" Target="../media/image118.jpeg"/><Relationship Id="rId2" Type="http://schemas.openxmlformats.org/officeDocument/2006/relationships/slideLayout" Target="../slideLayouts/slideLayout1.xml"/>
</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2.xml.rels><?xml version="1.0" encoding="UTF-8"?>
<Relationships xmlns="http://schemas.openxmlformats.org/package/2006/relationships"><Relationship Id="rId1" Type="http://schemas.openxmlformats.org/officeDocument/2006/relationships/image" Target="../media/image119.jpeg"/><Relationship Id="rId2" Type="http://schemas.openxmlformats.org/officeDocument/2006/relationships/slideLayout" Target="../slideLayouts/slideLayout1.xml"/>
</Relationships>
</file>

<file path=ppt/slides/_rels/slide113.xml.rels><?xml version="1.0" encoding="UTF-8"?>
<Relationships xmlns="http://schemas.openxmlformats.org/package/2006/relationships"><Relationship Id="rId1" Type="http://schemas.openxmlformats.org/officeDocument/2006/relationships/image" Target="../media/image120.jpeg"/><Relationship Id="rId2" Type="http://schemas.openxmlformats.org/officeDocument/2006/relationships/slideLayout" Target="../slideLayouts/slideLayout1.xml"/>
</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5.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
</Relationships>
</file>

<file path=ppt/slides/_rels/slide116.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
</Relationships>
</file>

<file path=ppt/slides/_rels/slide117.xml.rels><?xml version="1.0" encoding="UTF-8"?>
<Relationships xmlns="http://schemas.openxmlformats.org/package/2006/relationships"><Relationship Id="rId1" Type="http://schemas.openxmlformats.org/officeDocument/2006/relationships/image" Target="../media/image94.jpeg"/><Relationship Id="rId2" Type="http://schemas.openxmlformats.org/officeDocument/2006/relationships/image" Target="../media/image122.jpeg"/><Relationship Id="rId3" Type="http://schemas.openxmlformats.org/officeDocument/2006/relationships/slideLayout" Target="../slideLayouts/slideLayout1.xml"/>
</Relationships>
</file>

<file path=ppt/slides/_rels/slide118.xml.rels><?xml version="1.0" encoding="UTF-8"?>
<Relationships xmlns="http://schemas.openxmlformats.org/package/2006/relationships"><Relationship Id="rId1" Type="http://schemas.openxmlformats.org/officeDocument/2006/relationships/image" Target="../media/image123.png"/><Relationship Id="rId2" Type="http://schemas.openxmlformats.org/officeDocument/2006/relationships/slideLayout" Target="../slideLayouts/slideLayout1.xml"/>
</Relationships>
</file>

<file path=ppt/slides/_rels/slide119.xml.rels><?xml version="1.0" encoding="UTF-8"?>
<Relationships xmlns="http://schemas.openxmlformats.org/package/2006/relationships"><Relationship Id="rId1" Type="http://schemas.openxmlformats.org/officeDocument/2006/relationships/image" Target="../media/image124.jpeg"/><Relationship Id="rId2" Type="http://schemas.openxmlformats.org/officeDocument/2006/relationships/image" Target="../media/image125.jpeg"/><Relationship Id="rId3" Type="http://schemas.openxmlformats.org/officeDocument/2006/relationships/image" Target="../media/image126.jpeg"/><Relationship Id="rId4"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
</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1.xml.rels><?xml version="1.0" encoding="UTF-8"?>
<Relationships xmlns="http://schemas.openxmlformats.org/package/2006/relationships"><Relationship Id="rId1" Type="http://schemas.openxmlformats.org/officeDocument/2006/relationships/image" Target="../media/image95.jpeg"/><Relationship Id="rId2" Type="http://schemas.openxmlformats.org/officeDocument/2006/relationships/slideLayout" Target="../slideLayouts/slideLayout1.xml"/>
</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3.xml.rels><?xml version="1.0" encoding="UTF-8"?>
<Relationships xmlns="http://schemas.openxmlformats.org/package/2006/relationships"><Relationship Id="rId1" Type="http://schemas.openxmlformats.org/officeDocument/2006/relationships/image" Target="../media/image127.jpeg"/><Relationship Id="rId2" Type="http://schemas.openxmlformats.org/officeDocument/2006/relationships/slideLayout" Target="../slideLayouts/slideLayout1.xml"/>
</Relationships>
</file>

<file path=ppt/slides/_rels/slide124.xml.rels><?xml version="1.0" encoding="UTF-8"?>
<Relationships xmlns="http://schemas.openxmlformats.org/package/2006/relationships"><Relationship Id="rId1" Type="http://schemas.openxmlformats.org/officeDocument/2006/relationships/image" Target="../media/image128.jpeg"/><Relationship Id="rId2" Type="http://schemas.openxmlformats.org/officeDocument/2006/relationships/image" Target="../media/image129.jpeg"/><Relationship Id="rId3" Type="http://schemas.openxmlformats.org/officeDocument/2006/relationships/slideLayout" Target="../slideLayouts/slideLayout1.xml"/>
</Relationships>
</file>

<file path=ppt/slides/_rels/slide125.xml.rels><?xml version="1.0" encoding="UTF-8"?>
<Relationships xmlns="http://schemas.openxmlformats.org/package/2006/relationships"><Relationship Id="rId1" Type="http://schemas.openxmlformats.org/officeDocument/2006/relationships/image" Target="../media/image130.jpeg"/><Relationship Id="rId2" Type="http://schemas.openxmlformats.org/officeDocument/2006/relationships/image" Target="../media/image131.jpeg"/><Relationship Id="rId3" Type="http://schemas.openxmlformats.org/officeDocument/2006/relationships/slideLayout" Target="../slideLayouts/slideLayout1.xml"/>
</Relationships>
</file>

<file path=ppt/slides/_rels/slide126.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
</Relationships>
</file>

<file path=ppt/slides/_rels/slide127.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
</Relationships>
</file>

<file path=ppt/slides/_rels/slide128.xml.rels><?xml version="1.0" encoding="UTF-8"?>
<Relationships xmlns="http://schemas.openxmlformats.org/package/2006/relationships"><Relationship Id="rId1" Type="http://schemas.openxmlformats.org/officeDocument/2006/relationships/image" Target="../media/image132.jpeg"/><Relationship Id="rId2" Type="http://schemas.openxmlformats.org/officeDocument/2006/relationships/slideLayout" Target="../slideLayouts/slideLayout1.xml"/>
</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
</Relationships>
</file>

<file path=ppt/slides/_rels/slide130.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image" Target="../media/image68.jpeg"/><Relationship Id="rId3" Type="http://schemas.openxmlformats.org/officeDocument/2006/relationships/slideLayout" Target="../slideLayouts/slideLayout1.xml"/>
</Relationships>
</file>

<file path=ppt/slides/_rels/slide131.xml.rels><?xml version="1.0" encoding="UTF-8"?>
<Relationships xmlns="http://schemas.openxmlformats.org/package/2006/relationships"><Relationship Id="rId1" Type="http://schemas.openxmlformats.org/officeDocument/2006/relationships/image" Target="../media/image133.jpeg"/><Relationship Id="rId2" Type="http://schemas.openxmlformats.org/officeDocument/2006/relationships/image" Target="../media/image134.png"/><Relationship Id="rId3" Type="http://schemas.openxmlformats.org/officeDocument/2006/relationships/slideLayout" Target="../slideLayouts/slideLayout1.xml"/>
</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5.xml.rels><?xml version="1.0" encoding="UTF-8"?>
<Relationships xmlns="http://schemas.openxmlformats.org/package/2006/relationships"><Relationship Id="rId1" Type="http://schemas.openxmlformats.org/officeDocument/2006/relationships/image" Target="../media/image135.jpeg"/><Relationship Id="rId2" Type="http://schemas.openxmlformats.org/officeDocument/2006/relationships/slideLayout" Target="../slideLayouts/slideLayout1.xml"/>
</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14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4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4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10.jpeg"/><Relationship Id="rId3"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gif"/><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43.jpeg"/><Relationship Id="rId3"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jpeg"/><Relationship Id="rId3"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jpeg"/><Relationship Id="rId3"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jpeg"/><Relationship Id="rId3" Type="http://schemas.openxmlformats.org/officeDocument/2006/relationships/image" Target="../media/image50.jpeg"/><Relationship Id="rId4"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jpeg"/><Relationship Id="rId3" Type="http://schemas.openxmlformats.org/officeDocument/2006/relationships/image" Target="../media/image5.jpeg"/><Relationship Id="rId4"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image" Target="../media/image56.jpeg"/><Relationship Id="rId3"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jpeg"/><Relationship Id="rId3"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jpeg"/><Relationship Id="rId3"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image" Target="../media/image63.jpeg"/><Relationship Id="rId3" Type="http://schemas.openxmlformats.org/officeDocument/2006/relationships/image" Target="../media/image64.jpeg"/><Relationship Id="rId4"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slideLayout" Target="../slideLayouts/slideLayout1.xml"/>
</Relationships>
</file>

<file path=ppt/slides/_rels/slide50.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image" Target="../media/image66.jpeg"/><Relationship Id="rId3" Type="http://schemas.openxmlformats.org/officeDocument/2006/relationships/slideLayout" Target="../slideLayouts/slideLayout1.xml"/>
</Relationships>
</file>

<file path=ppt/slides/_rels/slide51.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image" Target="../media/image68.jpeg"/><Relationship Id="rId3" Type="http://schemas.openxmlformats.org/officeDocument/2006/relationships/slideLayout" Target="../slideLayouts/slideLayout1.xml"/>
</Relationships>
</file>

<file path=ppt/slides/_rels/slide52.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image" Target="../media/image70.jpeg"/><Relationship Id="rId3" Type="http://schemas.openxmlformats.org/officeDocument/2006/relationships/image" Target="../media/image71.jpeg"/><Relationship Id="rId4" Type="http://schemas.openxmlformats.org/officeDocument/2006/relationships/slideLayout" Target="../slideLayouts/slideLayout1.xml"/>
</Relationships>
</file>

<file path=ppt/slides/_rels/slide53.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png"/><Relationship Id="rId3" Type="http://schemas.openxmlformats.org/officeDocument/2006/relationships/slideLayout" Target="../slideLayouts/slideLayout1.xml"/>
</Relationships>
</file>

<file path=ppt/slides/_rels/slide54.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png"/><Relationship Id="rId3" Type="http://schemas.openxmlformats.org/officeDocument/2006/relationships/hyperlink" Target="https://www.youtube.com/watch?v=THgRdscomiw" TargetMode="External"/><Relationship Id="rId4" Type="http://schemas.openxmlformats.org/officeDocument/2006/relationships/slideLayout" Target="../slideLayouts/slideLayout1.xml"/>
</Relationships>
</file>

<file path=ppt/slides/_rels/slide55.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slideLayout" Target="../slideLayouts/slideLayout1.xml"/>
</Relationships>
</file>

<file path=ppt/slides/_rels/slide56.xml.rels><?xml version="1.0" encoding="UTF-8"?>
<Relationships xmlns="http://schemas.openxmlformats.org/package/2006/relationships"><Relationship Id="rId1" Type="http://schemas.openxmlformats.org/officeDocument/2006/relationships/image" Target="../media/image75.jpeg"/><Relationship Id="rId2" Type="http://schemas.openxmlformats.org/officeDocument/2006/relationships/image" Target="../media/image76.jpeg"/><Relationship Id="rId3" Type="http://schemas.openxmlformats.org/officeDocument/2006/relationships/slideLayout" Target="../slideLayouts/slideLayout1.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0.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slideLayout" Target="../slideLayouts/slideLayout1.xml"/>
</Relationships>
</file>

<file path=ppt/slides/_rels/slide61.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slideLayout" Target="../slideLayouts/slideLayout1.xml"/>
</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3.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slideLayout" Target="../slideLayouts/slideLayout1.xml"/>
</Relationships>
</file>

<file path=ppt/slides/_rels/slide64.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jpeg"/><Relationship Id="rId3" Type="http://schemas.openxmlformats.org/officeDocument/2006/relationships/slideLayout" Target="../slideLayouts/slideLayout1.xml"/>
</Relationships>
</file>

<file path=ppt/slides/_rels/slide65.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1.jpeg"/><Relationship Id="rId3" Type="http://schemas.openxmlformats.org/officeDocument/2006/relationships/slideLayout" Target="../slideLayouts/slideLayout1.xml"/>
</Relationships>
</file>

<file path=ppt/slides/_rels/slide66.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2.jpeg"/><Relationship Id="rId3" Type="http://schemas.openxmlformats.org/officeDocument/2006/relationships/slideLayout" Target="../slideLayouts/slideLayout1.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8.xml.rels><?xml version="1.0" encoding="UTF-8"?>
<Relationships xmlns="http://schemas.openxmlformats.org/package/2006/relationships"><Relationship Id="rId1" Type="http://schemas.openxmlformats.org/officeDocument/2006/relationships/image" Target="../media/image83.jpeg"/><Relationship Id="rId2" Type="http://schemas.openxmlformats.org/officeDocument/2006/relationships/image" Target="../media/image5.jpeg"/><Relationship Id="rId3" Type="http://schemas.openxmlformats.org/officeDocument/2006/relationships/image" Target="../media/image84.jpeg"/><Relationship Id="rId4" Type="http://schemas.openxmlformats.org/officeDocument/2006/relationships/slideLayout" Target="../slideLayouts/slideLayout1.xml"/>
</Relationships>
</file>

<file path=ppt/slides/_rels/slide69.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0.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slideLayout" Target="../slideLayouts/slideLayout1.xml"/>
</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2.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slideLayout" Target="../slideLayouts/slideLayout1.xml"/>
</Relationships>
</file>

<file path=ppt/slides/_rels/slide73.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slideLayout" Target="../slideLayouts/slideLayout1.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5.xml.rels><?xml version="1.0" encoding="UTF-8"?>
<Relationships xmlns="http://schemas.openxmlformats.org/package/2006/relationships"><Relationship Id="rId1" Type="http://schemas.openxmlformats.org/officeDocument/2006/relationships/image" Target="../media/image88.jpeg"/><Relationship Id="rId2" Type="http://schemas.openxmlformats.org/officeDocument/2006/relationships/slideLayout" Target="../slideLayouts/slideLayout1.xml"/>
</Relationships>
</file>

<file path=ppt/slides/_rels/slide76.xml.rels><?xml version="1.0" encoding="UTF-8"?>
<Relationships xmlns="http://schemas.openxmlformats.org/package/2006/relationships"><Relationship Id="rId1" Type="http://schemas.openxmlformats.org/officeDocument/2006/relationships/image" Target="../media/image89.jpeg"/><Relationship Id="rId2" Type="http://schemas.openxmlformats.org/officeDocument/2006/relationships/slideLayout" Target="../slideLayouts/slideLayout1.xml"/>
</Relationships>
</file>

<file path=ppt/slides/_rels/slide77.xml.rels><?xml version="1.0" encoding="UTF-8"?>
<Relationships xmlns="http://schemas.openxmlformats.org/package/2006/relationships"><Relationship Id="rId1" Type="http://schemas.openxmlformats.org/officeDocument/2006/relationships/image" Target="../media/image90.jpeg"/><Relationship Id="rId2" Type="http://schemas.openxmlformats.org/officeDocument/2006/relationships/slideLayout" Target="../slideLayouts/slideLayout1.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
</Relationships>
</file>

<file path=ppt/slides/_rels/slide80.xml.rels><?xml version="1.0" encoding="UTF-8"?>
<Relationships xmlns="http://schemas.openxmlformats.org/package/2006/relationships"><Relationship Id="rId1" Type="http://schemas.openxmlformats.org/officeDocument/2006/relationships/image" Target="../media/image91.jpeg"/><Relationship Id="rId2" Type="http://schemas.openxmlformats.org/officeDocument/2006/relationships/slideLayout" Target="../slideLayouts/slideLayout1.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3.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slideLayout" Target="../slideLayouts/slideLayout1.xml"/>
</Relationships>
</file>

<file path=ppt/slides/_rels/slide84.xml.rels><?xml version="1.0" encoding="UTF-8"?>
<Relationships xmlns="http://schemas.openxmlformats.org/package/2006/relationships"><Relationship Id="rId1" Type="http://schemas.openxmlformats.org/officeDocument/2006/relationships/image" Target="../media/image93.jpeg"/><Relationship Id="rId2" Type="http://schemas.openxmlformats.org/officeDocument/2006/relationships/slideLayout" Target="../slideLayouts/slideLayout1.xml"/>
</Relationships>
</file>

<file path=ppt/slides/_rels/slide85.xml.rels><?xml version="1.0" encoding="UTF-8"?>
<Relationships xmlns="http://schemas.openxmlformats.org/package/2006/relationships"><Relationship Id="rId1" Type="http://schemas.openxmlformats.org/officeDocument/2006/relationships/image" Target="../media/image94.jpeg"/><Relationship Id="rId2" Type="http://schemas.openxmlformats.org/officeDocument/2006/relationships/slideLayout" Target="../slideLayouts/slideLayout1.xml"/>
</Relationships>
</file>

<file path=ppt/slides/_rels/slide86.xml.rels><?xml version="1.0" encoding="UTF-8"?>
<Relationships xmlns="http://schemas.openxmlformats.org/package/2006/relationships"><Relationship Id="rId1" Type="http://schemas.openxmlformats.org/officeDocument/2006/relationships/image" Target="../media/image95.jpeg"/><Relationship Id="rId2" Type="http://schemas.openxmlformats.org/officeDocument/2006/relationships/slideLayout" Target="../slideLayouts/slideLayout1.xml"/>
</Relationships>
</file>

<file path=ppt/slides/_rels/slide87.xml.rels><?xml version="1.0" encoding="UTF-8"?>
<Relationships xmlns="http://schemas.openxmlformats.org/package/2006/relationships"><Relationship Id="rId1" Type="http://schemas.openxmlformats.org/officeDocument/2006/relationships/image" Target="../media/image96.jpeg"/><Relationship Id="rId2" Type="http://schemas.openxmlformats.org/officeDocument/2006/relationships/image" Target="../media/image97.jpeg"/><Relationship Id="rId3" Type="http://schemas.openxmlformats.org/officeDocument/2006/relationships/slideLayout" Target="../slideLayouts/slideLayout1.xml"/>
</Relationships>
</file>

<file path=ppt/slides/_rels/slide88.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slideLayout" Target="../slideLayouts/slideLayout1.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jpeg"/><Relationship Id="rId3" Type="http://schemas.openxmlformats.org/officeDocument/2006/relationships/slideLayout" Target="../slideLayouts/slideLayout1.xml"/>
</Relationships>
</file>

<file path=ppt/slides/_rels/slide90.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image" Target="../media/image68.jpeg"/><Relationship Id="rId3" Type="http://schemas.openxmlformats.org/officeDocument/2006/relationships/slideLayout" Target="../slideLayouts/slideLayout1.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4.xml.rels><?xml version="1.0" encoding="UTF-8"?>
<Relationships xmlns="http://schemas.openxmlformats.org/package/2006/relationships"><Relationship Id="rId1" Type="http://schemas.openxmlformats.org/officeDocument/2006/relationships/image" Target="../media/image99.jpeg"/><Relationship Id="rId2" Type="http://schemas.openxmlformats.org/officeDocument/2006/relationships/image" Target="../media/image100.jpeg"/><Relationship Id="rId3" Type="http://schemas.openxmlformats.org/officeDocument/2006/relationships/image" Target="../media/image101.jpeg"/><Relationship Id="rId4" Type="http://schemas.openxmlformats.org/officeDocument/2006/relationships/slideLayout" Target="../slideLayouts/slideLayout1.xml"/>
</Relationships>
</file>

<file path=ppt/slides/_rels/slide95.xml.rels><?xml version="1.0" encoding="UTF-8"?>
<Relationships xmlns="http://schemas.openxmlformats.org/package/2006/relationships"><Relationship Id="rId1" Type="http://schemas.openxmlformats.org/officeDocument/2006/relationships/image" Target="../media/image102.jpeg"/><Relationship Id="rId2" Type="http://schemas.openxmlformats.org/officeDocument/2006/relationships/image" Target="../media/image99.jpeg"/><Relationship Id="rId3" Type="http://schemas.openxmlformats.org/officeDocument/2006/relationships/image" Target="../media/image103.jpeg"/><Relationship Id="rId4" Type="http://schemas.openxmlformats.org/officeDocument/2006/relationships/slideLayout" Target="../slideLayouts/slideLayout1.xml"/>
</Relationships>
</file>

<file path=ppt/slides/_rels/slide9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9.xml.rels><?xml version="1.0" encoding="UTF-8"?>
<Relationships xmlns="http://schemas.openxmlformats.org/package/2006/relationships"><Relationship Id="rId1" Type="http://schemas.openxmlformats.org/officeDocument/2006/relationships/image" Target="../media/image104.jpeg"/><Relationship Id="rId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 name="Text Box 4_19"/>
          <p:cNvSpPr/>
          <p:nvPr/>
        </p:nvSpPr>
        <p:spPr>
          <a:xfrm>
            <a:off x="635760" y="5764320"/>
            <a:ext cx="7848360" cy="58068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rPr>
              <a:t>Dominique Lahary – </a:t>
            </a:r>
            <a:r>
              <a:rPr b="0" lang="fr-FR" sz="1600" spc="-1" strike="noStrike">
                <a:solidFill>
                  <a:srgbClr val="000000"/>
                </a:solidFill>
                <a:latin typeface="Arial"/>
                <a:hlinkClick r:id="rId1"/>
              </a:rPr>
              <a:t>dom.lahary@orange.fr</a:t>
            </a:r>
            <a:br>
              <a:rPr sz="1600"/>
            </a:br>
            <a:r>
              <a:rPr b="0" lang="fr-FR" sz="1600" spc="-1" strike="noStrike" u="sng">
                <a:solidFill>
                  <a:srgbClr val="0000ff"/>
                </a:solidFill>
                <a:uFillTx/>
                <a:latin typeface="Arial"/>
                <a:hlinkClick r:id="rId2"/>
              </a:rPr>
              <a:t>http://www.lahary.fr/pro</a:t>
            </a:r>
            <a:r>
              <a:rPr b="0" lang="fr-FR" sz="1600" spc="-1" strike="noStrike">
                <a:solidFill>
                  <a:srgbClr val="000000"/>
                </a:solidFill>
                <a:latin typeface="Arial"/>
              </a:rPr>
              <a:t> | </a:t>
            </a:r>
            <a:r>
              <a:rPr b="0" lang="fr-FR" sz="1600" spc="-1" strike="noStrike" u="sng">
                <a:solidFill>
                  <a:srgbClr val="0000ff"/>
                </a:solidFill>
                <a:uFillTx/>
                <a:latin typeface="Arial"/>
                <a:hlinkClick r:id="rId3"/>
              </a:rPr>
              <a:t>http://lahary.wordpress.com</a:t>
            </a:r>
            <a:endParaRPr b="0" lang="fr-FR" sz="1600" spc="-1" strike="noStrike">
              <a:solidFill>
                <a:srgbClr val="3333cc"/>
              </a:solidFill>
              <a:latin typeface="Times New Roman"/>
            </a:endParaRPr>
          </a:p>
        </p:txBody>
      </p:sp>
      <p:pic>
        <p:nvPicPr>
          <p:cNvPr id="40" name="" descr=""/>
          <p:cNvPicPr/>
          <p:nvPr/>
        </p:nvPicPr>
        <p:blipFill>
          <a:blip r:embed="rId4"/>
          <a:stretch/>
        </p:blipFill>
        <p:spPr>
          <a:xfrm>
            <a:off x="578160" y="521280"/>
            <a:ext cx="3895560" cy="1000080"/>
          </a:xfrm>
          <a:prstGeom prst="rect">
            <a:avLst/>
          </a:prstGeom>
          <a:ln w="0">
            <a:noFill/>
          </a:ln>
        </p:spPr>
      </p:pic>
      <p:sp>
        <p:nvSpPr>
          <p:cNvPr id="41" name=""/>
          <p:cNvSpPr/>
          <p:nvPr/>
        </p:nvSpPr>
        <p:spPr>
          <a:xfrm>
            <a:off x="4314240" y="941760"/>
            <a:ext cx="4284360" cy="97812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ea typeface="宋体"/>
              </a:rPr>
              <a:t>Journées d’étude annuelles</a:t>
            </a:r>
            <a:br>
              <a:rPr sz="2000"/>
            </a:br>
            <a:r>
              <a:rPr b="1" lang="fr-FR" sz="2000" spc="-1" strike="noStrike">
                <a:solidFill>
                  <a:srgbClr val="3333cc"/>
                </a:solidFill>
                <a:latin typeface="Arial"/>
                <a:ea typeface="宋体"/>
              </a:rPr>
              <a:t>Château de </a:t>
            </a:r>
            <a:r>
              <a:rPr b="1" lang="fr-FR" sz="1800" spc="-1" strike="noStrike">
                <a:solidFill>
                  <a:srgbClr val="3333cc"/>
                </a:solidFill>
                <a:latin typeface="Arial"/>
                <a:ea typeface="宋体"/>
              </a:rPr>
              <a:t>Chamerolles (Loiret),</a:t>
            </a:r>
            <a:br>
              <a:rPr sz="1800"/>
            </a:br>
            <a:r>
              <a:rPr b="1" lang="fr-FR" sz="1800" spc="-1" strike="noStrike">
                <a:solidFill>
                  <a:srgbClr val="3333cc"/>
                </a:solidFill>
                <a:latin typeface="Arial"/>
                <a:ea typeface="宋体"/>
              </a:rPr>
              <a:t>26-27 septembre 2022</a:t>
            </a:r>
            <a:r>
              <a:rPr b="0" lang="fr-FR" sz="1800" spc="-1" strike="noStrike">
                <a:solidFill>
                  <a:srgbClr val="3333cc"/>
                </a:solidFill>
                <a:latin typeface="Arial"/>
                <a:ea typeface="宋体"/>
              </a:rPr>
              <a:t> </a:t>
            </a:r>
            <a:endParaRPr b="0" lang="fr-FR" sz="1800" spc="-1" strike="noStrike">
              <a:solidFill>
                <a:srgbClr val="3333cc"/>
              </a:solidFill>
              <a:latin typeface="Times New Roman"/>
            </a:endParaRPr>
          </a:p>
        </p:txBody>
      </p:sp>
      <p:sp>
        <p:nvSpPr>
          <p:cNvPr id="42" name=""/>
          <p:cNvSpPr txBox="1"/>
          <p:nvPr/>
        </p:nvSpPr>
        <p:spPr>
          <a:xfrm>
            <a:off x="286920" y="1672200"/>
            <a:ext cx="5940000" cy="45612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400" spc="-1" strike="noStrike">
                <a:solidFill>
                  <a:srgbClr val="000000"/>
                </a:solidFill>
                <a:latin typeface="Arial"/>
              </a:rPr>
              <a:t>Conférence de clôture</a:t>
            </a:r>
            <a:endParaRPr b="0" lang="fr-FR" sz="2400" spc="-1" strike="noStrike">
              <a:solidFill>
                <a:srgbClr val="3333cc"/>
              </a:solidFill>
              <a:latin typeface="Times New Roman"/>
            </a:endParaRPr>
          </a:p>
        </p:txBody>
      </p:sp>
      <p:sp>
        <p:nvSpPr>
          <p:cNvPr id="43" name="Rectangle 3_3"/>
          <p:cNvSpPr/>
          <p:nvPr/>
        </p:nvSpPr>
        <p:spPr>
          <a:xfrm>
            <a:off x="684360" y="2796120"/>
            <a:ext cx="7772400" cy="2442600"/>
          </a:xfrm>
          <a:prstGeom prst="rect">
            <a:avLst/>
          </a:prstGeom>
          <a:noFill/>
          <a:ln w="0">
            <a:noFill/>
          </a:ln>
        </p:spPr>
        <p:style>
          <a:lnRef idx="0"/>
          <a:fillRef idx="0"/>
          <a:effectRef idx="0"/>
          <a:fontRef idx="minor"/>
        </p:style>
        <p:txBody>
          <a:bodyPr lIns="90000" rIns="90000" tIns="46800" bIns="46800" anchor="t">
            <a:noAutofit/>
          </a:bodyPr>
          <a:p>
            <a:pPr marL="342720" indent="-342720" algn="ctr">
              <a:lnSpc>
                <a:spcPct val="100000"/>
              </a:lnSpc>
              <a:spcBef>
                <a:spcPts val="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Libres propos</a:t>
            </a:r>
            <a:br>
              <a:rPr sz="3200"/>
            </a:br>
            <a:r>
              <a:rPr b="1" lang="fr-FR" sz="3200" spc="-1" strike="noStrike">
                <a:solidFill>
                  <a:srgbClr val="009900"/>
                </a:solidFill>
                <a:latin typeface="Arial"/>
                <a:ea typeface="Times New Roman"/>
              </a:rPr>
              <a:t>sur la lecture publique</a:t>
            </a:r>
            <a:br>
              <a:rPr sz="3200"/>
            </a:br>
            <a:r>
              <a:rPr b="1" lang="fr-FR" sz="3200" spc="-1" strike="noStrike">
                <a:solidFill>
                  <a:srgbClr val="009900"/>
                </a:solidFill>
                <a:latin typeface="Arial"/>
                <a:ea typeface="Times New Roman"/>
              </a:rPr>
              <a:t>et les bibliothèques départementales</a:t>
            </a:r>
            <a:br>
              <a:rPr sz="3200"/>
            </a:br>
            <a:r>
              <a:rPr b="1" lang="fr-FR" sz="3200" spc="-1" strike="noStrike">
                <a:solidFill>
                  <a:srgbClr val="2a6099"/>
                </a:solidFill>
                <a:latin typeface="Arial"/>
                <a:ea typeface="Times New Roman"/>
              </a:rPr>
              <a:t>d’hier à demain</a:t>
            </a:r>
            <a:endParaRPr b="0" lang="fr-FR" sz="3200" spc="-1" strike="noStrike">
              <a:solidFill>
                <a:srgbClr val="3333cc"/>
              </a:solidFill>
              <a:latin typeface="Times New Roman"/>
            </a:endParaRPr>
          </a:p>
        </p:txBody>
      </p:sp>
      <p:sp>
        <p:nvSpPr>
          <p:cNvPr id="44" name="Text Box 14"/>
          <p:cNvSpPr/>
          <p:nvPr/>
        </p:nvSpPr>
        <p:spPr>
          <a:xfrm>
            <a:off x="7124400" y="4437000"/>
            <a:ext cx="1613520" cy="173988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800" spc="-1" strike="noStrike">
                <a:solidFill>
                  <a:srgbClr val="000000"/>
                </a:solidFill>
                <a:latin typeface="Arial"/>
                <a:ea typeface="Arial"/>
              </a:rPr>
              <a:t>Diaporama enrichi de textes pour</a:t>
            </a:r>
            <a:br>
              <a:rPr sz="1800"/>
            </a:br>
            <a:r>
              <a:rPr b="0" lang="fr-FR" sz="1800" spc="-1" strike="noStrike">
                <a:solidFill>
                  <a:srgbClr val="000000"/>
                </a:solidFill>
                <a:latin typeface="Arial"/>
                <a:ea typeface="Arial"/>
              </a:rPr>
              <a:t>la version publiée en ligne </a:t>
            </a:r>
            <a:endParaRPr b="0" lang="fr-FR" sz="1800" spc="-1" strike="noStrike">
              <a:solidFill>
                <a:srgbClr val="3333cc"/>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394920" y="33336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Ça part dans tous les sens</a:t>
            </a:r>
            <a:endParaRPr b="0" lang="fr-FR" sz="2800" spc="-1" strike="noStrike">
              <a:solidFill>
                <a:srgbClr val="000000"/>
              </a:solidFill>
              <a:latin typeface="Times New Roman"/>
            </a:endParaRPr>
          </a:p>
        </p:txBody>
      </p:sp>
      <p:sp>
        <p:nvSpPr>
          <p:cNvPr id="89" name="Espace réservé du pied de page 3_8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0" name="Text Box 4_33"/>
          <p:cNvSpPr/>
          <p:nvPr/>
        </p:nvSpPr>
        <p:spPr>
          <a:xfrm>
            <a:off x="225720" y="1141200"/>
            <a:ext cx="7918200" cy="4939200"/>
          </a:xfrm>
          <a:prstGeom prst="rect">
            <a:avLst/>
          </a:prstGeom>
          <a:noFill/>
          <a:ln w="0">
            <a:noFill/>
          </a:ln>
        </p:spPr>
        <p:style>
          <a:lnRef idx="0"/>
          <a:fillRef idx="0"/>
          <a:effectRef idx="0"/>
          <a:fontRef idx="minor"/>
        </p:style>
        <p:txBody>
          <a:bodyPr lIns="90000" rIns="90000" tIns="46800" bIns="46800" anchor="t">
            <a:spAutoFit/>
          </a:bodyPr>
          <a:p>
            <a:pPr marL="380880" indent="-380880">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ea typeface="Times New Roman"/>
              </a:rPr>
              <a:t>On prête ou distribue n’importe quoi</a:t>
            </a:r>
            <a:endParaRPr b="1" i="1" lang="fr-FR" sz="22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Jeux</a:t>
            </a:r>
            <a:endParaRPr b="1" i="1" lang="fr-FR" sz="18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Instruments de musique</a:t>
            </a:r>
            <a:endParaRPr b="1" i="1" lang="fr-FR" sz="18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Outils</a:t>
            </a:r>
            <a:endParaRPr b="1" i="1" lang="fr-FR" sz="1800" spc="-1" strike="noStrike">
              <a:solidFill>
                <a:srgbClr val="000000"/>
              </a:solidFill>
              <a:latin typeface="Arial"/>
            </a:endParaRPr>
          </a:p>
          <a:p>
            <a:pPr marL="380880" indent="-38088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Matériels</a:t>
            </a:r>
            <a:endParaRPr b="1" i="1" lang="fr-FR" sz="18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même des graines</a:t>
            </a:r>
            <a:endParaRPr b="1" i="1" lang="fr-FR" sz="1800" spc="-1" strike="noStrike">
              <a:solidFill>
                <a:srgbClr val="000000"/>
              </a:solidFill>
              <a:latin typeface="Arial"/>
            </a:endParaRPr>
          </a:p>
          <a:p>
            <a:pPr marL="380880" indent="-380880">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ea typeface="Times New Roman"/>
              </a:rPr>
              <a:t>On fait n’importe quoi</a:t>
            </a:r>
            <a:endParaRPr b="1" i="1" lang="fr-FR" sz="22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Des animations à tout va, des séances de jeux</a:t>
            </a:r>
            <a:endParaRPr b="1" i="1" lang="fr-FR" sz="18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Des ateliers aux noms étranges (FabLab...)</a:t>
            </a:r>
            <a:endParaRPr b="1" i="1" lang="fr-FR" sz="18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De l’aide aux démarches administratives</a:t>
            </a:r>
            <a:endParaRPr b="1" i="1" lang="fr-FR" sz="1800" spc="-1" strike="noStrike">
              <a:solidFill>
                <a:srgbClr val="000000"/>
              </a:solidFill>
              <a:latin typeface="Arial"/>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ea typeface="Times New Roman"/>
              </a:rPr>
              <a:t>On fait/laisse (plus ou moins) participer des usagers</a:t>
            </a:r>
            <a:endParaRPr b="1" i="1" lang="fr-FR" sz="2200" spc="-1" strike="noStrike">
              <a:solidFill>
                <a:srgbClr val="000000"/>
              </a:solidFill>
              <a:latin typeface="Arial"/>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ea typeface="Times New Roman"/>
              </a:rPr>
              <a:t>On se retrouve soudain avec des missions nouvelles</a:t>
            </a:r>
            <a:endParaRPr b="1" i="1" lang="fr-FR" sz="2200" spc="-1" strike="noStrike">
              <a:solidFill>
                <a:srgbClr val="000000"/>
              </a:solidFill>
              <a:latin typeface="Arial"/>
            </a:endParaRPr>
          </a:p>
          <a:p>
            <a:pPr marL="380880" indent="-38088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Éducation aux médias et à l’information...</a:t>
            </a:r>
            <a:endParaRPr b="1" i="1"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3" name="" descr=""/>
          <p:cNvPicPr/>
          <p:nvPr/>
        </p:nvPicPr>
        <p:blipFill>
          <a:blip r:embed="rId1"/>
          <a:stretch/>
        </p:blipFill>
        <p:spPr>
          <a:xfrm>
            <a:off x="355680" y="317520"/>
            <a:ext cx="3593880" cy="3593880"/>
          </a:xfrm>
          <a:prstGeom prst="rect">
            <a:avLst/>
          </a:prstGeom>
          <a:ln w="0">
            <a:noFill/>
          </a:ln>
        </p:spPr>
      </p:pic>
      <p:sp>
        <p:nvSpPr>
          <p:cNvPr id="654" name="Espace réservé du pied de page 3_3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55"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Une accélération de la « desserte » ?</a:t>
            </a:r>
            <a:endParaRPr b="0" lang="fr-FR" sz="3200" spc="-1" strike="noStrike">
              <a:solidFill>
                <a:srgbClr val="000000"/>
              </a:solidFill>
              <a:latin typeface="Times New Roman"/>
            </a:endParaRPr>
          </a:p>
        </p:txBody>
      </p:sp>
      <p:pic>
        <p:nvPicPr>
          <p:cNvPr id="656" name="" descr=""/>
          <p:cNvPicPr/>
          <p:nvPr/>
        </p:nvPicPr>
        <p:blipFill>
          <a:blip r:embed="rId2"/>
          <a:stretch/>
        </p:blipFill>
        <p:spPr>
          <a:xfrm>
            <a:off x="4813920" y="2245320"/>
            <a:ext cx="2832120" cy="2183040"/>
          </a:xfrm>
          <a:prstGeom prst="rect">
            <a:avLst/>
          </a:prstGeom>
          <a:ln w="0">
            <a:noFill/>
          </a:ln>
        </p:spPr>
      </p:pic>
      <p:sp>
        <p:nvSpPr>
          <p:cNvPr id="657" name="Text Box 5_ 14"/>
          <p:cNvSpPr/>
          <p:nvPr/>
        </p:nvSpPr>
        <p:spPr>
          <a:xfrm flipH="1">
            <a:off x="811080" y="3457080"/>
            <a:ext cx="3502440" cy="82404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Le rythme plus agile de la navette ou de l’approvisionnement sur place, mensuel ou bimensuel ?</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8" name="" descr=""/>
          <p:cNvPicPr/>
          <p:nvPr/>
        </p:nvPicPr>
        <p:blipFill>
          <a:blip r:embed="rId1"/>
          <a:stretch/>
        </p:blipFill>
        <p:spPr>
          <a:xfrm>
            <a:off x="355680" y="317520"/>
            <a:ext cx="3593880" cy="3593880"/>
          </a:xfrm>
          <a:prstGeom prst="rect">
            <a:avLst/>
          </a:prstGeom>
          <a:ln w="0">
            <a:noFill/>
          </a:ln>
        </p:spPr>
      </p:pic>
      <p:sp>
        <p:nvSpPr>
          <p:cNvPr id="659" name="Espace réservé du pied de page 3_3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60"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Une accélération de la « desserte » ?</a:t>
            </a:r>
            <a:endParaRPr b="0" lang="fr-FR" sz="3200" spc="-1" strike="noStrike">
              <a:solidFill>
                <a:srgbClr val="000000"/>
              </a:solidFill>
              <a:latin typeface="Times New Roman"/>
            </a:endParaRPr>
          </a:p>
        </p:txBody>
      </p:sp>
      <p:pic>
        <p:nvPicPr>
          <p:cNvPr id="661" name="" descr=""/>
          <p:cNvPicPr/>
          <p:nvPr/>
        </p:nvPicPr>
        <p:blipFill>
          <a:blip r:embed="rId2"/>
          <a:stretch/>
        </p:blipFill>
        <p:spPr>
          <a:xfrm>
            <a:off x="4813560" y="2245320"/>
            <a:ext cx="2832120" cy="2183040"/>
          </a:xfrm>
          <a:prstGeom prst="rect">
            <a:avLst/>
          </a:prstGeom>
          <a:ln w="0">
            <a:noFill/>
          </a:ln>
        </p:spPr>
      </p:pic>
      <p:pic>
        <p:nvPicPr>
          <p:cNvPr id="662" name="" descr=""/>
          <p:cNvPicPr/>
          <p:nvPr/>
        </p:nvPicPr>
        <p:blipFill>
          <a:blip r:embed="rId3"/>
          <a:stretch/>
        </p:blipFill>
        <p:spPr>
          <a:xfrm>
            <a:off x="878400" y="3782160"/>
            <a:ext cx="3643560" cy="2100960"/>
          </a:xfrm>
          <a:prstGeom prst="rect">
            <a:avLst/>
          </a:prstGeom>
          <a:ln w="0">
            <a:noFill/>
          </a:ln>
        </p:spPr>
      </p:pic>
      <p:sp>
        <p:nvSpPr>
          <p:cNvPr id="663" name="Text Box 5_ 15"/>
          <p:cNvSpPr/>
          <p:nvPr/>
        </p:nvSpPr>
        <p:spPr>
          <a:xfrm flipH="1">
            <a:off x="4849920" y="4866840"/>
            <a:ext cx="3502440" cy="58068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La célérité de la navette livrant les documents réservés</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Espace réservé du pied de page 3_22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65"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La décentralisation par la FPT</a:t>
            </a:r>
            <a:endParaRPr b="0" lang="fr-FR" sz="3200" spc="-1" strike="noStrike">
              <a:solidFill>
                <a:srgbClr val="000000"/>
              </a:solidFill>
              <a:latin typeface="Times New Roman"/>
            </a:endParaRPr>
          </a:p>
        </p:txBody>
      </p:sp>
      <p:pic>
        <p:nvPicPr>
          <p:cNvPr id="666" name="" descr=""/>
          <p:cNvPicPr/>
          <p:nvPr/>
        </p:nvPicPr>
        <p:blipFill>
          <a:blip r:embed="rId1"/>
          <a:stretch/>
        </p:blipFill>
        <p:spPr>
          <a:xfrm>
            <a:off x="400320" y="852840"/>
            <a:ext cx="4438440" cy="3561840"/>
          </a:xfrm>
          <a:prstGeom prst="rect">
            <a:avLst/>
          </a:prstGeom>
          <a:ln w="0">
            <a:noFill/>
          </a:ln>
        </p:spPr>
      </p:pic>
      <p:sp>
        <p:nvSpPr>
          <p:cNvPr id="667" name="Text Box 4_100"/>
          <p:cNvSpPr/>
          <p:nvPr/>
        </p:nvSpPr>
        <p:spPr>
          <a:xfrm>
            <a:off x="4762440" y="4394160"/>
            <a:ext cx="3803400" cy="1557000"/>
          </a:xfrm>
          <a:prstGeom prst="rect">
            <a:avLst/>
          </a:prstGeom>
          <a:noFill/>
          <a:ln w="0">
            <a:noFill/>
          </a:ln>
        </p:spPr>
        <p:style>
          <a:lnRef idx="0"/>
          <a:fillRef idx="0"/>
          <a:effectRef idx="0"/>
          <a:fontRef idx="minor"/>
        </p:style>
        <p:txBody>
          <a:bodyPr lIns="90000" rIns="90000" tIns="46800" bIns="46800" anchor="t">
            <a:spAutoFit/>
          </a:bodyPr>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6600"/>
                </a:solidFill>
                <a:latin typeface="Arial"/>
              </a:rPr>
              <a:t> </a:t>
            </a:r>
            <a:r>
              <a:rPr b="1" lang="fr-FR" sz="2400" spc="-1" strike="noStrike">
                <a:solidFill>
                  <a:srgbClr val="006600"/>
                </a:solidFill>
                <a:latin typeface="Arial"/>
              </a:rPr>
              <a:t>Mise en place de la filière culturelle territoriale au 02/02/1992</a:t>
            </a:r>
            <a:endParaRPr b="0" lang="fr-FR" sz="2400" spc="-1" strike="noStrike">
              <a:solidFill>
                <a:srgbClr val="3333cc"/>
              </a:solidFill>
              <a:latin typeface="Times New Roman"/>
            </a:endParaRPr>
          </a:p>
        </p:txBody>
      </p:sp>
      <p:sp>
        <p:nvSpPr>
          <p:cNvPr id="668" name=""/>
          <p:cNvSpPr txBox="1"/>
          <p:nvPr/>
        </p:nvSpPr>
        <p:spPr>
          <a:xfrm>
            <a:off x="4194720" y="2556360"/>
            <a:ext cx="4425120" cy="821880"/>
          </a:xfrm>
          <a:prstGeom prst="rect">
            <a:avLst/>
          </a:prstGeom>
          <a:noFill/>
          <a:ln w="0">
            <a:noFill/>
          </a:ln>
        </p:spPr>
        <p:txBody>
          <a:bodyPr lIns="90000" rIns="90000" tIns="45000" bIns="45000" anchor="t">
            <a:noAutofit/>
          </a:bodyPr>
          <a:p>
            <a:r>
              <a:rPr b="1" lang="fr-FR" sz="2400" spc="-1" strike="noStrike">
                <a:solidFill>
                  <a:srgbClr val="006600"/>
                </a:solidFill>
                <a:latin typeface="Arial"/>
              </a:rPr>
              <a:t>Avant le transfert aux départements au 01/01/1987</a:t>
            </a:r>
            <a:endParaRPr b="0" lang="fr-FR" sz="2400" spc="-1" strike="noStrike">
              <a:solidFill>
                <a:srgbClr val="3333cc"/>
              </a:solidFill>
              <a:latin typeface="Times New Roman"/>
            </a:endParaRPr>
          </a:p>
        </p:txBody>
      </p:sp>
      <p:sp>
        <p:nvSpPr>
          <p:cNvPr id="669" name="Text Box 5_ 16"/>
          <p:cNvSpPr/>
          <p:nvPr/>
        </p:nvSpPr>
        <p:spPr>
          <a:xfrm flipH="1">
            <a:off x="3846600" y="904320"/>
            <a:ext cx="3502440" cy="131076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La décentralisation n’a eu de répercussion sur le personnel des BDP qu’à la faveur de la mise en place de la filière culturelle territoriale</a:t>
            </a:r>
            <a:endParaRPr b="1" lang="fr-FR" sz="1600" spc="-1" strike="noStrike">
              <a:solidFill>
                <a:srgbClr val="ffffff"/>
              </a:solidFill>
              <a:latin typeface="Arial"/>
            </a:endParaRPr>
          </a:p>
        </p:txBody>
      </p:sp>
      <p:sp>
        <p:nvSpPr>
          <p:cNvPr id="670" name="Text Box 5_ 17"/>
          <p:cNvSpPr/>
          <p:nvPr/>
        </p:nvSpPr>
        <p:spPr>
          <a:xfrm flipH="1">
            <a:off x="862200" y="4435200"/>
            <a:ext cx="3502440" cy="82404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Schématisation proposée par votre serviteur aux journées de l’ADBDP de Marseille en 2006.</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1" name="Espace réservé du pied de page 3_22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72"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La décentralisation par la FPT</a:t>
            </a:r>
            <a:endParaRPr b="0" lang="fr-FR" sz="3200" spc="-1" strike="noStrike">
              <a:solidFill>
                <a:srgbClr val="000000"/>
              </a:solidFill>
              <a:latin typeface="Times New Roman"/>
            </a:endParaRPr>
          </a:p>
        </p:txBody>
      </p:sp>
      <p:pic>
        <p:nvPicPr>
          <p:cNvPr id="673" name="" descr=""/>
          <p:cNvPicPr/>
          <p:nvPr/>
        </p:nvPicPr>
        <p:blipFill>
          <a:blip r:embed="rId1"/>
          <a:stretch/>
        </p:blipFill>
        <p:spPr>
          <a:xfrm>
            <a:off x="450360" y="966600"/>
            <a:ext cx="5931720" cy="1664280"/>
          </a:xfrm>
          <a:prstGeom prst="rect">
            <a:avLst/>
          </a:prstGeom>
          <a:ln w="0">
            <a:noFill/>
          </a:ln>
        </p:spPr>
      </p:pic>
      <p:sp>
        <p:nvSpPr>
          <p:cNvPr id="674" name="Text Box 4_101"/>
          <p:cNvSpPr/>
          <p:nvPr/>
        </p:nvSpPr>
        <p:spPr>
          <a:xfrm>
            <a:off x="588240" y="3009960"/>
            <a:ext cx="3543840" cy="825480"/>
          </a:xfrm>
          <a:prstGeom prst="rect">
            <a:avLst/>
          </a:prstGeom>
          <a:noFill/>
          <a:ln w="0">
            <a:noFill/>
          </a:ln>
        </p:spPr>
        <p:style>
          <a:lnRef idx="0"/>
          <a:fillRef idx="0"/>
          <a:effectRef idx="0"/>
          <a:fontRef idx="minor"/>
        </p:style>
        <p:txBody>
          <a:bodyPr lIns="90000" rIns="90000" tIns="46800" bIns="46800" anchor="t">
            <a:spAutoFit/>
          </a:bodyPr>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6600"/>
                </a:solidFill>
                <a:latin typeface="Arial"/>
              </a:rPr>
              <a:t> </a:t>
            </a:r>
            <a:r>
              <a:rPr b="1" lang="fr-FR" sz="2400" spc="-1" strike="noStrike">
                <a:solidFill>
                  <a:srgbClr val="006600"/>
                </a:solidFill>
                <a:latin typeface="Arial"/>
              </a:rPr>
              <a:t>La « BMisation » des BDP</a:t>
            </a:r>
            <a:endParaRPr b="0" lang="fr-FR" sz="2400" spc="-1" strike="noStrike">
              <a:solidFill>
                <a:srgbClr val="3333cc"/>
              </a:solidFill>
              <a:latin typeface="Times New Roman"/>
            </a:endParaRPr>
          </a:p>
        </p:txBody>
      </p:sp>
      <p:pic>
        <p:nvPicPr>
          <p:cNvPr id="675" name="" descr=""/>
          <p:cNvPicPr/>
          <p:nvPr/>
        </p:nvPicPr>
        <p:blipFill>
          <a:blip r:embed="rId2"/>
          <a:stretch/>
        </p:blipFill>
        <p:spPr>
          <a:xfrm>
            <a:off x="4244040" y="2375280"/>
            <a:ext cx="4509720" cy="3747960"/>
          </a:xfrm>
          <a:prstGeom prst="rect">
            <a:avLst/>
          </a:prstGeom>
          <a:ln w="0">
            <a:noFill/>
          </a:ln>
        </p:spPr>
      </p:pic>
      <p:sp>
        <p:nvSpPr>
          <p:cNvPr id="676" name="Text Box 5_ 18"/>
          <p:cNvSpPr/>
          <p:nvPr/>
        </p:nvSpPr>
        <p:spPr>
          <a:xfrm flipH="1">
            <a:off x="887400" y="4181040"/>
            <a:ext cx="3502440" cy="106740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L’arrivée en masse de personnels venant des bibliothèques municipale à décongelé puis dissout ce triangle systémique.</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7" name="Espace réservé du pied de page 3_22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78"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La décentralisation par la FPT</a:t>
            </a:r>
            <a:endParaRPr b="0" lang="fr-FR" sz="3200" spc="-1" strike="noStrike">
              <a:solidFill>
                <a:srgbClr val="000000"/>
              </a:solidFill>
              <a:latin typeface="Times New Roman"/>
            </a:endParaRPr>
          </a:p>
        </p:txBody>
      </p:sp>
      <p:pic>
        <p:nvPicPr>
          <p:cNvPr id="679" name="" descr=""/>
          <p:cNvPicPr/>
          <p:nvPr/>
        </p:nvPicPr>
        <p:blipFill>
          <a:blip r:embed="rId1"/>
          <a:stretch/>
        </p:blipFill>
        <p:spPr>
          <a:xfrm>
            <a:off x="3571560" y="4658040"/>
            <a:ext cx="4661280" cy="1211760"/>
          </a:xfrm>
          <a:prstGeom prst="rect">
            <a:avLst/>
          </a:prstGeom>
          <a:ln w="0">
            <a:noFill/>
          </a:ln>
        </p:spPr>
      </p:pic>
      <p:pic>
        <p:nvPicPr>
          <p:cNvPr id="680" name="" descr=""/>
          <p:cNvPicPr/>
          <p:nvPr/>
        </p:nvPicPr>
        <p:blipFill>
          <a:blip r:embed="rId2"/>
          <a:stretch/>
        </p:blipFill>
        <p:spPr>
          <a:xfrm>
            <a:off x="258480" y="1288440"/>
            <a:ext cx="8454240" cy="2415240"/>
          </a:xfrm>
          <a:prstGeom prst="rect">
            <a:avLst/>
          </a:prstGeom>
          <a:ln w="0">
            <a:noFill/>
          </a:ln>
        </p:spPr>
      </p:pic>
    </p:spTree>
  </p:cSld>
  <mc:AlternateContent>
    <mc:Choice Requires="p14">
      <p:transition spd="slow" p14:dur="2000"/>
    </mc:Choice>
    <mc:Fallback>
      <p:transition spd="slow"/>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81" name=""/>
          <p:cNvGrpSpPr/>
          <p:nvPr/>
        </p:nvGrpSpPr>
        <p:grpSpPr>
          <a:xfrm>
            <a:off x="812880" y="5410440"/>
            <a:ext cx="7534080" cy="957240"/>
            <a:chOff x="812880" y="5410440"/>
            <a:chExt cx="7534080" cy="957240"/>
          </a:xfrm>
        </p:grpSpPr>
        <p:pic>
          <p:nvPicPr>
            <p:cNvPr id="682" name="Veau-qui-tete" descr=""/>
            <p:cNvPicPr/>
            <p:nvPr/>
          </p:nvPicPr>
          <p:blipFill>
            <a:blip r:embed="rId1"/>
            <a:stretch/>
          </p:blipFill>
          <p:spPr>
            <a:xfrm>
              <a:off x="812880" y="5410440"/>
              <a:ext cx="803160" cy="957240"/>
            </a:xfrm>
            <a:prstGeom prst="rect">
              <a:avLst/>
            </a:prstGeom>
            <a:ln w="0">
              <a:noFill/>
            </a:ln>
          </p:spPr>
        </p:pic>
        <p:pic>
          <p:nvPicPr>
            <p:cNvPr id="683" name="Veau-qui-tete" descr=""/>
            <p:cNvPicPr/>
            <p:nvPr/>
          </p:nvPicPr>
          <p:blipFill>
            <a:blip r:embed="rId2"/>
            <a:stretch/>
          </p:blipFill>
          <p:spPr>
            <a:xfrm>
              <a:off x="1600200" y="5410440"/>
              <a:ext cx="803160" cy="957240"/>
            </a:xfrm>
            <a:prstGeom prst="rect">
              <a:avLst/>
            </a:prstGeom>
            <a:ln w="0">
              <a:noFill/>
            </a:ln>
          </p:spPr>
        </p:pic>
        <p:pic>
          <p:nvPicPr>
            <p:cNvPr id="684" name="Veau-qui-tete" descr=""/>
            <p:cNvPicPr/>
            <p:nvPr/>
          </p:nvPicPr>
          <p:blipFill>
            <a:blip r:embed="rId3"/>
            <a:stretch/>
          </p:blipFill>
          <p:spPr>
            <a:xfrm>
              <a:off x="2362320" y="5410440"/>
              <a:ext cx="803160" cy="957240"/>
            </a:xfrm>
            <a:prstGeom prst="rect">
              <a:avLst/>
            </a:prstGeom>
            <a:ln w="0">
              <a:noFill/>
            </a:ln>
          </p:spPr>
        </p:pic>
        <p:pic>
          <p:nvPicPr>
            <p:cNvPr id="685" name="Veau-qui-tete" descr=""/>
            <p:cNvPicPr/>
            <p:nvPr/>
          </p:nvPicPr>
          <p:blipFill>
            <a:blip r:embed="rId4"/>
            <a:stretch/>
          </p:blipFill>
          <p:spPr>
            <a:xfrm>
              <a:off x="3124080" y="5410440"/>
              <a:ext cx="803520" cy="957240"/>
            </a:xfrm>
            <a:prstGeom prst="rect">
              <a:avLst/>
            </a:prstGeom>
            <a:ln w="0">
              <a:noFill/>
            </a:ln>
          </p:spPr>
        </p:pic>
        <p:pic>
          <p:nvPicPr>
            <p:cNvPr id="686" name="Veau-qui-tete" descr=""/>
            <p:cNvPicPr/>
            <p:nvPr/>
          </p:nvPicPr>
          <p:blipFill>
            <a:blip r:embed="rId5"/>
            <a:stretch/>
          </p:blipFill>
          <p:spPr>
            <a:xfrm>
              <a:off x="3886200" y="5410440"/>
              <a:ext cx="609480" cy="957240"/>
            </a:xfrm>
            <a:prstGeom prst="rect">
              <a:avLst/>
            </a:prstGeom>
            <a:ln w="0">
              <a:noFill/>
            </a:ln>
          </p:spPr>
        </p:pic>
        <p:pic>
          <p:nvPicPr>
            <p:cNvPr id="687" name="Veau-qui-tete-retourné" descr=""/>
            <p:cNvPicPr/>
            <p:nvPr/>
          </p:nvPicPr>
          <p:blipFill>
            <a:blip r:embed="rId6"/>
            <a:stretch/>
          </p:blipFill>
          <p:spPr>
            <a:xfrm>
              <a:off x="4495680" y="5410440"/>
              <a:ext cx="803520" cy="957240"/>
            </a:xfrm>
            <a:prstGeom prst="rect">
              <a:avLst/>
            </a:prstGeom>
            <a:ln w="0">
              <a:noFill/>
            </a:ln>
          </p:spPr>
        </p:pic>
        <p:pic>
          <p:nvPicPr>
            <p:cNvPr id="688" name="Veau-qui-tete-retourné" descr=""/>
            <p:cNvPicPr/>
            <p:nvPr/>
          </p:nvPicPr>
          <p:blipFill>
            <a:blip r:embed="rId7"/>
            <a:stretch/>
          </p:blipFill>
          <p:spPr>
            <a:xfrm>
              <a:off x="5257800" y="5410440"/>
              <a:ext cx="803160" cy="957240"/>
            </a:xfrm>
            <a:prstGeom prst="rect">
              <a:avLst/>
            </a:prstGeom>
            <a:ln w="0">
              <a:noFill/>
            </a:ln>
          </p:spPr>
        </p:pic>
        <p:pic>
          <p:nvPicPr>
            <p:cNvPr id="689" name="Veau-qui-tete-retourné" descr=""/>
            <p:cNvPicPr/>
            <p:nvPr/>
          </p:nvPicPr>
          <p:blipFill>
            <a:blip r:embed="rId8"/>
            <a:stretch/>
          </p:blipFill>
          <p:spPr>
            <a:xfrm>
              <a:off x="6019920" y="5410440"/>
              <a:ext cx="803160" cy="957240"/>
            </a:xfrm>
            <a:prstGeom prst="rect">
              <a:avLst/>
            </a:prstGeom>
            <a:ln w="0">
              <a:noFill/>
            </a:ln>
          </p:spPr>
        </p:pic>
        <p:pic>
          <p:nvPicPr>
            <p:cNvPr id="690" name="Veau-qui-tete-retourné" descr=""/>
            <p:cNvPicPr/>
            <p:nvPr/>
          </p:nvPicPr>
          <p:blipFill>
            <a:blip r:embed="rId9"/>
            <a:stretch/>
          </p:blipFill>
          <p:spPr>
            <a:xfrm>
              <a:off x="6781680" y="5410440"/>
              <a:ext cx="803520" cy="957240"/>
            </a:xfrm>
            <a:prstGeom prst="rect">
              <a:avLst/>
            </a:prstGeom>
            <a:ln w="0">
              <a:noFill/>
            </a:ln>
          </p:spPr>
        </p:pic>
        <p:pic>
          <p:nvPicPr>
            <p:cNvPr id="691" name="Veau-qui-tete-retourné" descr=""/>
            <p:cNvPicPr/>
            <p:nvPr/>
          </p:nvPicPr>
          <p:blipFill>
            <a:blip r:embed="rId10"/>
            <a:stretch/>
          </p:blipFill>
          <p:spPr>
            <a:xfrm>
              <a:off x="7543800" y="5410440"/>
              <a:ext cx="803160" cy="957240"/>
            </a:xfrm>
            <a:prstGeom prst="rect">
              <a:avLst/>
            </a:prstGeom>
            <a:ln w="0">
              <a:noFill/>
            </a:ln>
          </p:spPr>
        </p:pic>
      </p:grpSp>
      <p:sp>
        <p:nvSpPr>
          <p:cNvPr id="692" name="Espace réservé du pied de page 3_22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93"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Un héritage de l’État ?</a:t>
            </a:r>
            <a:endParaRPr b="0" lang="fr-FR" sz="3200" spc="-1" strike="noStrike">
              <a:solidFill>
                <a:srgbClr val="000000"/>
              </a:solidFill>
              <a:latin typeface="Times New Roman"/>
            </a:endParaRPr>
          </a:p>
        </p:txBody>
      </p:sp>
      <p:pic>
        <p:nvPicPr>
          <p:cNvPr id="694" name="vache" descr=""/>
          <p:cNvPicPr/>
          <p:nvPr/>
        </p:nvPicPr>
        <p:blipFill>
          <a:blip r:embed="rId11"/>
          <a:stretch/>
        </p:blipFill>
        <p:spPr>
          <a:xfrm>
            <a:off x="3277080" y="966600"/>
            <a:ext cx="2103480" cy="1727280"/>
          </a:xfrm>
          <a:prstGeom prst="rect">
            <a:avLst/>
          </a:prstGeom>
          <a:ln w="0">
            <a:noFill/>
          </a:ln>
        </p:spPr>
      </p:pic>
      <p:sp>
        <p:nvSpPr>
          <p:cNvPr id="695" name=""/>
          <p:cNvSpPr/>
          <p:nvPr/>
        </p:nvSpPr>
        <p:spPr>
          <a:xfrm>
            <a:off x="3886560" y="2731320"/>
            <a:ext cx="990720" cy="2465280"/>
          </a:xfrm>
          <a:prstGeom prst="downArrow">
            <a:avLst>
              <a:gd name="adj1" fmla="val 50000"/>
              <a:gd name="adj2" fmla="val 62209"/>
            </a:avLst>
          </a:prstGeom>
          <a:solidFill>
            <a:srgbClr val="fd341f"/>
          </a:solidFill>
          <a:ln w="9360">
            <a:solidFill>
              <a:srgbClr val="ff0000"/>
            </a:solidFill>
            <a:miter/>
          </a:ln>
        </p:spPr>
        <p:style>
          <a:lnRef idx="0"/>
          <a:fillRef idx="0"/>
          <a:effectRef idx="0"/>
          <a:fontRef idx="minor"/>
        </p:style>
      </p:sp>
      <p:sp>
        <p:nvSpPr>
          <p:cNvPr id="696" name="Text Box 5_ 19"/>
          <p:cNvSpPr/>
          <p:nvPr/>
        </p:nvSpPr>
        <p:spPr>
          <a:xfrm flipH="1">
            <a:off x="5065560" y="2974680"/>
            <a:ext cx="3502440" cy="155412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La posture bécépiste verticale héritée de l’État a largement perduré après la décentralisation avec un centre qui dessert la périphérie comme fournisseur, formateur, conseiller.</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97" name=""/>
          <p:cNvGrpSpPr/>
          <p:nvPr/>
        </p:nvGrpSpPr>
        <p:grpSpPr>
          <a:xfrm>
            <a:off x="812880" y="5410440"/>
            <a:ext cx="7534080" cy="957240"/>
            <a:chOff x="812880" y="5410440"/>
            <a:chExt cx="7534080" cy="957240"/>
          </a:xfrm>
        </p:grpSpPr>
        <p:pic>
          <p:nvPicPr>
            <p:cNvPr id="698" name="Veau-qui-tete" descr=""/>
            <p:cNvPicPr/>
            <p:nvPr/>
          </p:nvPicPr>
          <p:blipFill>
            <a:blip r:embed="rId1"/>
            <a:stretch/>
          </p:blipFill>
          <p:spPr>
            <a:xfrm>
              <a:off x="812880" y="5410440"/>
              <a:ext cx="803160" cy="957240"/>
            </a:xfrm>
            <a:prstGeom prst="rect">
              <a:avLst/>
            </a:prstGeom>
            <a:ln w="0">
              <a:noFill/>
            </a:ln>
          </p:spPr>
        </p:pic>
        <p:pic>
          <p:nvPicPr>
            <p:cNvPr id="699" name="Veau-qui-tete" descr=""/>
            <p:cNvPicPr/>
            <p:nvPr/>
          </p:nvPicPr>
          <p:blipFill>
            <a:blip r:embed="rId2"/>
            <a:stretch/>
          </p:blipFill>
          <p:spPr>
            <a:xfrm>
              <a:off x="1600200" y="5410440"/>
              <a:ext cx="803160" cy="957240"/>
            </a:xfrm>
            <a:prstGeom prst="rect">
              <a:avLst/>
            </a:prstGeom>
            <a:ln w="0">
              <a:noFill/>
            </a:ln>
          </p:spPr>
        </p:pic>
        <p:pic>
          <p:nvPicPr>
            <p:cNvPr id="700" name="Veau-qui-tete" descr=""/>
            <p:cNvPicPr/>
            <p:nvPr/>
          </p:nvPicPr>
          <p:blipFill>
            <a:blip r:embed="rId3"/>
            <a:stretch/>
          </p:blipFill>
          <p:spPr>
            <a:xfrm>
              <a:off x="2362320" y="5410440"/>
              <a:ext cx="803160" cy="957240"/>
            </a:xfrm>
            <a:prstGeom prst="rect">
              <a:avLst/>
            </a:prstGeom>
            <a:ln w="0">
              <a:noFill/>
            </a:ln>
          </p:spPr>
        </p:pic>
        <p:pic>
          <p:nvPicPr>
            <p:cNvPr id="701" name="Veau-qui-tete" descr=""/>
            <p:cNvPicPr/>
            <p:nvPr/>
          </p:nvPicPr>
          <p:blipFill>
            <a:blip r:embed="rId4"/>
            <a:stretch/>
          </p:blipFill>
          <p:spPr>
            <a:xfrm>
              <a:off x="3124080" y="5410440"/>
              <a:ext cx="803520" cy="957240"/>
            </a:xfrm>
            <a:prstGeom prst="rect">
              <a:avLst/>
            </a:prstGeom>
            <a:ln w="0">
              <a:noFill/>
            </a:ln>
          </p:spPr>
        </p:pic>
        <p:pic>
          <p:nvPicPr>
            <p:cNvPr id="702" name="Veau-qui-tete" descr=""/>
            <p:cNvPicPr/>
            <p:nvPr/>
          </p:nvPicPr>
          <p:blipFill>
            <a:blip r:embed="rId5"/>
            <a:stretch/>
          </p:blipFill>
          <p:spPr>
            <a:xfrm>
              <a:off x="3886200" y="5410440"/>
              <a:ext cx="609480" cy="957240"/>
            </a:xfrm>
            <a:prstGeom prst="rect">
              <a:avLst/>
            </a:prstGeom>
            <a:ln w="0">
              <a:noFill/>
            </a:ln>
          </p:spPr>
        </p:pic>
        <p:pic>
          <p:nvPicPr>
            <p:cNvPr id="703" name="Veau-qui-tete-retourné" descr=""/>
            <p:cNvPicPr/>
            <p:nvPr/>
          </p:nvPicPr>
          <p:blipFill>
            <a:blip r:embed="rId6"/>
            <a:stretch/>
          </p:blipFill>
          <p:spPr>
            <a:xfrm>
              <a:off x="4495680" y="5410440"/>
              <a:ext cx="803520" cy="957240"/>
            </a:xfrm>
            <a:prstGeom prst="rect">
              <a:avLst/>
            </a:prstGeom>
            <a:ln w="0">
              <a:noFill/>
            </a:ln>
          </p:spPr>
        </p:pic>
        <p:pic>
          <p:nvPicPr>
            <p:cNvPr id="704" name="Veau-qui-tete-retourné" descr=""/>
            <p:cNvPicPr/>
            <p:nvPr/>
          </p:nvPicPr>
          <p:blipFill>
            <a:blip r:embed="rId7"/>
            <a:stretch/>
          </p:blipFill>
          <p:spPr>
            <a:xfrm>
              <a:off x="5257800" y="5410440"/>
              <a:ext cx="803160" cy="957240"/>
            </a:xfrm>
            <a:prstGeom prst="rect">
              <a:avLst/>
            </a:prstGeom>
            <a:ln w="0">
              <a:noFill/>
            </a:ln>
          </p:spPr>
        </p:pic>
        <p:pic>
          <p:nvPicPr>
            <p:cNvPr id="705" name="Veau-qui-tete-retourné" descr=""/>
            <p:cNvPicPr/>
            <p:nvPr/>
          </p:nvPicPr>
          <p:blipFill>
            <a:blip r:embed="rId8"/>
            <a:stretch/>
          </p:blipFill>
          <p:spPr>
            <a:xfrm>
              <a:off x="6019920" y="5410440"/>
              <a:ext cx="803160" cy="957240"/>
            </a:xfrm>
            <a:prstGeom prst="rect">
              <a:avLst/>
            </a:prstGeom>
            <a:ln w="0">
              <a:noFill/>
            </a:ln>
          </p:spPr>
        </p:pic>
        <p:pic>
          <p:nvPicPr>
            <p:cNvPr id="706" name="Veau-qui-tete-retourné" descr=""/>
            <p:cNvPicPr/>
            <p:nvPr/>
          </p:nvPicPr>
          <p:blipFill>
            <a:blip r:embed="rId9"/>
            <a:stretch/>
          </p:blipFill>
          <p:spPr>
            <a:xfrm>
              <a:off x="6781680" y="5410440"/>
              <a:ext cx="803520" cy="957240"/>
            </a:xfrm>
            <a:prstGeom prst="rect">
              <a:avLst/>
            </a:prstGeom>
            <a:ln w="0">
              <a:noFill/>
            </a:ln>
          </p:spPr>
        </p:pic>
        <p:pic>
          <p:nvPicPr>
            <p:cNvPr id="707" name="Veau-qui-tete-retourné" descr=""/>
            <p:cNvPicPr/>
            <p:nvPr/>
          </p:nvPicPr>
          <p:blipFill>
            <a:blip r:embed="rId10"/>
            <a:stretch/>
          </p:blipFill>
          <p:spPr>
            <a:xfrm>
              <a:off x="7543800" y="5410440"/>
              <a:ext cx="803160" cy="957240"/>
            </a:xfrm>
            <a:prstGeom prst="rect">
              <a:avLst/>
            </a:prstGeom>
            <a:ln w="0">
              <a:noFill/>
            </a:ln>
          </p:spPr>
        </p:pic>
      </p:grpSp>
      <p:sp>
        <p:nvSpPr>
          <p:cNvPr id="708" name="Espace réservé du pied de page 3_229"/>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709"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Un héritage de l’État ?</a:t>
            </a:r>
            <a:endParaRPr b="0" lang="fr-FR" sz="3200" spc="-1" strike="noStrike">
              <a:solidFill>
                <a:srgbClr val="000000"/>
              </a:solidFill>
              <a:latin typeface="Times New Roman"/>
            </a:endParaRPr>
          </a:p>
        </p:txBody>
      </p:sp>
      <p:pic>
        <p:nvPicPr>
          <p:cNvPr id="710" name="vache_1" descr=""/>
          <p:cNvPicPr/>
          <p:nvPr/>
        </p:nvPicPr>
        <p:blipFill>
          <a:blip r:embed="rId11"/>
          <a:stretch/>
        </p:blipFill>
        <p:spPr>
          <a:xfrm>
            <a:off x="3277080" y="966600"/>
            <a:ext cx="2103480" cy="1727280"/>
          </a:xfrm>
          <a:prstGeom prst="rect">
            <a:avLst/>
          </a:prstGeom>
          <a:ln w="0">
            <a:noFill/>
          </a:ln>
        </p:spPr>
      </p:pic>
      <p:sp>
        <p:nvSpPr>
          <p:cNvPr id="711" name=""/>
          <p:cNvSpPr/>
          <p:nvPr/>
        </p:nvSpPr>
        <p:spPr>
          <a:xfrm>
            <a:off x="4034160" y="2899440"/>
            <a:ext cx="168120" cy="2283120"/>
          </a:xfrm>
          <a:prstGeom prst="downArrow">
            <a:avLst>
              <a:gd name="adj1" fmla="val 50000"/>
              <a:gd name="adj2" fmla="val 339507"/>
            </a:avLst>
          </a:prstGeom>
          <a:solidFill>
            <a:srgbClr val="ff0000"/>
          </a:solidFill>
          <a:ln w="0">
            <a:solidFill>
              <a:srgbClr val="3465a4"/>
            </a:solidFill>
          </a:ln>
        </p:spPr>
        <p:style>
          <a:lnRef idx="0"/>
          <a:fillRef idx="0"/>
          <a:effectRef idx="0"/>
          <a:fontRef idx="minor"/>
        </p:style>
      </p:sp>
      <p:sp>
        <p:nvSpPr>
          <p:cNvPr id="712" name=""/>
          <p:cNvSpPr/>
          <p:nvPr/>
        </p:nvSpPr>
        <p:spPr>
          <a:xfrm>
            <a:off x="7606080" y="2843280"/>
            <a:ext cx="168120" cy="2381760"/>
          </a:xfrm>
          <a:prstGeom prst="downArrow">
            <a:avLst>
              <a:gd name="adj1" fmla="val 50000"/>
              <a:gd name="adj2" fmla="val 354176"/>
            </a:avLst>
          </a:prstGeom>
          <a:solidFill>
            <a:srgbClr val="ff0000"/>
          </a:solidFill>
          <a:ln w="0">
            <a:solidFill>
              <a:srgbClr val="3465a4"/>
            </a:solidFill>
          </a:ln>
        </p:spPr>
        <p:style>
          <a:lnRef idx="0"/>
          <a:fillRef idx="0"/>
          <a:effectRef idx="0"/>
          <a:fontRef idx="minor"/>
        </p:style>
      </p:sp>
      <p:sp>
        <p:nvSpPr>
          <p:cNvPr id="713" name=""/>
          <p:cNvSpPr/>
          <p:nvPr/>
        </p:nvSpPr>
        <p:spPr>
          <a:xfrm>
            <a:off x="6723720" y="2913840"/>
            <a:ext cx="168120" cy="2283120"/>
          </a:xfrm>
          <a:prstGeom prst="downArrow">
            <a:avLst>
              <a:gd name="adj1" fmla="val 50000"/>
              <a:gd name="adj2" fmla="val 339507"/>
            </a:avLst>
          </a:prstGeom>
          <a:solidFill>
            <a:srgbClr val="ff0000"/>
          </a:solidFill>
          <a:ln w="0">
            <a:solidFill>
              <a:srgbClr val="3465a4"/>
            </a:solidFill>
          </a:ln>
        </p:spPr>
        <p:style>
          <a:lnRef idx="0"/>
          <a:fillRef idx="0"/>
          <a:effectRef idx="0"/>
          <a:fontRef idx="minor"/>
        </p:style>
      </p:sp>
      <p:sp>
        <p:nvSpPr>
          <p:cNvPr id="714" name=""/>
          <p:cNvSpPr/>
          <p:nvPr/>
        </p:nvSpPr>
        <p:spPr>
          <a:xfrm>
            <a:off x="6009120" y="2899440"/>
            <a:ext cx="168120" cy="2325240"/>
          </a:xfrm>
          <a:prstGeom prst="downArrow">
            <a:avLst>
              <a:gd name="adj1" fmla="val 50000"/>
              <a:gd name="adj2" fmla="val 345771"/>
            </a:avLst>
          </a:prstGeom>
          <a:solidFill>
            <a:srgbClr val="ff0000"/>
          </a:solidFill>
          <a:ln w="0">
            <a:solidFill>
              <a:srgbClr val="3465a4"/>
            </a:solidFill>
          </a:ln>
        </p:spPr>
        <p:style>
          <a:lnRef idx="0"/>
          <a:fillRef idx="0"/>
          <a:effectRef idx="0"/>
          <a:fontRef idx="minor"/>
        </p:style>
      </p:sp>
      <p:sp>
        <p:nvSpPr>
          <p:cNvPr id="715" name=""/>
          <p:cNvSpPr/>
          <p:nvPr/>
        </p:nvSpPr>
        <p:spPr>
          <a:xfrm>
            <a:off x="5266800" y="2857320"/>
            <a:ext cx="168120" cy="2367360"/>
          </a:xfrm>
          <a:prstGeom prst="downArrow">
            <a:avLst>
              <a:gd name="adj1" fmla="val 50000"/>
              <a:gd name="adj2" fmla="val 352034"/>
            </a:avLst>
          </a:prstGeom>
          <a:solidFill>
            <a:srgbClr val="ff0000"/>
          </a:solidFill>
          <a:ln w="0">
            <a:solidFill>
              <a:srgbClr val="3465a4"/>
            </a:solidFill>
          </a:ln>
        </p:spPr>
        <p:style>
          <a:lnRef idx="0"/>
          <a:fillRef idx="0"/>
          <a:effectRef idx="0"/>
          <a:fontRef idx="minor"/>
        </p:style>
      </p:sp>
      <p:sp>
        <p:nvSpPr>
          <p:cNvPr id="716" name=""/>
          <p:cNvSpPr/>
          <p:nvPr/>
        </p:nvSpPr>
        <p:spPr>
          <a:xfrm>
            <a:off x="4580280" y="2857320"/>
            <a:ext cx="168120" cy="2339640"/>
          </a:xfrm>
          <a:prstGeom prst="downArrow">
            <a:avLst>
              <a:gd name="adj1" fmla="val 50000"/>
              <a:gd name="adj2" fmla="val 347912"/>
            </a:avLst>
          </a:prstGeom>
          <a:solidFill>
            <a:srgbClr val="ff0000"/>
          </a:solidFill>
          <a:ln w="0">
            <a:solidFill>
              <a:srgbClr val="3465a4"/>
            </a:solidFill>
          </a:ln>
        </p:spPr>
        <p:style>
          <a:lnRef idx="0"/>
          <a:fillRef idx="0"/>
          <a:effectRef idx="0"/>
          <a:fontRef idx="minor"/>
        </p:style>
      </p:sp>
      <p:sp>
        <p:nvSpPr>
          <p:cNvPr id="717" name=""/>
          <p:cNvSpPr/>
          <p:nvPr/>
        </p:nvSpPr>
        <p:spPr>
          <a:xfrm>
            <a:off x="3445560" y="2857320"/>
            <a:ext cx="168120" cy="2381760"/>
          </a:xfrm>
          <a:prstGeom prst="downArrow">
            <a:avLst>
              <a:gd name="adj1" fmla="val 50000"/>
              <a:gd name="adj2" fmla="val 354176"/>
            </a:avLst>
          </a:prstGeom>
          <a:solidFill>
            <a:srgbClr val="ff0000"/>
          </a:solidFill>
          <a:ln w="0">
            <a:solidFill>
              <a:srgbClr val="3465a4"/>
            </a:solidFill>
          </a:ln>
        </p:spPr>
        <p:style>
          <a:lnRef idx="0"/>
          <a:fillRef idx="0"/>
          <a:effectRef idx="0"/>
          <a:fontRef idx="minor"/>
        </p:style>
      </p:sp>
      <p:sp>
        <p:nvSpPr>
          <p:cNvPr id="718" name=""/>
          <p:cNvSpPr/>
          <p:nvPr/>
        </p:nvSpPr>
        <p:spPr>
          <a:xfrm>
            <a:off x="2787480" y="2871360"/>
            <a:ext cx="168120" cy="2381760"/>
          </a:xfrm>
          <a:prstGeom prst="downArrow">
            <a:avLst>
              <a:gd name="adj1" fmla="val 50000"/>
              <a:gd name="adj2" fmla="val 354176"/>
            </a:avLst>
          </a:prstGeom>
          <a:solidFill>
            <a:srgbClr val="ff0000"/>
          </a:solidFill>
          <a:ln w="0">
            <a:solidFill>
              <a:srgbClr val="3465a4"/>
            </a:solidFill>
          </a:ln>
        </p:spPr>
        <p:style>
          <a:lnRef idx="0"/>
          <a:fillRef idx="0"/>
          <a:effectRef idx="0"/>
          <a:fontRef idx="minor"/>
        </p:style>
      </p:sp>
      <p:sp>
        <p:nvSpPr>
          <p:cNvPr id="719" name=""/>
          <p:cNvSpPr/>
          <p:nvPr/>
        </p:nvSpPr>
        <p:spPr>
          <a:xfrm>
            <a:off x="2087280" y="2829600"/>
            <a:ext cx="168120" cy="2395440"/>
          </a:xfrm>
          <a:prstGeom prst="downArrow">
            <a:avLst>
              <a:gd name="adj1" fmla="val 50000"/>
              <a:gd name="adj2" fmla="val 356210"/>
            </a:avLst>
          </a:prstGeom>
          <a:solidFill>
            <a:srgbClr val="ff0000"/>
          </a:solidFill>
          <a:ln w="0">
            <a:solidFill>
              <a:srgbClr val="3465a4"/>
            </a:solidFill>
          </a:ln>
        </p:spPr>
        <p:style>
          <a:lnRef idx="0"/>
          <a:fillRef idx="0"/>
          <a:effectRef idx="0"/>
          <a:fontRef idx="minor"/>
        </p:style>
      </p:sp>
      <p:sp>
        <p:nvSpPr>
          <p:cNvPr id="720" name=""/>
          <p:cNvSpPr/>
          <p:nvPr/>
        </p:nvSpPr>
        <p:spPr>
          <a:xfrm>
            <a:off x="1330560" y="2829240"/>
            <a:ext cx="168120" cy="2381760"/>
          </a:xfrm>
          <a:prstGeom prst="downArrow">
            <a:avLst>
              <a:gd name="adj1" fmla="val 50000"/>
              <a:gd name="adj2" fmla="val 354176"/>
            </a:avLst>
          </a:prstGeom>
          <a:solidFill>
            <a:srgbClr val="ff0000"/>
          </a:solidFill>
          <a:ln w="0">
            <a:solidFill>
              <a:srgbClr val="3465a4"/>
            </a:solidFill>
          </a:ln>
        </p:spPr>
        <p:style>
          <a:lnRef idx="0"/>
          <a:fillRef idx="0"/>
          <a:effectRef idx="0"/>
          <a:fontRef idx="minor"/>
        </p:style>
      </p:sp>
      <p:sp>
        <p:nvSpPr>
          <p:cNvPr id="721" name=""/>
          <p:cNvSpPr/>
          <p:nvPr/>
        </p:nvSpPr>
        <p:spPr>
          <a:xfrm>
            <a:off x="1372680" y="2829240"/>
            <a:ext cx="6331320" cy="14040"/>
          </a:xfrm>
          <a:prstGeom prst="line">
            <a:avLst/>
          </a:prstGeom>
          <a:ln w="108000">
            <a:solidFill>
              <a:srgbClr val="ff0000"/>
            </a:solidFill>
            <a:round/>
          </a:ln>
        </p:spPr>
        <p:style>
          <a:lnRef idx="0"/>
          <a:fillRef idx="0"/>
          <a:effectRef idx="0"/>
          <a:fontRef idx="minor"/>
        </p:style>
      </p:sp>
      <p:sp>
        <p:nvSpPr>
          <p:cNvPr id="722" name="Text Box 5_ 20"/>
          <p:cNvSpPr/>
          <p:nvPr/>
        </p:nvSpPr>
        <p:spPr>
          <a:xfrm flipH="1">
            <a:off x="6134040" y="1501200"/>
            <a:ext cx="2311200" cy="58068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Le schéma symbolique serait plutôt celui-ci</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3" name="Espace réservé du pied de page 3_23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724"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Un réseau hiérarchique</a:t>
            </a:r>
            <a:endParaRPr b="0" lang="fr-FR" sz="3200" spc="-1" strike="noStrike">
              <a:solidFill>
                <a:srgbClr val="000000"/>
              </a:solidFill>
              <a:latin typeface="Times New Roman"/>
            </a:endParaRPr>
          </a:p>
        </p:txBody>
      </p:sp>
      <p:sp>
        <p:nvSpPr>
          <p:cNvPr id="725" name=""/>
          <p:cNvSpPr/>
          <p:nvPr/>
        </p:nvSpPr>
        <p:spPr>
          <a:xfrm>
            <a:off x="4034160" y="2899440"/>
            <a:ext cx="168120" cy="2283120"/>
          </a:xfrm>
          <a:prstGeom prst="downArrow">
            <a:avLst>
              <a:gd name="adj1" fmla="val 50000"/>
              <a:gd name="adj2" fmla="val 339507"/>
            </a:avLst>
          </a:prstGeom>
          <a:solidFill>
            <a:srgbClr val="ff0000"/>
          </a:solidFill>
          <a:ln w="0">
            <a:solidFill>
              <a:srgbClr val="3465a4"/>
            </a:solidFill>
          </a:ln>
        </p:spPr>
        <p:style>
          <a:lnRef idx="0"/>
          <a:fillRef idx="0"/>
          <a:effectRef idx="0"/>
          <a:fontRef idx="minor"/>
        </p:style>
      </p:sp>
      <p:sp>
        <p:nvSpPr>
          <p:cNvPr id="726" name=""/>
          <p:cNvSpPr/>
          <p:nvPr/>
        </p:nvSpPr>
        <p:spPr>
          <a:xfrm>
            <a:off x="7606080" y="2843280"/>
            <a:ext cx="168120" cy="2381760"/>
          </a:xfrm>
          <a:prstGeom prst="downArrow">
            <a:avLst>
              <a:gd name="adj1" fmla="val 50000"/>
              <a:gd name="adj2" fmla="val 354176"/>
            </a:avLst>
          </a:prstGeom>
          <a:solidFill>
            <a:srgbClr val="ff0000"/>
          </a:solidFill>
          <a:ln w="0">
            <a:solidFill>
              <a:srgbClr val="3465a4"/>
            </a:solidFill>
          </a:ln>
        </p:spPr>
        <p:style>
          <a:lnRef idx="0"/>
          <a:fillRef idx="0"/>
          <a:effectRef idx="0"/>
          <a:fontRef idx="minor"/>
        </p:style>
      </p:sp>
      <p:sp>
        <p:nvSpPr>
          <p:cNvPr id="727" name=""/>
          <p:cNvSpPr/>
          <p:nvPr/>
        </p:nvSpPr>
        <p:spPr>
          <a:xfrm>
            <a:off x="6723720" y="2913840"/>
            <a:ext cx="168120" cy="2283120"/>
          </a:xfrm>
          <a:prstGeom prst="downArrow">
            <a:avLst>
              <a:gd name="adj1" fmla="val 50000"/>
              <a:gd name="adj2" fmla="val 339507"/>
            </a:avLst>
          </a:prstGeom>
          <a:solidFill>
            <a:srgbClr val="ff0000"/>
          </a:solidFill>
          <a:ln w="0">
            <a:solidFill>
              <a:srgbClr val="3465a4"/>
            </a:solidFill>
          </a:ln>
        </p:spPr>
        <p:style>
          <a:lnRef idx="0"/>
          <a:fillRef idx="0"/>
          <a:effectRef idx="0"/>
          <a:fontRef idx="minor"/>
        </p:style>
      </p:sp>
      <p:sp>
        <p:nvSpPr>
          <p:cNvPr id="728" name=""/>
          <p:cNvSpPr/>
          <p:nvPr/>
        </p:nvSpPr>
        <p:spPr>
          <a:xfrm>
            <a:off x="6009120" y="2899440"/>
            <a:ext cx="168120" cy="2325240"/>
          </a:xfrm>
          <a:prstGeom prst="downArrow">
            <a:avLst>
              <a:gd name="adj1" fmla="val 50000"/>
              <a:gd name="adj2" fmla="val 345771"/>
            </a:avLst>
          </a:prstGeom>
          <a:solidFill>
            <a:srgbClr val="ff0000"/>
          </a:solidFill>
          <a:ln w="0">
            <a:solidFill>
              <a:srgbClr val="3465a4"/>
            </a:solidFill>
          </a:ln>
        </p:spPr>
        <p:style>
          <a:lnRef idx="0"/>
          <a:fillRef idx="0"/>
          <a:effectRef idx="0"/>
          <a:fontRef idx="minor"/>
        </p:style>
      </p:sp>
      <p:sp>
        <p:nvSpPr>
          <p:cNvPr id="729" name=""/>
          <p:cNvSpPr/>
          <p:nvPr/>
        </p:nvSpPr>
        <p:spPr>
          <a:xfrm>
            <a:off x="5266800" y="2857320"/>
            <a:ext cx="168120" cy="2367360"/>
          </a:xfrm>
          <a:prstGeom prst="downArrow">
            <a:avLst>
              <a:gd name="adj1" fmla="val 50000"/>
              <a:gd name="adj2" fmla="val 352034"/>
            </a:avLst>
          </a:prstGeom>
          <a:solidFill>
            <a:srgbClr val="ff0000"/>
          </a:solidFill>
          <a:ln w="0">
            <a:solidFill>
              <a:srgbClr val="3465a4"/>
            </a:solidFill>
          </a:ln>
        </p:spPr>
        <p:style>
          <a:lnRef idx="0"/>
          <a:fillRef idx="0"/>
          <a:effectRef idx="0"/>
          <a:fontRef idx="minor"/>
        </p:style>
      </p:sp>
      <p:sp>
        <p:nvSpPr>
          <p:cNvPr id="730" name=""/>
          <p:cNvSpPr/>
          <p:nvPr/>
        </p:nvSpPr>
        <p:spPr>
          <a:xfrm>
            <a:off x="4580280" y="2857320"/>
            <a:ext cx="168120" cy="2339640"/>
          </a:xfrm>
          <a:prstGeom prst="downArrow">
            <a:avLst>
              <a:gd name="adj1" fmla="val 50000"/>
              <a:gd name="adj2" fmla="val 347912"/>
            </a:avLst>
          </a:prstGeom>
          <a:solidFill>
            <a:srgbClr val="ff0000"/>
          </a:solidFill>
          <a:ln w="0">
            <a:solidFill>
              <a:srgbClr val="3465a4"/>
            </a:solidFill>
          </a:ln>
        </p:spPr>
        <p:style>
          <a:lnRef idx="0"/>
          <a:fillRef idx="0"/>
          <a:effectRef idx="0"/>
          <a:fontRef idx="minor"/>
        </p:style>
      </p:sp>
      <p:sp>
        <p:nvSpPr>
          <p:cNvPr id="731" name=""/>
          <p:cNvSpPr/>
          <p:nvPr/>
        </p:nvSpPr>
        <p:spPr>
          <a:xfrm>
            <a:off x="3445560" y="2857320"/>
            <a:ext cx="168120" cy="2381760"/>
          </a:xfrm>
          <a:prstGeom prst="downArrow">
            <a:avLst>
              <a:gd name="adj1" fmla="val 50000"/>
              <a:gd name="adj2" fmla="val 354176"/>
            </a:avLst>
          </a:prstGeom>
          <a:solidFill>
            <a:srgbClr val="ff0000"/>
          </a:solidFill>
          <a:ln w="0">
            <a:solidFill>
              <a:srgbClr val="3465a4"/>
            </a:solidFill>
          </a:ln>
        </p:spPr>
        <p:style>
          <a:lnRef idx="0"/>
          <a:fillRef idx="0"/>
          <a:effectRef idx="0"/>
          <a:fontRef idx="minor"/>
        </p:style>
      </p:sp>
      <p:sp>
        <p:nvSpPr>
          <p:cNvPr id="732" name=""/>
          <p:cNvSpPr/>
          <p:nvPr/>
        </p:nvSpPr>
        <p:spPr>
          <a:xfrm>
            <a:off x="2787480" y="2871360"/>
            <a:ext cx="168120" cy="2381760"/>
          </a:xfrm>
          <a:prstGeom prst="downArrow">
            <a:avLst>
              <a:gd name="adj1" fmla="val 50000"/>
              <a:gd name="adj2" fmla="val 354176"/>
            </a:avLst>
          </a:prstGeom>
          <a:solidFill>
            <a:srgbClr val="ff0000"/>
          </a:solidFill>
          <a:ln w="0">
            <a:solidFill>
              <a:srgbClr val="3465a4"/>
            </a:solidFill>
          </a:ln>
        </p:spPr>
        <p:style>
          <a:lnRef idx="0"/>
          <a:fillRef idx="0"/>
          <a:effectRef idx="0"/>
          <a:fontRef idx="minor"/>
        </p:style>
      </p:sp>
      <p:sp>
        <p:nvSpPr>
          <p:cNvPr id="733" name=""/>
          <p:cNvSpPr/>
          <p:nvPr/>
        </p:nvSpPr>
        <p:spPr>
          <a:xfrm>
            <a:off x="2087280" y="2829600"/>
            <a:ext cx="168120" cy="2395440"/>
          </a:xfrm>
          <a:prstGeom prst="downArrow">
            <a:avLst>
              <a:gd name="adj1" fmla="val 50000"/>
              <a:gd name="adj2" fmla="val 356210"/>
            </a:avLst>
          </a:prstGeom>
          <a:solidFill>
            <a:srgbClr val="ff0000"/>
          </a:solidFill>
          <a:ln w="0">
            <a:solidFill>
              <a:srgbClr val="3465a4"/>
            </a:solidFill>
          </a:ln>
        </p:spPr>
        <p:style>
          <a:lnRef idx="0"/>
          <a:fillRef idx="0"/>
          <a:effectRef idx="0"/>
          <a:fontRef idx="minor"/>
        </p:style>
      </p:sp>
      <p:sp>
        <p:nvSpPr>
          <p:cNvPr id="734" name=""/>
          <p:cNvSpPr/>
          <p:nvPr/>
        </p:nvSpPr>
        <p:spPr>
          <a:xfrm>
            <a:off x="1330560" y="2829240"/>
            <a:ext cx="168120" cy="2381760"/>
          </a:xfrm>
          <a:prstGeom prst="downArrow">
            <a:avLst>
              <a:gd name="adj1" fmla="val 50000"/>
              <a:gd name="adj2" fmla="val 354176"/>
            </a:avLst>
          </a:prstGeom>
          <a:solidFill>
            <a:srgbClr val="ff0000"/>
          </a:solidFill>
          <a:ln w="0">
            <a:solidFill>
              <a:srgbClr val="3465a4"/>
            </a:solidFill>
          </a:ln>
        </p:spPr>
        <p:style>
          <a:lnRef idx="0"/>
          <a:fillRef idx="0"/>
          <a:effectRef idx="0"/>
          <a:fontRef idx="minor"/>
        </p:style>
      </p:sp>
      <p:sp>
        <p:nvSpPr>
          <p:cNvPr id="735" name=""/>
          <p:cNvSpPr/>
          <p:nvPr/>
        </p:nvSpPr>
        <p:spPr>
          <a:xfrm>
            <a:off x="1372680" y="2829240"/>
            <a:ext cx="6331320" cy="14040"/>
          </a:xfrm>
          <a:prstGeom prst="line">
            <a:avLst/>
          </a:prstGeom>
          <a:ln w="108000">
            <a:solidFill>
              <a:srgbClr val="ff0000"/>
            </a:solidFill>
            <a:round/>
          </a:ln>
        </p:spPr>
        <p:style>
          <a:lnRef idx="0"/>
          <a:fillRef idx="0"/>
          <a:effectRef idx="0"/>
          <a:fontRef idx="minor"/>
        </p:style>
      </p:sp>
      <p:sp>
        <p:nvSpPr>
          <p:cNvPr id="736" name="Text Box 4_103"/>
          <p:cNvSpPr/>
          <p:nvPr/>
        </p:nvSpPr>
        <p:spPr>
          <a:xfrm>
            <a:off x="667080" y="867960"/>
            <a:ext cx="7898760" cy="1893960"/>
          </a:xfrm>
          <a:prstGeom prst="rect">
            <a:avLst/>
          </a:prstGeom>
          <a:noFill/>
          <a:ln w="0">
            <a:noFill/>
          </a:ln>
        </p:spPr>
        <p:style>
          <a:lnRef idx="0"/>
          <a:fillRef idx="0"/>
          <a:effectRef idx="0"/>
          <a:fontRef idx="minor"/>
        </p:style>
        <p:txBody>
          <a:bodyPr lIns="90000" rIns="90000" tIns="46800" bIns="46800" anchor="t">
            <a:spAutoFit/>
          </a:bodyPr>
          <a:p>
            <a:pPr marL="380880" indent="-380880" algn="ctr">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800" spc="-1" strike="noStrike">
              <a:solidFill>
                <a:srgbClr val="3333cc"/>
              </a:solidFill>
              <a:latin typeface="Times New Roman"/>
            </a:endParaRPr>
          </a:p>
          <a:p>
            <a:pPr marL="380880" indent="-380880" algn="ctr">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Organisant la dépendance</a:t>
            </a:r>
            <a:endParaRPr b="0" lang="fr-FR" sz="2800" spc="-1" strike="noStrike">
              <a:solidFill>
                <a:srgbClr val="3333cc"/>
              </a:solidFill>
              <a:latin typeface="Times New Roman"/>
            </a:endParaRPr>
          </a:p>
          <a:p>
            <a:pPr marL="380880" indent="-380880" algn="ctr">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de chaque point isolément</a:t>
            </a:r>
            <a:endParaRPr b="0" lang="fr-FR" sz="2800" spc="-1" strike="noStrike">
              <a:solidFill>
                <a:srgbClr val="3333cc"/>
              </a:solidFill>
              <a:latin typeface="Times New Roman"/>
            </a:endParaRPr>
          </a:p>
          <a:p>
            <a:pPr marL="380880" indent="-380880" algn="ctr">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7" name="Espace réservé du pied de page 3_230"/>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738" name="PlaceHolder 1"/>
          <p:cNvSpPr>
            <a:spLocks noGrp="1"/>
          </p:cNvSpPr>
          <p:nvPr>
            <p:ph type="title"/>
          </p:nvPr>
        </p:nvSpPr>
        <p:spPr>
          <a:xfrm>
            <a:off x="324000" y="0"/>
            <a:ext cx="873108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Un autre héritage de l’État ?</a:t>
            </a:r>
            <a:endParaRPr b="0" lang="fr-FR" sz="3200" spc="-1" strike="noStrike">
              <a:solidFill>
                <a:srgbClr val="000000"/>
              </a:solidFill>
              <a:latin typeface="Times New Roman"/>
            </a:endParaRPr>
          </a:p>
        </p:txBody>
      </p:sp>
      <p:sp>
        <p:nvSpPr>
          <p:cNvPr id="739" name=""/>
          <p:cNvSpPr/>
          <p:nvPr/>
        </p:nvSpPr>
        <p:spPr>
          <a:xfrm>
            <a:off x="2450880" y="4029120"/>
            <a:ext cx="4482720" cy="1279440"/>
          </a:xfrm>
          <a:prstGeom prst="parallelogram">
            <a:avLst>
              <a:gd name="adj" fmla="val 87591"/>
            </a:avLst>
          </a:prstGeom>
          <a:solidFill>
            <a:srgbClr val="00cc99"/>
          </a:solidFill>
          <a:ln w="9360">
            <a:solidFill>
              <a:srgbClr val="000000"/>
            </a:solidFill>
            <a:miter/>
          </a:ln>
        </p:spPr>
        <p:style>
          <a:lnRef idx="0"/>
          <a:fillRef idx="0"/>
          <a:effectRef idx="0"/>
          <a:fontRef idx="minor"/>
        </p:style>
      </p:sp>
      <p:grpSp>
        <p:nvGrpSpPr>
          <p:cNvPr id="740" name=""/>
          <p:cNvGrpSpPr/>
          <p:nvPr/>
        </p:nvGrpSpPr>
        <p:grpSpPr>
          <a:xfrm>
            <a:off x="5763960" y="2643120"/>
            <a:ext cx="1072080" cy="1599120"/>
            <a:chOff x="5763960" y="2643120"/>
            <a:chExt cx="1072080" cy="1599120"/>
          </a:xfrm>
        </p:grpSpPr>
        <p:sp>
          <p:nvSpPr>
            <p:cNvPr id="741" name=""/>
            <p:cNvSpPr/>
            <p:nvPr/>
          </p:nvSpPr>
          <p:spPr>
            <a:xfrm>
              <a:off x="5763960" y="2643120"/>
              <a:ext cx="1072080" cy="58068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600" spc="-1" strike="noStrike">
                  <a:solidFill>
                    <a:srgbClr val="3333cc"/>
                  </a:solidFill>
                  <a:latin typeface="Arial"/>
                </a:rPr>
                <a:t>Hors réseau</a:t>
              </a:r>
              <a:endParaRPr b="0" lang="fr-FR" sz="1600" spc="-1" strike="noStrike">
                <a:solidFill>
                  <a:srgbClr val="3333cc"/>
                </a:solidFill>
                <a:latin typeface="Times New Roman"/>
              </a:endParaRPr>
            </a:p>
          </p:txBody>
        </p:sp>
        <p:sp>
          <p:nvSpPr>
            <p:cNvPr id="742" name=""/>
            <p:cNvSpPr/>
            <p:nvPr/>
          </p:nvSpPr>
          <p:spPr>
            <a:xfrm>
              <a:off x="6251400" y="3496320"/>
              <a:ext cx="0" cy="745920"/>
            </a:xfrm>
            <a:prstGeom prst="line">
              <a:avLst/>
            </a:prstGeom>
            <a:ln w="50760">
              <a:solidFill>
                <a:srgbClr val="000000"/>
              </a:solidFill>
              <a:miter/>
              <a:tailEnd len="med" type="triangle" w="med"/>
            </a:ln>
          </p:spPr>
          <p:style>
            <a:lnRef idx="0"/>
            <a:fillRef idx="0"/>
            <a:effectRef idx="0"/>
            <a:fontRef idx="minor"/>
          </p:style>
        </p:sp>
      </p:grpSp>
      <p:grpSp>
        <p:nvGrpSpPr>
          <p:cNvPr id="743" name=""/>
          <p:cNvGrpSpPr/>
          <p:nvPr/>
        </p:nvGrpSpPr>
        <p:grpSpPr>
          <a:xfrm>
            <a:off x="4010400" y="2856960"/>
            <a:ext cx="1461240" cy="2131560"/>
            <a:chOff x="4010400" y="2856960"/>
            <a:chExt cx="1461240" cy="2131560"/>
          </a:xfrm>
        </p:grpSpPr>
        <p:sp>
          <p:nvSpPr>
            <p:cNvPr id="744" name=""/>
            <p:cNvSpPr/>
            <p:nvPr/>
          </p:nvSpPr>
          <p:spPr>
            <a:xfrm>
              <a:off x="4010400" y="2856960"/>
              <a:ext cx="1461240" cy="2131560"/>
            </a:xfrm>
            <a:prstGeom prst="can">
              <a:avLst>
                <a:gd name="adj" fmla="val 25000"/>
              </a:avLst>
            </a:prstGeom>
            <a:solidFill>
              <a:srgbClr val="fd341f"/>
            </a:solidFill>
            <a:ln w="9360">
              <a:solidFill>
                <a:srgbClr val="000000"/>
              </a:solidFill>
              <a:miter/>
            </a:ln>
          </p:spPr>
          <p:style>
            <a:lnRef idx="0"/>
            <a:fillRef idx="0"/>
            <a:effectRef idx="0"/>
            <a:fontRef idx="minor"/>
          </p:style>
        </p:sp>
        <p:sp>
          <p:nvSpPr>
            <p:cNvPr id="745" name=""/>
            <p:cNvSpPr/>
            <p:nvPr/>
          </p:nvSpPr>
          <p:spPr>
            <a:xfrm>
              <a:off x="4010400" y="4561920"/>
              <a:ext cx="1461240" cy="426600"/>
            </a:xfrm>
            <a:prstGeom prst="ellipse">
              <a:avLst/>
            </a:prstGeom>
            <a:solidFill>
              <a:srgbClr val="fd341f"/>
            </a:solidFill>
            <a:ln w="38160">
              <a:solidFill>
                <a:srgbClr val="000000"/>
              </a:solidFill>
              <a:prstDash val="sysDot"/>
              <a:miter/>
            </a:ln>
          </p:spPr>
          <p:style>
            <a:lnRef idx="0"/>
            <a:fillRef idx="0"/>
            <a:effectRef idx="0"/>
            <a:fontRef idx="minor"/>
          </p:style>
        </p:sp>
      </p:grpSp>
      <p:grpSp>
        <p:nvGrpSpPr>
          <p:cNvPr id="746" name=""/>
          <p:cNvGrpSpPr/>
          <p:nvPr/>
        </p:nvGrpSpPr>
        <p:grpSpPr>
          <a:xfrm>
            <a:off x="2353320" y="2536920"/>
            <a:ext cx="2046240" cy="2025360"/>
            <a:chOff x="2353320" y="2536920"/>
            <a:chExt cx="2046240" cy="2025360"/>
          </a:xfrm>
        </p:grpSpPr>
        <p:sp>
          <p:nvSpPr>
            <p:cNvPr id="747" name=""/>
            <p:cNvSpPr/>
            <p:nvPr/>
          </p:nvSpPr>
          <p:spPr>
            <a:xfrm>
              <a:off x="2353320" y="2536920"/>
              <a:ext cx="1169640" cy="58068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600" spc="-1" strike="noStrike">
                  <a:solidFill>
                    <a:srgbClr val="3333cc"/>
                  </a:solidFill>
                  <a:latin typeface="Arial"/>
                </a:rPr>
                <a:t>Dans le réseau</a:t>
              </a:r>
              <a:endParaRPr b="0" lang="fr-FR" sz="1600" spc="-1" strike="noStrike">
                <a:solidFill>
                  <a:srgbClr val="3333cc"/>
                </a:solidFill>
                <a:latin typeface="Times New Roman"/>
              </a:endParaRPr>
            </a:p>
          </p:txBody>
        </p:sp>
        <p:sp>
          <p:nvSpPr>
            <p:cNvPr id="748" name=""/>
            <p:cNvSpPr/>
            <p:nvPr/>
          </p:nvSpPr>
          <p:spPr>
            <a:xfrm>
              <a:off x="3035520" y="3282840"/>
              <a:ext cx="1364040" cy="1279440"/>
            </a:xfrm>
            <a:prstGeom prst="line">
              <a:avLst/>
            </a:prstGeom>
            <a:ln w="50760">
              <a:solidFill>
                <a:srgbClr val="000000"/>
              </a:solidFill>
              <a:miter/>
              <a:tailEnd len="med" type="triangle" w="med"/>
            </a:ln>
          </p:spPr>
          <p:style>
            <a:lnRef idx="0"/>
            <a:fillRef idx="0"/>
            <a:effectRef idx="0"/>
            <a:fontRef idx="minor"/>
          </p:style>
        </p:sp>
      </p:grpSp>
      <p:grpSp>
        <p:nvGrpSpPr>
          <p:cNvPr id="749" name=""/>
          <p:cNvGrpSpPr/>
          <p:nvPr/>
        </p:nvGrpSpPr>
        <p:grpSpPr>
          <a:xfrm>
            <a:off x="4107240" y="1470600"/>
            <a:ext cx="1216080" cy="1717200"/>
            <a:chOff x="4107240" y="1470600"/>
            <a:chExt cx="1216080" cy="1717200"/>
          </a:xfrm>
        </p:grpSpPr>
        <p:pic>
          <p:nvPicPr>
            <p:cNvPr id="750" name="roigrenouille" descr=""/>
            <p:cNvPicPr/>
            <p:nvPr/>
          </p:nvPicPr>
          <p:blipFill>
            <a:blip r:embed="rId1"/>
            <a:stretch/>
          </p:blipFill>
          <p:spPr>
            <a:xfrm>
              <a:off x="4216680" y="1897200"/>
              <a:ext cx="1106640" cy="1290600"/>
            </a:xfrm>
            <a:prstGeom prst="rect">
              <a:avLst/>
            </a:prstGeom>
            <a:ln w="0">
              <a:noFill/>
            </a:ln>
          </p:spPr>
        </p:pic>
        <p:sp>
          <p:nvSpPr>
            <p:cNvPr id="751" name=""/>
            <p:cNvSpPr/>
            <p:nvPr/>
          </p:nvSpPr>
          <p:spPr>
            <a:xfrm>
              <a:off x="4107240" y="1470600"/>
              <a:ext cx="1169280" cy="33732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600" spc="-1" strike="noStrike">
                  <a:solidFill>
                    <a:srgbClr val="3333cc"/>
                  </a:solidFill>
                  <a:latin typeface="Arial"/>
                </a:rPr>
                <a:t>BDP</a:t>
              </a:r>
              <a:endParaRPr b="0" lang="fr-FR" sz="1600" spc="-1" strike="noStrike">
                <a:solidFill>
                  <a:srgbClr val="3333cc"/>
                </a:solidFill>
                <a:latin typeface="Times New Roman"/>
              </a:endParaRPr>
            </a:p>
          </p:txBody>
        </p:sp>
      </p:grpSp>
      <p:sp>
        <p:nvSpPr>
          <p:cNvPr id="752" name="Text Box 5_ 21"/>
          <p:cNvSpPr/>
          <p:nvPr/>
        </p:nvSpPr>
        <p:spPr>
          <a:xfrm flipH="1">
            <a:off x="633240" y="1234440"/>
            <a:ext cx="3502440" cy="82404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Le second héritage est évidemment la notion d’un réseau départemental qui exclut une partie du territoire.</a:t>
            </a:r>
            <a:endParaRPr b="1" lang="fr-FR" sz="1600" spc="-1" strike="noStrike">
              <a:solidFill>
                <a:srgbClr val="ffffff"/>
              </a:solidFill>
              <a:latin typeface="Arial"/>
            </a:endParaRPr>
          </a:p>
        </p:txBody>
      </p:sp>
      <p:sp>
        <p:nvSpPr>
          <p:cNvPr id="753" name="Text Box 5_ 22"/>
          <p:cNvSpPr/>
          <p:nvPr/>
        </p:nvSpPr>
        <p:spPr>
          <a:xfrm flipH="1">
            <a:off x="5054400" y="5426640"/>
            <a:ext cx="3629520" cy="82404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Pas de continuité territoriale dans ces deux ensembles : le réseau départemental est un territoire troué.</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Espace réservé du pied de page 3_232"/>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755" name="PlaceHolder 1"/>
          <p:cNvSpPr>
            <a:spLocks noGrp="1"/>
          </p:cNvSpPr>
          <p:nvPr>
            <p:ph type="title"/>
          </p:nvPr>
        </p:nvSpPr>
        <p:spPr>
          <a:xfrm>
            <a:off x="324000" y="0"/>
            <a:ext cx="491472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La prophétie </a:t>
            </a:r>
            <a:br>
              <a:rPr sz="3200"/>
            </a:br>
            <a:r>
              <a:rPr b="1" lang="fr-FR" sz="3200" spc="-1" strike="noStrike">
                <a:solidFill>
                  <a:srgbClr val="3333cc"/>
                </a:solidFill>
                <a:latin typeface="Arial"/>
                <a:ea typeface="Times New Roman"/>
              </a:rPr>
              <a:t>de Jean Gattégno</a:t>
            </a:r>
            <a:endParaRPr b="0" lang="fr-FR" sz="3200" spc="-1" strike="noStrike">
              <a:solidFill>
                <a:srgbClr val="000000"/>
              </a:solidFill>
              <a:latin typeface="Times New Roman"/>
            </a:endParaRPr>
          </a:p>
        </p:txBody>
      </p:sp>
      <p:pic>
        <p:nvPicPr>
          <p:cNvPr id="756" name="" descr=""/>
          <p:cNvPicPr/>
          <p:nvPr/>
        </p:nvPicPr>
        <p:blipFill>
          <a:blip r:embed="rId1"/>
          <a:stretch/>
        </p:blipFill>
        <p:spPr>
          <a:xfrm>
            <a:off x="5812920" y="302760"/>
            <a:ext cx="2585520" cy="3745440"/>
          </a:xfrm>
          <a:prstGeom prst="rect">
            <a:avLst/>
          </a:prstGeom>
          <a:ln w="0">
            <a:noFill/>
          </a:ln>
        </p:spPr>
      </p:pic>
      <p:pic>
        <p:nvPicPr>
          <p:cNvPr id="757" name="" descr=""/>
          <p:cNvPicPr/>
          <p:nvPr/>
        </p:nvPicPr>
        <p:blipFill>
          <a:blip r:embed="rId2"/>
          <a:stretch/>
        </p:blipFill>
        <p:spPr>
          <a:xfrm>
            <a:off x="257760" y="4143600"/>
            <a:ext cx="8600400" cy="1781280"/>
          </a:xfrm>
          <a:prstGeom prst="rect">
            <a:avLst/>
          </a:prstGeom>
          <a:ln w="0">
            <a:noFill/>
          </a:ln>
        </p:spPr>
      </p:pic>
      <p:sp>
        <p:nvSpPr>
          <p:cNvPr id="758" name="Text Box 5_ 23"/>
          <p:cNvSpPr/>
          <p:nvPr/>
        </p:nvSpPr>
        <p:spPr>
          <a:xfrm flipH="1">
            <a:off x="1065240" y="2145600"/>
            <a:ext cx="3502440" cy="58068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Le regretté Jean Gattégno, grand directeur du livre de 1981 à 1989,</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394920" y="33336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Non à la ligne claire !</a:t>
            </a:r>
            <a:endParaRPr b="0" lang="fr-FR" sz="2800" spc="-1" strike="noStrike">
              <a:solidFill>
                <a:srgbClr val="000000"/>
              </a:solidFill>
              <a:latin typeface="Times New Roman"/>
            </a:endParaRPr>
          </a:p>
        </p:txBody>
      </p:sp>
      <p:sp>
        <p:nvSpPr>
          <p:cNvPr id="92" name="Espace réservé du pied de page 3_8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93" name="" descr=""/>
          <p:cNvPicPr/>
          <p:nvPr/>
        </p:nvPicPr>
        <p:blipFill>
          <a:blip r:embed="rId1"/>
          <a:stretch/>
        </p:blipFill>
        <p:spPr>
          <a:xfrm>
            <a:off x="631800" y="1163520"/>
            <a:ext cx="3402000" cy="4681440"/>
          </a:xfrm>
          <a:prstGeom prst="rect">
            <a:avLst/>
          </a:prstGeom>
          <a:ln w="0">
            <a:noFill/>
          </a:ln>
        </p:spPr>
      </p:pic>
      <p:pic>
        <p:nvPicPr>
          <p:cNvPr id="94" name="" descr=""/>
          <p:cNvPicPr/>
          <p:nvPr/>
        </p:nvPicPr>
        <p:blipFill>
          <a:blip r:embed="rId2"/>
          <a:stretch/>
        </p:blipFill>
        <p:spPr>
          <a:xfrm>
            <a:off x="5305320" y="2118600"/>
            <a:ext cx="2640240" cy="1878480"/>
          </a:xfrm>
          <a:prstGeom prst="rect">
            <a:avLst/>
          </a:prstGeom>
          <a:ln w="0">
            <a:noFill/>
          </a:ln>
        </p:spPr>
      </p:pic>
      <p:sp>
        <p:nvSpPr>
          <p:cNvPr id="95" name="PlaceHolder 2"/>
          <p:cNvSpPr>
            <a:spLocks noGrp="1"/>
          </p:cNvSpPr>
          <p:nvPr>
            <p:ph/>
          </p:nvPr>
        </p:nvSpPr>
        <p:spPr>
          <a:xfrm>
            <a:off x="4479480" y="1148400"/>
            <a:ext cx="3957480" cy="1048680"/>
          </a:xfrm>
          <a:prstGeom prst="rect">
            <a:avLst/>
          </a:prstGeom>
          <a:noFill/>
          <a:ln w="0">
            <a:noFill/>
          </a:ln>
        </p:spPr>
        <p:txBody>
          <a:bodyPr anchor="t">
            <a:normAutofit/>
          </a:bodyPr>
          <a:p>
            <a:pPr marL="609480" indent="0">
              <a:lnSpc>
                <a:spcPct val="90000"/>
              </a:lnSpc>
              <a:spcBef>
                <a:spcPts val="2497"/>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9900"/>
                </a:solidFill>
                <a:latin typeface="Arial"/>
                <a:ea typeface="Arial"/>
              </a:rPr>
              <a:t>Qu’est-ce qui relève de la bibliothèque…</a:t>
            </a:r>
            <a:r>
              <a:rPr b="1" lang="fr-FR" sz="4000" spc="-1" strike="noStrike">
                <a:solidFill>
                  <a:srgbClr val="009900"/>
                </a:solidFill>
                <a:latin typeface="Arial"/>
                <a:ea typeface="Arial"/>
              </a:rPr>
              <a:t> </a:t>
            </a:r>
            <a:endParaRPr b="0" lang="fr-FR" sz="4000" spc="-1" strike="noStrike">
              <a:solidFill>
                <a:srgbClr val="000000"/>
              </a:solidFill>
              <a:latin typeface="Times New Roman"/>
            </a:endParaRPr>
          </a:p>
        </p:txBody>
      </p:sp>
      <p:sp>
        <p:nvSpPr>
          <p:cNvPr id="96" name="Rectangle 3_0"/>
          <p:cNvSpPr/>
          <p:nvPr/>
        </p:nvSpPr>
        <p:spPr>
          <a:xfrm>
            <a:off x="4699080" y="3759120"/>
            <a:ext cx="3825000" cy="914400"/>
          </a:xfrm>
          <a:prstGeom prst="rect">
            <a:avLst/>
          </a:prstGeom>
          <a:noFill/>
          <a:ln w="0">
            <a:noFill/>
          </a:ln>
        </p:spPr>
        <p:style>
          <a:lnRef idx="0"/>
          <a:fillRef idx="0"/>
          <a:effectRef idx="0"/>
          <a:fontRef idx="minor"/>
        </p:style>
        <p:txBody>
          <a:bodyPr lIns="90000" rIns="90000" tIns="46800" bIns="46800" anchor="t">
            <a:normAutofit/>
          </a:bodyPr>
          <a:p>
            <a:pPr marL="609480" indent="-609480">
              <a:lnSpc>
                <a:spcPct val="100000"/>
              </a:lnSpc>
              <a:spcBef>
                <a:spcPts val="1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9900"/>
                </a:solidFill>
                <a:latin typeface="Arial"/>
                <a:ea typeface="Arial"/>
              </a:rPr>
              <a:t>… </a:t>
            </a:r>
            <a:r>
              <a:rPr b="1" lang="fr-FR" sz="2600" spc="-1" strike="noStrike">
                <a:solidFill>
                  <a:srgbClr val="009900"/>
                </a:solidFill>
                <a:latin typeface="Arial"/>
                <a:ea typeface="Arial"/>
              </a:rPr>
              <a:t>et qu’est-ce qui</a:t>
            </a:r>
            <a:br>
              <a:rPr sz="2600"/>
            </a:br>
            <a:r>
              <a:rPr b="1" lang="fr-FR" sz="2600" spc="-1" strike="noStrike">
                <a:solidFill>
                  <a:srgbClr val="009900"/>
                </a:solidFill>
                <a:latin typeface="Arial"/>
                <a:ea typeface="Arial"/>
              </a:rPr>
              <a:t>n’en relève pas ?</a:t>
            </a:r>
            <a:endParaRPr b="0" lang="fr-FR" sz="2600" spc="-1" strike="noStrike">
              <a:solidFill>
                <a:srgbClr val="000000"/>
              </a:solidFill>
              <a:latin typeface="Times New Roman"/>
            </a:endParaRPr>
          </a:p>
          <a:p>
            <a:pPr marL="609480" indent="-609480">
              <a:lnSpc>
                <a:spcPct val="100000"/>
              </a:lnSpc>
              <a:spcBef>
                <a:spcPts val="1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200" spc="-1" strike="noStrike">
              <a:solidFill>
                <a:srgbClr val="000000"/>
              </a:solidFill>
              <a:latin typeface="Times New Roman"/>
            </a:endParaRPr>
          </a:p>
        </p:txBody>
      </p:sp>
      <p:sp>
        <p:nvSpPr>
          <p:cNvPr id="97" name="Text Box 8_ 10"/>
          <p:cNvSpPr/>
          <p:nvPr/>
        </p:nvSpPr>
        <p:spPr>
          <a:xfrm flipH="1">
            <a:off x="4685400" y="4914720"/>
            <a:ext cx="3771720" cy="7333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Les limites de ce que fait ou a à faire une bibliothèques sont floues et varient selon les contextes et acteurs locaux.</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9" name="Espace réservé du pied de page 3_17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760" name="Espace réservé du pied de page 3_178"/>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grpSp>
        <p:nvGrpSpPr>
          <p:cNvPr id="761" name="Group 2_1"/>
          <p:cNvGrpSpPr/>
          <p:nvPr/>
        </p:nvGrpSpPr>
        <p:grpSpPr>
          <a:xfrm>
            <a:off x="684720" y="771480"/>
            <a:ext cx="8001000" cy="4865760"/>
            <a:chOff x="684720" y="771480"/>
            <a:chExt cx="8001000" cy="4865760"/>
          </a:xfrm>
        </p:grpSpPr>
        <p:sp>
          <p:nvSpPr>
            <p:cNvPr id="762" name="Rectangle 3_4"/>
            <p:cNvSpPr/>
            <p:nvPr/>
          </p:nvSpPr>
          <p:spPr>
            <a:xfrm>
              <a:off x="684720" y="771480"/>
              <a:ext cx="8001000" cy="696960"/>
            </a:xfrm>
            <a:prstGeom prst="rect">
              <a:avLst/>
            </a:prstGeom>
            <a:noFill/>
            <a:ln w="0">
              <a:noFill/>
            </a:ln>
          </p:spPr>
          <p:style>
            <a:lnRef idx="0"/>
            <a:fillRef idx="0"/>
            <a:effectRef idx="0"/>
            <a:fontRef idx="minor"/>
          </p:style>
          <p:txBody>
            <a:bodyPr lIns="90000" rIns="90000" tIns="46800" bIns="46800" anchor="t">
              <a:normAutofit/>
            </a:bodyPr>
            <a:p>
              <a:pPr marL="609480" indent="-609480">
                <a:lnSpc>
                  <a:spcPct val="100000"/>
                </a:lnSpc>
                <a:spcBef>
                  <a:spcPts val="1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009900"/>
                  </a:solidFill>
                  <a:latin typeface="Arial"/>
                  <a:ea typeface="Arial"/>
                </a:rPr>
                <a:t>Décisions de l’Assemblée nationale</a:t>
              </a:r>
              <a:endParaRPr b="0" lang="fr-FR" sz="3200" spc="-1" strike="noStrike">
                <a:solidFill>
                  <a:srgbClr val="3333cc"/>
                </a:solidFill>
                <a:latin typeface="Times New Roman"/>
              </a:endParaRPr>
            </a:p>
          </p:txBody>
        </p:sp>
        <p:pic>
          <p:nvPicPr>
            <p:cNvPr id="763" name="Picture 4_0" descr="asembmléenationale4août"/>
            <p:cNvPicPr/>
            <p:nvPr/>
          </p:nvPicPr>
          <p:blipFill>
            <a:blip r:embed="rId1"/>
            <a:stretch/>
          </p:blipFill>
          <p:spPr>
            <a:xfrm>
              <a:off x="2200680" y="1892520"/>
              <a:ext cx="4967280" cy="3744720"/>
            </a:xfrm>
            <a:prstGeom prst="rect">
              <a:avLst/>
            </a:prstGeom>
            <a:ln w="0">
              <a:noFill/>
            </a:ln>
          </p:spPr>
        </p:pic>
      </p:grpSp>
      <p:sp>
        <p:nvSpPr>
          <p:cNvPr id="764" name="PlaceHolder 1"/>
          <p:cNvSpPr>
            <a:spLocks noGrp="1"/>
          </p:cNvSpPr>
          <p:nvPr>
            <p:ph type="title"/>
          </p:nvPr>
        </p:nvSpPr>
        <p:spPr>
          <a:xfrm>
            <a:off x="304920" y="-24120"/>
            <a:ext cx="8458200" cy="94284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La Révolution redessine le territoire</a:t>
            </a:r>
            <a:endParaRPr b="0" lang="fr-FR" sz="3200" spc="-1" strike="noStrike">
              <a:solidFill>
                <a:srgbClr val="000000"/>
              </a:solidFill>
              <a:latin typeface="Times New Roman"/>
            </a:endParaRPr>
          </a:p>
        </p:txBody>
      </p:sp>
      <p:sp>
        <p:nvSpPr>
          <p:cNvPr id="765" name="Text Box 6_5"/>
          <p:cNvSpPr/>
          <p:nvPr/>
        </p:nvSpPr>
        <p:spPr>
          <a:xfrm>
            <a:off x="921240" y="1201680"/>
            <a:ext cx="7777080" cy="459720"/>
          </a:xfrm>
          <a:prstGeom prst="rect">
            <a:avLst/>
          </a:prstGeom>
          <a:noFill/>
          <a:ln w="0">
            <a:noFill/>
          </a:ln>
        </p:spPr>
        <p:style>
          <a:lnRef idx="0"/>
          <a:fillRef idx="0"/>
          <a:effectRef idx="0"/>
          <a:fontRef idx="minor"/>
        </p:style>
        <p:txBody>
          <a:bodyPr lIns="90000" rIns="90000" tIns="46800" bIns="46800" anchor="t">
            <a:spAutoFit/>
          </a:bodyPr>
          <a:p>
            <a:pPr>
              <a:lnSpc>
                <a:spcPct val="100000"/>
              </a:lnSpc>
              <a:spcAft>
                <a:spcPts val="1800"/>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0000"/>
                </a:solidFill>
                <a:latin typeface="Arial"/>
              </a:rPr>
              <a:t>14 décembre 1789 : création des communes</a:t>
            </a:r>
            <a:endParaRPr b="0" lang="fr-FR" sz="2400" spc="-1" strike="noStrike">
              <a:solidFill>
                <a:srgbClr val="3333cc"/>
              </a:solidFill>
              <a:latin typeface="Times New Roman"/>
            </a:endParaRPr>
          </a:p>
        </p:txBody>
      </p:sp>
      <p:sp>
        <p:nvSpPr>
          <p:cNvPr id="766" name="Text Box 7_2"/>
          <p:cNvSpPr/>
          <p:nvPr/>
        </p:nvSpPr>
        <p:spPr>
          <a:xfrm>
            <a:off x="700200" y="1547640"/>
            <a:ext cx="7848720" cy="45972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15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0000"/>
                </a:solidFill>
                <a:latin typeface="Arial"/>
              </a:rPr>
              <a:t>22 décembre 1789 : création des départements</a:t>
            </a:r>
            <a:endParaRPr b="0" lang="fr-FR" sz="2400" spc="-1" strike="noStrike">
              <a:solidFill>
                <a:srgbClr val="3333cc"/>
              </a:solidFill>
              <a:latin typeface="Times New Roman"/>
            </a:endParaRPr>
          </a:p>
        </p:txBody>
      </p:sp>
      <p:sp>
        <p:nvSpPr>
          <p:cNvPr id="767" name="Text Box 7_ 1"/>
          <p:cNvSpPr/>
          <p:nvPr/>
        </p:nvSpPr>
        <p:spPr>
          <a:xfrm>
            <a:off x="444600" y="5687640"/>
            <a:ext cx="8308080" cy="42912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15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Depuis 1945 la lecture publique marchait sur ces 2 jambes</a:t>
            </a:r>
            <a:endParaRPr b="0" lang="fr-FR" sz="22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8" name="Espace réservé du pied de page 3_23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769"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Boum ! La recomposition territoriale</a:t>
            </a:r>
            <a:endParaRPr b="0" lang="fr-FR" sz="3200" spc="-1" strike="noStrike">
              <a:solidFill>
                <a:srgbClr val="000000"/>
              </a:solidFill>
              <a:latin typeface="Times New Roman"/>
            </a:endParaRPr>
          </a:p>
        </p:txBody>
      </p:sp>
      <p:sp>
        <p:nvSpPr>
          <p:cNvPr id="770" name="Text Box 4_102"/>
          <p:cNvSpPr/>
          <p:nvPr/>
        </p:nvSpPr>
        <p:spPr>
          <a:xfrm>
            <a:off x="588240" y="1066320"/>
            <a:ext cx="7974720" cy="28807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Communautés de communes</a:t>
            </a:r>
            <a:endParaRPr b="0" lang="fr-FR" sz="26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Communautés d’agglomération</a:t>
            </a:r>
            <a:endParaRPr b="0" lang="fr-FR" sz="26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Communautés urbaines</a:t>
            </a:r>
            <a:endParaRPr b="0" lang="fr-FR" sz="26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Métropoles</a:t>
            </a: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Établissements publics territoriaux</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ff0000"/>
                </a:solidFill>
                <a:latin typeface="Arial"/>
              </a:rPr>
              <a:t>Et les départements dans tout ca ?</a:t>
            </a:r>
            <a:endParaRPr b="0" lang="fr-FR" sz="24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1" name="Espace réservé du pied de page 3_233"/>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772"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Boum ! La recomposition territoriale</a:t>
            </a:r>
            <a:endParaRPr b="0" lang="fr-FR" sz="3200" spc="-1" strike="noStrike">
              <a:solidFill>
                <a:srgbClr val="000000"/>
              </a:solidFill>
              <a:latin typeface="Times New Roman"/>
            </a:endParaRPr>
          </a:p>
        </p:txBody>
      </p:sp>
      <p:sp>
        <p:nvSpPr>
          <p:cNvPr id="773" name="Text Box 4_104"/>
          <p:cNvSpPr/>
          <p:nvPr/>
        </p:nvSpPr>
        <p:spPr>
          <a:xfrm>
            <a:off x="588240" y="1066320"/>
            <a:ext cx="7974720" cy="28807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Communautés de communes</a:t>
            </a:r>
            <a:endParaRPr b="0" lang="fr-FR" sz="26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Communautés d’agglomération</a:t>
            </a:r>
            <a:endParaRPr b="0" lang="fr-FR" sz="26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Communautés urbaines</a:t>
            </a:r>
            <a:endParaRPr b="0" lang="fr-FR" sz="26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Métropoles</a:t>
            </a: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Établissements publics territoriaux</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ff0000"/>
                </a:solidFill>
                <a:latin typeface="Arial"/>
              </a:rPr>
              <a:t>Et les départements dans tout ca ?</a:t>
            </a:r>
            <a:endParaRPr b="0" lang="fr-FR" sz="2400" spc="-1" strike="noStrike">
              <a:solidFill>
                <a:srgbClr val="3333cc"/>
              </a:solidFill>
              <a:latin typeface="Times New Roman"/>
            </a:endParaRPr>
          </a:p>
        </p:txBody>
      </p:sp>
      <p:sp>
        <p:nvSpPr>
          <p:cNvPr id="774" name="Text Box 4_105"/>
          <p:cNvSpPr/>
          <p:nvPr/>
        </p:nvSpPr>
        <p:spPr>
          <a:xfrm>
            <a:off x="1066680" y="3968640"/>
            <a:ext cx="7776720" cy="4597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ff0000"/>
                </a:solidFill>
                <a:latin typeface="Arial"/>
              </a:rPr>
              <a:t>    </a:t>
            </a:r>
            <a:r>
              <a:rPr b="1" lang="fr-FR" sz="2400" spc="-1" strike="noStrike">
                <a:solidFill>
                  <a:srgbClr val="ff0000"/>
                </a:solidFill>
                <a:latin typeface="Arial"/>
              </a:rPr>
              <a:t>Ils ont au moins échappé au pire</a:t>
            </a:r>
            <a:endParaRPr b="0" lang="fr-FR" sz="2400" spc="-1" strike="noStrike">
              <a:solidFill>
                <a:srgbClr val="3333cc"/>
              </a:solidFill>
              <a:latin typeface="Times New Roman"/>
            </a:endParaRPr>
          </a:p>
        </p:txBody>
      </p:sp>
      <p:pic>
        <p:nvPicPr>
          <p:cNvPr id="775" name="" descr=""/>
          <p:cNvPicPr/>
          <p:nvPr/>
        </p:nvPicPr>
        <p:blipFill>
          <a:blip r:embed="rId1"/>
          <a:stretch/>
        </p:blipFill>
        <p:spPr>
          <a:xfrm>
            <a:off x="6373440" y="3833280"/>
            <a:ext cx="2414160" cy="2390400"/>
          </a:xfrm>
          <a:prstGeom prst="rect">
            <a:avLst/>
          </a:prstGeom>
          <a:ln w="0">
            <a:noFill/>
          </a:ln>
        </p:spPr>
      </p:pic>
      <p:sp>
        <p:nvSpPr>
          <p:cNvPr id="776" name=""/>
          <p:cNvSpPr txBox="1"/>
          <p:nvPr/>
        </p:nvSpPr>
        <p:spPr>
          <a:xfrm>
            <a:off x="833760" y="4711680"/>
            <a:ext cx="5198760" cy="1515600"/>
          </a:xfrm>
          <a:prstGeom prst="rect">
            <a:avLst/>
          </a:prstGeom>
          <a:noFill/>
          <a:ln w="36000">
            <a:solidFill>
              <a:srgbClr val="000000"/>
            </a:solidFill>
            <a:round/>
          </a:ln>
        </p:spPr>
        <p:txBody>
          <a:bodyPr lIns="108000" rIns="108000" tIns="63000" bIns="63000" anchor="t">
            <a:noAutofit/>
          </a:bodyPr>
          <a:p>
            <a:r>
              <a:rPr b="0" i="1" lang="fr-FR" sz="1800" spc="-1" strike="noStrike">
                <a:solidFill>
                  <a:srgbClr val="111111"/>
                </a:solidFill>
                <a:latin typeface="Arial"/>
              </a:rPr>
              <a:t>« Mon dernier objectif est d'engager le débat sur l'avenir des conseils départementaux. Je vous propose leur suppression à l'horizon 2021. »</a:t>
            </a:r>
            <a:endParaRPr b="0" lang="fr-FR" sz="1800" spc="-1" strike="noStrike">
              <a:solidFill>
                <a:srgbClr val="3333cc"/>
              </a:solidFill>
              <a:latin typeface="Times New Roman"/>
            </a:endParaRPr>
          </a:p>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600" spc="-1" strike="noStrike">
                <a:solidFill>
                  <a:srgbClr val="111111"/>
                </a:solidFill>
                <a:latin typeface="Arial"/>
              </a:rPr>
              <a:t>Déclaration de politique générale </a:t>
            </a:r>
            <a:br>
              <a:rPr sz="1600"/>
            </a:br>
            <a:r>
              <a:rPr b="1" lang="fr-FR" sz="1600" spc="-1" strike="noStrike">
                <a:solidFill>
                  <a:srgbClr val="111111"/>
                </a:solidFill>
                <a:latin typeface="Arial"/>
              </a:rPr>
              <a:t>du Premier ministre, 8 avril 2014.</a:t>
            </a:r>
            <a:endParaRPr b="0" lang="fr-FR" sz="16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7" name="Espace réservé du pied de page 3_23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778"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Un changement de paradigme ?</a:t>
            </a:r>
            <a:endParaRPr b="0" lang="fr-FR" sz="3200" spc="-1" strike="noStrike">
              <a:solidFill>
                <a:srgbClr val="000000"/>
              </a:solidFill>
              <a:latin typeface="Times New Roman"/>
            </a:endParaRPr>
          </a:p>
        </p:txBody>
      </p:sp>
      <p:sp>
        <p:nvSpPr>
          <p:cNvPr id="779" name="Text Box 4_107"/>
          <p:cNvSpPr/>
          <p:nvPr/>
        </p:nvSpPr>
        <p:spPr>
          <a:xfrm>
            <a:off x="607680" y="1148400"/>
            <a:ext cx="7747560" cy="321660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Il est confirmé (ce qui était vrai avant)</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qu’il n’y a pas dans les institutions françaises de hiérarchie entre les types de collectivités</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Les départements ?</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Des partenaires des communes et des EPCI</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Ne dites plus « dépositaires »</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Dites « partenaires »</a:t>
            </a:r>
            <a:endParaRPr b="0" lang="fr-FR" sz="2400" spc="-1" strike="noStrike">
              <a:solidFill>
                <a:srgbClr val="3333cc"/>
              </a:solidFill>
              <a:latin typeface="Times New Roman"/>
            </a:endParaRPr>
          </a:p>
        </p:txBody>
      </p:sp>
      <p:pic>
        <p:nvPicPr>
          <p:cNvPr id="780" name="" descr=""/>
          <p:cNvPicPr/>
          <p:nvPr/>
        </p:nvPicPr>
        <p:blipFill>
          <a:blip r:embed="rId1"/>
          <a:stretch/>
        </p:blipFill>
        <p:spPr>
          <a:xfrm>
            <a:off x="4566240" y="4018320"/>
            <a:ext cx="3661560" cy="2032560"/>
          </a:xfrm>
          <a:prstGeom prst="rect">
            <a:avLst/>
          </a:prstGeom>
          <a:ln w="0">
            <a:noFill/>
          </a:ln>
        </p:spPr>
      </p:pic>
    </p:spTree>
  </p:cSld>
  <mc:AlternateContent>
    <mc:Choice Requires="p14">
      <p:transition spd="slow" p14:dur="2000"/>
    </mc:Choice>
    <mc:Fallback>
      <p:transition spd="slow"/>
    </mc:Fallback>
  </mc:AlternateContent>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1" name="Espace réservé du pied de page 3_23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782" name="Text Box 4_106"/>
          <p:cNvSpPr/>
          <p:nvPr/>
        </p:nvSpPr>
        <p:spPr>
          <a:xfrm>
            <a:off x="607680" y="1148400"/>
            <a:ext cx="7747560" cy="321660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Favoriser l’auto-organisation locale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par l’accompagnement</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Ne pas imposer un modèle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laisser chaque EPCI emprunter son propre chemin</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Ne plus raisonner seulement par commune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mais chaque fois que possible par EPCI</a:t>
            </a:r>
            <a:endParaRPr b="0" lang="fr-FR" sz="2400" spc="-1" strike="noStrike">
              <a:solidFill>
                <a:srgbClr val="3333cc"/>
              </a:solidFill>
              <a:latin typeface="Times New Roman"/>
            </a:endParaRPr>
          </a:p>
        </p:txBody>
      </p:sp>
      <p:sp>
        <p:nvSpPr>
          <p:cNvPr id="783"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Un changement de paradigme ?</a:t>
            </a:r>
            <a:endParaRPr b="0" lang="fr-FR" sz="3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Espace réservé du pied de page 3_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785"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Éloge du flou</a:t>
            </a:r>
            <a:endParaRPr b="0" lang="fr-FR" sz="3200" spc="-1" strike="noStrike">
              <a:solidFill>
                <a:srgbClr val="000000"/>
              </a:solidFill>
              <a:latin typeface="Times New Roman"/>
            </a:endParaRPr>
          </a:p>
        </p:txBody>
      </p:sp>
      <p:sp>
        <p:nvSpPr>
          <p:cNvPr id="786" name="Text Box 4_2"/>
          <p:cNvSpPr/>
          <p:nvPr/>
        </p:nvSpPr>
        <p:spPr>
          <a:xfrm>
            <a:off x="-475920" y="1196280"/>
            <a:ext cx="9115560" cy="947160"/>
          </a:xfrm>
          <a:prstGeom prst="rect">
            <a:avLst/>
          </a:prstGeom>
          <a:noFill/>
          <a:ln w="0">
            <a:noFill/>
          </a:ln>
        </p:spPr>
        <p:style>
          <a:lnRef idx="0"/>
          <a:fillRef idx="0"/>
          <a:effectRef idx="0"/>
          <a:fontRef idx="minor"/>
        </p:style>
        <p:txBody>
          <a:bodyPr lIns="90000" rIns="90000" tIns="46800" bIns="46800" anchor="t">
            <a:spAutoFit/>
          </a:bodyPr>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800" spc="-1" strike="noStrike">
                <a:solidFill>
                  <a:srgbClr val="111111"/>
                </a:solidFill>
                <a:latin typeface="Arial"/>
              </a:rPr>
              <a:t>   </a:t>
            </a:r>
            <a:r>
              <a:rPr b="0" lang="fr-FR" sz="2800" spc="-1" strike="noStrike">
                <a:solidFill>
                  <a:srgbClr val="111111"/>
                </a:solidFill>
                <a:latin typeface="Arial"/>
              </a:rPr>
              <a:t>La loi NOTRe me crée un flou pas possible</a:t>
            </a:r>
            <a:br>
              <a:rPr sz="2800"/>
            </a:br>
            <a:r>
              <a:rPr b="0" lang="fr-FR" sz="2800" spc="-1" strike="noStrike">
                <a:solidFill>
                  <a:srgbClr val="111111"/>
                </a:solidFill>
                <a:latin typeface="Arial"/>
              </a:rPr>
              <a:t>dans les rapports avec la BD.</a:t>
            </a:r>
            <a:endParaRPr b="0" lang="fr-FR" sz="2800" spc="-1" strike="noStrike">
              <a:solidFill>
                <a:srgbClr val="3333cc"/>
              </a:solidFill>
              <a:latin typeface="Times New Roman"/>
            </a:endParaRPr>
          </a:p>
        </p:txBody>
      </p:sp>
      <p:pic>
        <p:nvPicPr>
          <p:cNvPr id="787" name="" descr=""/>
          <p:cNvPicPr/>
          <p:nvPr/>
        </p:nvPicPr>
        <p:blipFill>
          <a:blip r:embed="rId1"/>
          <a:stretch/>
        </p:blipFill>
        <p:spPr>
          <a:xfrm>
            <a:off x="3097800" y="2325600"/>
            <a:ext cx="3760920" cy="2507040"/>
          </a:xfrm>
          <a:prstGeom prst="rect">
            <a:avLst/>
          </a:prstGeom>
          <a:ln w="0">
            <a:noFill/>
          </a:ln>
        </p:spPr>
      </p:pic>
      <p:sp>
        <p:nvSpPr>
          <p:cNvPr id="788" name=""/>
          <p:cNvSpPr/>
          <p:nvPr/>
        </p:nvSpPr>
        <p:spPr>
          <a:xfrm>
            <a:off x="324360" y="1219680"/>
            <a:ext cx="7156440" cy="836640"/>
          </a:xfrm>
          <a:prstGeom prst="wedgeRectCallout">
            <a:avLst>
              <a:gd name="adj1" fmla="val -32615"/>
              <a:gd name="adj2" fmla="val 122083"/>
            </a:avLst>
          </a:prstGeom>
          <a:noFill/>
          <a:ln w="36000">
            <a:solidFill>
              <a:srgbClr val="111111"/>
            </a:solidFill>
            <a:round/>
          </a:ln>
        </p:spPr>
        <p:style>
          <a:lnRef idx="0"/>
          <a:fillRef idx="0"/>
          <a:effectRef idx="0"/>
          <a:fontRef idx="minor"/>
        </p:style>
      </p:sp>
      <p:sp>
        <p:nvSpPr>
          <p:cNvPr id="789" name=""/>
          <p:cNvSpPr txBox="1"/>
          <p:nvPr/>
        </p:nvSpPr>
        <p:spPr>
          <a:xfrm>
            <a:off x="394560" y="2834640"/>
            <a:ext cx="2265120" cy="69804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Black"/>
              </a:rPr>
              <a:t>un coordinateur intercommunal</a:t>
            </a:r>
            <a:endParaRPr b="0" lang="fr-FR" sz="1800" spc="-1" strike="noStrike">
              <a:solidFill>
                <a:srgbClr val="3333cc"/>
              </a:solidFill>
              <a:latin typeface="Times New Roman"/>
            </a:endParaRPr>
          </a:p>
        </p:txBody>
      </p:sp>
      <p:sp>
        <p:nvSpPr>
          <p:cNvPr id="790" name=""/>
          <p:cNvSpPr/>
          <p:nvPr/>
        </p:nvSpPr>
        <p:spPr>
          <a:xfrm>
            <a:off x="394560" y="2753280"/>
            <a:ext cx="2323800" cy="813240"/>
          </a:xfrm>
          <a:prstGeom prst="ellipse">
            <a:avLst/>
          </a:prstGeom>
          <a:noFill/>
          <a:ln w="36000">
            <a:solidFill>
              <a:srgbClr val="00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1" name="Espace réservé du pied de page 3_2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792" name="Text Box 4_9"/>
          <p:cNvSpPr/>
          <p:nvPr/>
        </p:nvSpPr>
        <p:spPr>
          <a:xfrm>
            <a:off x="4292640" y="4913640"/>
            <a:ext cx="2692440" cy="520560"/>
          </a:xfrm>
          <a:prstGeom prst="rect">
            <a:avLst/>
          </a:prstGeom>
          <a:noFill/>
          <a:ln w="0">
            <a:noFill/>
          </a:ln>
        </p:spPr>
        <p:style>
          <a:lnRef idx="0"/>
          <a:fillRef idx="0"/>
          <a:effectRef idx="0"/>
          <a:fontRef idx="minor"/>
        </p:style>
        <p:txBody>
          <a:bodyPr lIns="90000" rIns="90000" tIns="46800" bIns="46800" anchor="t">
            <a:spAutoFit/>
          </a:bodyPr>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800" spc="-1" strike="noStrike">
                <a:solidFill>
                  <a:srgbClr val="111111"/>
                </a:solidFill>
                <a:latin typeface="Arial"/>
              </a:rPr>
              <a:t>Tant mieux.</a:t>
            </a:r>
            <a:endParaRPr b="0" lang="fr-FR" sz="2800" spc="-1" strike="noStrike">
              <a:solidFill>
                <a:srgbClr val="3333cc"/>
              </a:solidFill>
              <a:latin typeface="Times New Roman"/>
            </a:endParaRPr>
          </a:p>
        </p:txBody>
      </p:sp>
      <p:sp>
        <p:nvSpPr>
          <p:cNvPr id="793" name="PlaceHolder 1"/>
          <p:cNvSpPr>
            <a:spLocks noGrp="1"/>
          </p:cNvSpPr>
          <p:nvPr>
            <p:ph type="title"/>
          </p:nvPr>
        </p:nvSpPr>
        <p:spPr>
          <a:xfrm>
            <a:off x="324360" y="360"/>
            <a:ext cx="876888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Éloge du flou</a:t>
            </a:r>
            <a:endParaRPr b="0" lang="fr-FR" sz="3200" spc="-1" strike="noStrike">
              <a:solidFill>
                <a:srgbClr val="000000"/>
              </a:solidFill>
              <a:latin typeface="Times New Roman"/>
            </a:endParaRPr>
          </a:p>
        </p:txBody>
      </p:sp>
      <p:sp>
        <p:nvSpPr>
          <p:cNvPr id="794" name="Text Box 4_10"/>
          <p:cNvSpPr/>
          <p:nvPr/>
        </p:nvSpPr>
        <p:spPr>
          <a:xfrm>
            <a:off x="-475920" y="1196280"/>
            <a:ext cx="9115560" cy="947160"/>
          </a:xfrm>
          <a:prstGeom prst="rect">
            <a:avLst/>
          </a:prstGeom>
          <a:noFill/>
          <a:ln w="0">
            <a:noFill/>
          </a:ln>
        </p:spPr>
        <p:style>
          <a:lnRef idx="0"/>
          <a:fillRef idx="0"/>
          <a:effectRef idx="0"/>
          <a:fontRef idx="minor"/>
        </p:style>
        <p:txBody>
          <a:bodyPr lIns="90000" rIns="90000" tIns="46800" bIns="46800" anchor="t">
            <a:spAutoFit/>
          </a:bodyPr>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800" spc="-1" strike="noStrike">
                <a:solidFill>
                  <a:srgbClr val="111111"/>
                </a:solidFill>
                <a:latin typeface="Arial"/>
              </a:rPr>
              <a:t>   </a:t>
            </a:r>
            <a:r>
              <a:rPr b="0" lang="fr-FR" sz="2800" spc="-1" strike="noStrike">
                <a:solidFill>
                  <a:srgbClr val="111111"/>
                </a:solidFill>
                <a:latin typeface="Arial"/>
              </a:rPr>
              <a:t>La loi NOTRe me crée un flou pas possible</a:t>
            </a:r>
            <a:br>
              <a:rPr sz="2800"/>
            </a:br>
            <a:r>
              <a:rPr b="0" lang="fr-FR" sz="2800" spc="-1" strike="noStrike">
                <a:solidFill>
                  <a:srgbClr val="111111"/>
                </a:solidFill>
                <a:latin typeface="Arial"/>
              </a:rPr>
              <a:t>dans les rapports avec la BD.</a:t>
            </a:r>
            <a:endParaRPr b="0" lang="fr-FR" sz="2800" spc="-1" strike="noStrike">
              <a:solidFill>
                <a:srgbClr val="3333cc"/>
              </a:solidFill>
              <a:latin typeface="Times New Roman"/>
            </a:endParaRPr>
          </a:p>
        </p:txBody>
      </p:sp>
      <p:pic>
        <p:nvPicPr>
          <p:cNvPr id="795" name="" descr=""/>
          <p:cNvPicPr/>
          <p:nvPr/>
        </p:nvPicPr>
        <p:blipFill>
          <a:blip r:embed="rId1"/>
          <a:stretch/>
        </p:blipFill>
        <p:spPr>
          <a:xfrm>
            <a:off x="3097800" y="2325600"/>
            <a:ext cx="3760920" cy="2507040"/>
          </a:xfrm>
          <a:prstGeom prst="rect">
            <a:avLst/>
          </a:prstGeom>
          <a:ln w="0">
            <a:noFill/>
          </a:ln>
        </p:spPr>
      </p:pic>
      <p:sp>
        <p:nvSpPr>
          <p:cNvPr id="796" name=""/>
          <p:cNvSpPr/>
          <p:nvPr/>
        </p:nvSpPr>
        <p:spPr>
          <a:xfrm>
            <a:off x="324360" y="1219680"/>
            <a:ext cx="7156440" cy="836640"/>
          </a:xfrm>
          <a:prstGeom prst="wedgeRectCallout">
            <a:avLst>
              <a:gd name="adj1" fmla="val -32615"/>
              <a:gd name="adj2" fmla="val 122083"/>
            </a:avLst>
          </a:prstGeom>
          <a:noFill/>
          <a:ln w="36000">
            <a:solidFill>
              <a:srgbClr val="111111"/>
            </a:solidFill>
            <a:round/>
          </a:ln>
        </p:spPr>
        <p:style>
          <a:lnRef idx="0"/>
          <a:fillRef idx="0"/>
          <a:effectRef idx="0"/>
          <a:fontRef idx="minor"/>
        </p:style>
      </p:sp>
      <p:sp>
        <p:nvSpPr>
          <p:cNvPr id="797" name=""/>
          <p:cNvSpPr/>
          <p:nvPr/>
        </p:nvSpPr>
        <p:spPr>
          <a:xfrm>
            <a:off x="4803840" y="4902120"/>
            <a:ext cx="2149200" cy="569160"/>
          </a:xfrm>
          <a:prstGeom prst="wedgeRectCallout">
            <a:avLst>
              <a:gd name="adj1" fmla="val 72138"/>
              <a:gd name="adj2" fmla="val 135648"/>
            </a:avLst>
          </a:prstGeom>
          <a:noFill/>
          <a:ln w="36000">
            <a:solidFill>
              <a:srgbClr val="111111"/>
            </a:solidFill>
            <a:round/>
          </a:ln>
        </p:spPr>
        <p:style>
          <a:lnRef idx="0"/>
          <a:fillRef idx="0"/>
          <a:effectRef idx="0"/>
          <a:fontRef idx="minor"/>
        </p:style>
      </p:sp>
      <p:sp>
        <p:nvSpPr>
          <p:cNvPr id="798" name=""/>
          <p:cNvSpPr txBox="1"/>
          <p:nvPr/>
        </p:nvSpPr>
        <p:spPr>
          <a:xfrm>
            <a:off x="394560" y="2834640"/>
            <a:ext cx="2265120" cy="69804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Black"/>
              </a:rPr>
              <a:t>un coordinateur intercommunal</a:t>
            </a:r>
            <a:endParaRPr b="0" lang="fr-FR" sz="1800" spc="-1" strike="noStrike">
              <a:solidFill>
                <a:srgbClr val="3333cc"/>
              </a:solidFill>
              <a:latin typeface="Times New Roman"/>
            </a:endParaRPr>
          </a:p>
        </p:txBody>
      </p:sp>
      <p:sp>
        <p:nvSpPr>
          <p:cNvPr id="799" name=""/>
          <p:cNvSpPr txBox="1"/>
          <p:nvPr/>
        </p:nvSpPr>
        <p:spPr>
          <a:xfrm>
            <a:off x="7207920" y="5854680"/>
            <a:ext cx="1359360" cy="46476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Black"/>
              </a:rPr>
              <a:t>moi</a:t>
            </a:r>
            <a:endParaRPr b="0" lang="fr-FR" sz="1800" spc="-1" strike="noStrike">
              <a:solidFill>
                <a:srgbClr val="3333cc"/>
              </a:solidFill>
              <a:latin typeface="Times New Roman"/>
            </a:endParaRPr>
          </a:p>
        </p:txBody>
      </p:sp>
      <p:sp>
        <p:nvSpPr>
          <p:cNvPr id="800" name=""/>
          <p:cNvSpPr/>
          <p:nvPr/>
        </p:nvSpPr>
        <p:spPr>
          <a:xfrm>
            <a:off x="394560" y="2753280"/>
            <a:ext cx="2323800" cy="813240"/>
          </a:xfrm>
          <a:prstGeom prst="ellipse">
            <a:avLst/>
          </a:prstGeom>
          <a:noFill/>
          <a:ln w="36000">
            <a:solidFill>
              <a:srgbClr val="000000"/>
            </a:solidFill>
            <a:round/>
          </a:ln>
        </p:spPr>
        <p:style>
          <a:lnRef idx="0"/>
          <a:fillRef idx="0"/>
          <a:effectRef idx="0"/>
          <a:fontRef idx="minor"/>
        </p:style>
      </p:sp>
      <p:sp>
        <p:nvSpPr>
          <p:cNvPr id="801" name=""/>
          <p:cNvSpPr/>
          <p:nvPr/>
        </p:nvSpPr>
        <p:spPr>
          <a:xfrm>
            <a:off x="7498800" y="5819760"/>
            <a:ext cx="778320" cy="476280"/>
          </a:xfrm>
          <a:prstGeom prst="ellipse">
            <a:avLst/>
          </a:prstGeom>
          <a:noFill/>
          <a:ln w="36000">
            <a:solidFill>
              <a:srgbClr val="000000"/>
            </a:solidFill>
            <a:round/>
          </a:ln>
        </p:spPr>
        <p:style>
          <a:lnRef idx="0"/>
          <a:fillRef idx="0"/>
          <a:effectRef idx="0"/>
          <a:fontRef idx="minor"/>
        </p:style>
      </p:sp>
      <p:sp>
        <p:nvSpPr>
          <p:cNvPr id="802" name="Text Box 5_ 24"/>
          <p:cNvSpPr/>
          <p:nvPr/>
        </p:nvSpPr>
        <p:spPr>
          <a:xfrm flipH="1">
            <a:off x="583560" y="5031720"/>
            <a:ext cx="3594960" cy="82404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Pendant la crise de repositionnement, les choses bougent, c’est normal et c’est tant mieux.</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3" name="Espace réservé du pied de page 3_243"/>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04" name="Espace réservé du pied de page 3_244"/>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05" name="Rectangle 2_25"/>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Un nouveau métier ?</a:t>
            </a:r>
            <a:endParaRPr b="0" lang="fr-FR" sz="3600" spc="-1" strike="noStrike">
              <a:solidFill>
                <a:srgbClr val="3333cc"/>
              </a:solidFill>
              <a:latin typeface="Times New Roman"/>
            </a:endParaRPr>
          </a:p>
        </p:txBody>
      </p:sp>
      <p:pic>
        <p:nvPicPr>
          <p:cNvPr id="806" name="" descr=""/>
          <p:cNvPicPr/>
          <p:nvPr/>
        </p:nvPicPr>
        <p:blipFill>
          <a:blip r:embed="rId1"/>
          <a:stretch/>
        </p:blipFill>
        <p:spPr>
          <a:xfrm>
            <a:off x="798840" y="990720"/>
            <a:ext cx="1879560" cy="1333440"/>
          </a:xfrm>
          <a:prstGeom prst="rect">
            <a:avLst/>
          </a:prstGeom>
          <a:ln w="0">
            <a:noFill/>
          </a:ln>
        </p:spPr>
      </p:pic>
      <p:sp>
        <p:nvSpPr>
          <p:cNvPr id="807" name="Text Box 4_111"/>
          <p:cNvSpPr/>
          <p:nvPr/>
        </p:nvSpPr>
        <p:spPr>
          <a:xfrm>
            <a:off x="3697920" y="1965960"/>
            <a:ext cx="4981320" cy="520560"/>
          </a:xfrm>
          <a:prstGeom prst="rect">
            <a:avLst/>
          </a:prstGeom>
          <a:noFill/>
          <a:ln w="0">
            <a:noFill/>
          </a:ln>
        </p:spPr>
        <p:style>
          <a:lnRef idx="0"/>
          <a:fillRef idx="0"/>
          <a:effectRef idx="0"/>
          <a:fontRef idx="minor"/>
        </p:style>
        <p:txBody>
          <a:bodyPr lIns="90000" rIns="90000" tIns="46800" bIns="46800" anchor="t">
            <a:spAutoFit/>
          </a:bodyPr>
          <a:p>
            <a:pPr marL="380880" indent="-380880" algn="ctr">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Référent de territoire</a:t>
            </a:r>
            <a:endParaRPr b="0" lang="fr-FR" sz="2800" spc="-1" strike="noStrike">
              <a:solidFill>
                <a:srgbClr val="3333cc"/>
              </a:solidFill>
              <a:latin typeface="Times New Roman"/>
            </a:endParaRPr>
          </a:p>
        </p:txBody>
      </p:sp>
      <p:pic>
        <p:nvPicPr>
          <p:cNvPr id="808" name="" descr=""/>
          <p:cNvPicPr/>
          <p:nvPr/>
        </p:nvPicPr>
        <p:blipFill>
          <a:blip r:embed="rId2"/>
          <a:stretch/>
        </p:blipFill>
        <p:spPr>
          <a:xfrm>
            <a:off x="1511280" y="2886120"/>
            <a:ext cx="6685200" cy="2758680"/>
          </a:xfrm>
          <a:prstGeom prst="rect">
            <a:avLst/>
          </a:prstGeom>
          <a:ln w="0">
            <a:noFill/>
          </a:ln>
        </p:spPr>
      </p:pic>
      <p:sp>
        <p:nvSpPr>
          <p:cNvPr id="809" name="Text Box 4_ 1"/>
          <p:cNvSpPr/>
          <p:nvPr/>
        </p:nvSpPr>
        <p:spPr>
          <a:xfrm>
            <a:off x="2552760" y="1102680"/>
            <a:ext cx="2222640" cy="30708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400" spc="-1" strike="noStrike">
                <a:solidFill>
                  <a:srgbClr val="006600"/>
                </a:solidFill>
                <a:latin typeface="Arial"/>
              </a:rPr>
              <a:t>Coordinateur de réseau</a:t>
            </a:r>
            <a:endParaRPr b="0" lang="fr-FR" sz="14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0" name="Espace réservé du pied de page 3_23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11" name="Text Box 4_108"/>
          <p:cNvSpPr/>
          <p:nvPr/>
        </p:nvSpPr>
        <p:spPr>
          <a:xfrm>
            <a:off x="4006080" y="1162440"/>
            <a:ext cx="4832640" cy="41767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r>
              <a:rPr b="1" lang="fr-FR" sz="2400" spc="-1" strike="noStrike">
                <a:solidFill>
                  <a:srgbClr val="006600"/>
                </a:solidFill>
                <a:latin typeface="Arial"/>
              </a:rPr>
              <a:t> </a:t>
            </a:r>
            <a:r>
              <a:rPr b="1" lang="fr-FR" sz="2200" spc="-1" strike="noStrike">
                <a:solidFill>
                  <a:srgbClr val="006600"/>
                </a:solidFill>
                <a:latin typeface="Arial"/>
              </a:rPr>
              <a:t>D’où vient le plafond des</a:t>
            </a:r>
            <a:br>
              <a:rPr sz="2200"/>
            </a:br>
            <a:r>
              <a:rPr b="1" lang="fr-FR" sz="2200" spc="-1" strike="noStrike">
                <a:solidFill>
                  <a:srgbClr val="006600"/>
                </a:solidFill>
                <a:latin typeface="Arial"/>
              </a:rPr>
              <a:t>10 000 habitants ?</a:t>
            </a:r>
            <a:endParaRPr b="0" lang="fr-FR" sz="22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  </a:t>
            </a:r>
            <a:r>
              <a:rPr b="1" lang="fr-FR" sz="2000" spc="-1" strike="noStrike">
                <a:solidFill>
                  <a:srgbClr val="3333cc"/>
                </a:solidFill>
                <a:latin typeface="Arial"/>
              </a:rPr>
              <a:t>  </a:t>
            </a:r>
            <a:r>
              <a:rPr b="1" lang="fr-FR" sz="2000" spc="-1" strike="noStrike">
                <a:solidFill>
                  <a:srgbClr val="3333cc"/>
                </a:solidFill>
                <a:latin typeface="Arial"/>
              </a:rPr>
              <a:t>De la circulaire Gattégno aux directeurs des BDP d’État</a:t>
            </a:r>
            <a:endParaRPr b="0" lang="fr-FR" sz="20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a:rPr>
              <a:t>          </a:t>
            </a:r>
            <a:r>
              <a:rPr b="1" lang="fr-FR" sz="1800" spc="-1" strike="noStrike">
                <a:solidFill>
                  <a:srgbClr val="000000"/>
                </a:solidFill>
                <a:latin typeface="Arial"/>
              </a:rPr>
              <a:t>1945 : 15 000 hab</a:t>
            </a:r>
            <a:br>
              <a:rPr sz="1800"/>
            </a:br>
            <a:r>
              <a:rPr b="1" lang="fr-FR" sz="1800" spc="-1" strike="noStrike">
                <a:solidFill>
                  <a:srgbClr val="000000"/>
                </a:solidFill>
                <a:latin typeface="Arial"/>
              </a:rPr>
              <a:t>      1968 : 20 000 hab</a:t>
            </a:r>
            <a:br>
              <a:rPr sz="1800"/>
            </a:br>
            <a:r>
              <a:rPr b="1" lang="fr-FR" sz="1800" spc="-1" strike="noStrike">
                <a:solidFill>
                  <a:srgbClr val="000000"/>
                </a:solidFill>
                <a:latin typeface="Arial"/>
              </a:rPr>
              <a:t>      1985 : 10 000 hab</a:t>
            </a:r>
            <a:endParaRPr b="0" lang="fr-FR" sz="1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r>
              <a:rPr b="1" lang="fr-FR" sz="2200" spc="-1" strike="noStrike">
                <a:solidFill>
                  <a:srgbClr val="006600"/>
                </a:solidFill>
                <a:latin typeface="Arial"/>
              </a:rPr>
              <a:t>Quelle pertinence pour une politique départementale ?</a:t>
            </a:r>
            <a:endParaRPr b="0" lang="fr-FR" sz="22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r>
              <a:rPr b="1" lang="fr-FR" sz="2200" spc="-1" strike="noStrike">
                <a:solidFill>
                  <a:srgbClr val="006600"/>
                </a:solidFill>
                <a:latin typeface="Arial"/>
              </a:rPr>
              <a:t>Quelle pertinence avec la montée de l’intercommunalité ?</a:t>
            </a:r>
            <a:endParaRPr b="0" lang="fr-FR" sz="2200" spc="-1" strike="noStrike">
              <a:solidFill>
                <a:srgbClr val="3333cc"/>
              </a:solidFill>
              <a:latin typeface="Times New Roman"/>
            </a:endParaRPr>
          </a:p>
        </p:txBody>
      </p:sp>
      <p:sp>
        <p:nvSpPr>
          <p:cNvPr id="812"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Un changement de paradigme ?</a:t>
            </a:r>
            <a:endParaRPr b="0" lang="fr-FR" sz="3200" spc="-1" strike="noStrike">
              <a:solidFill>
                <a:srgbClr val="000000"/>
              </a:solidFill>
              <a:latin typeface="Times New Roman"/>
            </a:endParaRPr>
          </a:p>
        </p:txBody>
      </p:sp>
      <p:pic>
        <p:nvPicPr>
          <p:cNvPr id="813" name="" descr=""/>
          <p:cNvPicPr/>
          <p:nvPr/>
        </p:nvPicPr>
        <p:blipFill>
          <a:blip r:embed="rId1"/>
          <a:stretch/>
        </p:blipFill>
        <p:spPr>
          <a:xfrm>
            <a:off x="1299240" y="1149840"/>
            <a:ext cx="3023640" cy="4425120"/>
          </a:xfrm>
          <a:prstGeom prst="rect">
            <a:avLst/>
          </a:prstGeom>
          <a:ln w="0">
            <a:noFill/>
          </a:ln>
        </p:spPr>
      </p:pic>
    </p:spTree>
  </p:cSld>
  <mc:AlternateContent>
    <mc:Choice Requires="p14">
      <p:transition spd="slow" p14:dur="2000"/>
    </mc:Choice>
    <mc:Fallback>
      <p:transition spd="slow"/>
    </mc:Fallback>
  </mc:AlternateContent>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4" name="" descr=""/>
          <p:cNvPicPr/>
          <p:nvPr/>
        </p:nvPicPr>
        <p:blipFill>
          <a:blip r:embed="rId1"/>
          <a:stretch/>
        </p:blipFill>
        <p:spPr>
          <a:xfrm>
            <a:off x="5986800" y="736920"/>
            <a:ext cx="1780920" cy="2028600"/>
          </a:xfrm>
          <a:prstGeom prst="rect">
            <a:avLst/>
          </a:prstGeom>
          <a:ln w="0">
            <a:noFill/>
          </a:ln>
        </p:spPr>
      </p:pic>
      <p:sp>
        <p:nvSpPr>
          <p:cNvPr id="815" name="Espace réservé du pied de page 3_239"/>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16"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Adieu aux 10 000 ?</a:t>
            </a:r>
            <a:endParaRPr b="0" lang="fr-FR" sz="3200" spc="-1" strike="noStrike">
              <a:solidFill>
                <a:srgbClr val="000000"/>
              </a:solidFill>
              <a:latin typeface="Times New Roman"/>
            </a:endParaRPr>
          </a:p>
        </p:txBody>
      </p:sp>
      <p:pic>
        <p:nvPicPr>
          <p:cNvPr id="817" name="" descr=""/>
          <p:cNvPicPr/>
          <p:nvPr/>
        </p:nvPicPr>
        <p:blipFill>
          <a:blip r:embed="rId2"/>
          <a:stretch/>
        </p:blipFill>
        <p:spPr>
          <a:xfrm>
            <a:off x="387360" y="363960"/>
            <a:ext cx="4204800" cy="2395800"/>
          </a:xfrm>
          <a:prstGeom prst="rect">
            <a:avLst/>
          </a:prstGeom>
          <a:ln w="0">
            <a:noFill/>
          </a:ln>
        </p:spPr>
      </p:pic>
      <p:pic>
        <p:nvPicPr>
          <p:cNvPr id="818" name="" descr=""/>
          <p:cNvPicPr/>
          <p:nvPr/>
        </p:nvPicPr>
        <p:blipFill>
          <a:blip r:embed="rId3"/>
          <a:stretch/>
        </p:blipFill>
        <p:spPr>
          <a:xfrm>
            <a:off x="1044720" y="2689200"/>
            <a:ext cx="7673040" cy="348768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Espace réservé du pied de page 3_92"/>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9" name="PlaceHolder 1"/>
          <p:cNvSpPr>
            <a:spLocks noGrp="1"/>
          </p:cNvSpPr>
          <p:nvPr>
            <p:ph type="title"/>
          </p:nvPr>
        </p:nvSpPr>
        <p:spPr>
          <a:xfrm>
            <a:off x="30492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Soudain...</a:t>
            </a:r>
            <a:endParaRPr b="0" lang="fr-FR" sz="3600" spc="-1" strike="noStrike">
              <a:solidFill>
                <a:srgbClr val="000000"/>
              </a:solidFill>
              <a:latin typeface="Times New Roman"/>
            </a:endParaRPr>
          </a:p>
        </p:txBody>
      </p:sp>
      <p:pic>
        <p:nvPicPr>
          <p:cNvPr id="100" name="" descr=""/>
          <p:cNvPicPr/>
          <p:nvPr/>
        </p:nvPicPr>
        <p:blipFill>
          <a:blip r:embed="rId1"/>
          <a:stretch/>
        </p:blipFill>
        <p:spPr>
          <a:xfrm>
            <a:off x="4595760" y="1487520"/>
            <a:ext cx="3057480" cy="2876400"/>
          </a:xfrm>
          <a:prstGeom prst="rect">
            <a:avLst/>
          </a:prstGeom>
          <a:ln w="0">
            <a:noFill/>
          </a:ln>
        </p:spPr>
      </p:pic>
      <p:sp>
        <p:nvSpPr>
          <p:cNvPr id="101" name="Text Box 8_ 8"/>
          <p:cNvSpPr/>
          <p:nvPr/>
        </p:nvSpPr>
        <p:spPr>
          <a:xfrm flipH="1">
            <a:off x="1399680" y="1538640"/>
            <a:ext cx="2307960" cy="17989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 </a:t>
            </a:r>
            <a:r>
              <a:rPr b="0" lang="fr-FR" sz="1400" spc="-1" strike="noStrike">
                <a:solidFill>
                  <a:srgbClr val="000000"/>
                </a:solidFill>
                <a:latin typeface="Arial"/>
                <a:ea typeface="Arial"/>
              </a:rPr>
              <a:t>par la grâce d’un mémoire d’élève conservateur, Mathilde Servet introduit en 2009 </a:t>
            </a:r>
            <a:r>
              <a:rPr b="0" lang="fr-FR" sz="1400" spc="-1" strike="noStrike">
                <a:solidFill>
                  <a:srgbClr val="000000"/>
                </a:solidFill>
                <a:latin typeface="Arial"/>
                <a:ea typeface="Arial"/>
              </a:rPr>
              <a:t>chez les bibliothécaires français un concept déjà connu de nos collègues américains.</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9" name="Espace réservé du pied de page 3_240"/>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20" name="Text Box 4_109"/>
          <p:cNvSpPr/>
          <p:nvPr/>
        </p:nvSpPr>
        <p:spPr>
          <a:xfrm>
            <a:off x="607680" y="1148400"/>
            <a:ext cx="7747560" cy="48949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Dans les réseaux intercommunaux</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Poursuite du service direct si besoin</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Deux réseaux ne s’excluent pas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Ils coexistent et peuvent s’interconnecter</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Pour la desserte </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moins il y a de points plus ils peuvent être livrés fréquemment</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Mais si c’est un objectif contraignant </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on peut soupçonner le département de vouloir se décharger au détriment des EPCI</a:t>
            </a:r>
            <a:endParaRPr b="0" lang="fr-FR" sz="24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sp>
        <p:nvSpPr>
          <p:cNvPr id="821"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Un changement pragmatique ?</a:t>
            </a:r>
            <a:endParaRPr b="0" lang="fr-FR" sz="3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2" name="Espace réservé du pied de page 3_24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23" name="Espace réservé du pied de page 3_242"/>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24" name="Rectangle 2_24"/>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La bonne échelle !</a:t>
            </a:r>
            <a:endParaRPr b="0" lang="fr-FR" sz="3600" spc="-1" strike="noStrike">
              <a:solidFill>
                <a:srgbClr val="3333cc"/>
              </a:solidFill>
              <a:latin typeface="Times New Roman"/>
            </a:endParaRPr>
          </a:p>
        </p:txBody>
      </p:sp>
      <p:pic>
        <p:nvPicPr>
          <p:cNvPr id="825" name="" descr=""/>
          <p:cNvPicPr/>
          <p:nvPr/>
        </p:nvPicPr>
        <p:blipFill>
          <a:blip r:embed="rId1"/>
          <a:stretch/>
        </p:blipFill>
        <p:spPr>
          <a:xfrm>
            <a:off x="423000" y="1011600"/>
            <a:ext cx="3106800" cy="2575080"/>
          </a:xfrm>
          <a:prstGeom prst="rect">
            <a:avLst/>
          </a:prstGeom>
          <a:ln w="0">
            <a:noFill/>
          </a:ln>
        </p:spPr>
      </p:pic>
      <p:sp>
        <p:nvSpPr>
          <p:cNvPr id="826" name="Text Box 4_110"/>
          <p:cNvSpPr/>
          <p:nvPr/>
        </p:nvSpPr>
        <p:spPr>
          <a:xfrm>
            <a:off x="481680" y="1013400"/>
            <a:ext cx="7747560" cy="495324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r>
              <a:rPr b="1" lang="fr-FR" sz="2800" spc="-1" strike="noStrike">
                <a:solidFill>
                  <a:srgbClr val="006600"/>
                </a:solidFill>
                <a:latin typeface="Arial"/>
              </a:rPr>
              <a:t>Pour quelles tâches et</a:t>
            </a: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r>
              <a:rPr b="1" lang="fr-FR" sz="2800" spc="-1" strike="noStrike">
                <a:solidFill>
                  <a:srgbClr val="006600"/>
                </a:solidFill>
                <a:latin typeface="Arial"/>
              </a:rPr>
              <a:t>responsabilité le</a:t>
            </a: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r>
              <a:rPr b="1" lang="fr-FR" sz="2800" spc="-1" strike="noStrike">
                <a:solidFill>
                  <a:srgbClr val="006600"/>
                </a:solidFill>
                <a:latin typeface="Arial"/>
              </a:rPr>
              <a:t>département est-il la</a:t>
            </a: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r>
              <a:rPr b="1" lang="fr-FR" sz="2800" spc="-1" strike="noStrike">
                <a:solidFill>
                  <a:srgbClr val="006600"/>
                </a:solidFill>
                <a:latin typeface="Arial"/>
              </a:rPr>
              <a:t>meilleure échelle ?</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                              </a:t>
            </a:r>
            <a:r>
              <a:rPr b="1" lang="fr-FR" sz="2400" spc="-1" strike="noStrike">
                <a:solidFill>
                  <a:srgbClr val="3333cc"/>
                </a:solidFill>
                <a:latin typeface="Arial"/>
              </a:rPr>
              <a:t>Ça dépend des départements</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400" spc="-1" strike="noStrike">
              <a:solidFill>
                <a:srgbClr val="3333cc"/>
              </a:solidFill>
              <a:latin typeface="Times New Roman"/>
            </a:endParaRPr>
          </a:p>
          <a:p>
            <a:pPr marL="380880" indent="-380880" algn="ctr">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C’est le principe de </a:t>
            </a:r>
            <a:r>
              <a:rPr b="1" lang="fr-FR" sz="2800" spc="-1" strike="noStrike">
                <a:solidFill>
                  <a:srgbClr val="ff0000"/>
                </a:solidFill>
                <a:latin typeface="Arial"/>
              </a:rPr>
              <a:t>subsidiarité</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   </a:t>
            </a:r>
            <a:r>
              <a:rPr b="1" lang="fr-FR" sz="2400" spc="-1" strike="noStrike">
                <a:solidFill>
                  <a:srgbClr val="3333cc"/>
                </a:solidFill>
                <a:latin typeface="Arial"/>
              </a:rPr>
              <a:t>Une clé de justification pour une compétence culturelle dont la loi NOTRe a proclamé quelle était partagée entre tous les types de collectivités territoriales</a:t>
            </a:r>
            <a:endParaRPr b="0" lang="fr-FR" sz="24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7" name="Espace réservé du pied de page 3_24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28" name="Espace réservé du pied de page 3_246"/>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29" name="Rectangle 2_26"/>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La place des BD</a:t>
            </a:r>
            <a:br>
              <a:rPr sz="3600"/>
            </a:br>
            <a:r>
              <a:rPr b="1" lang="fr-FR" sz="3600" spc="-1" strike="noStrike">
                <a:solidFill>
                  <a:srgbClr val="3333cc"/>
                </a:solidFill>
                <a:latin typeface="Arial"/>
                <a:ea typeface="Times New Roman"/>
              </a:rPr>
              <a:t>dans les politiques départementales</a:t>
            </a:r>
            <a:endParaRPr b="0" lang="fr-FR" sz="3600" spc="-1" strike="noStrike">
              <a:solidFill>
                <a:srgbClr val="3333cc"/>
              </a:solidFill>
              <a:latin typeface="Times New Roman"/>
            </a:endParaRPr>
          </a:p>
        </p:txBody>
      </p:sp>
      <p:sp>
        <p:nvSpPr>
          <p:cNvPr id="830" name="Text Box 4_112"/>
          <p:cNvSpPr/>
          <p:nvPr/>
        </p:nvSpPr>
        <p:spPr>
          <a:xfrm>
            <a:off x="607680" y="1428840"/>
            <a:ext cx="7747560" cy="416088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L’aide aux communes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et aux EPCI</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Les publics cibles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Personnes handicapées, collégiens...</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Le rôle d’équilibre </a:t>
            </a:r>
            <a:r>
              <a:rPr b="1" lang="fr-FR" sz="2400" spc="-1" strike="noStrike">
                <a:solidFill>
                  <a:srgbClr val="006600"/>
                </a:solidFill>
                <a:latin typeface="Arial"/>
              </a:rPr>
              <a:t>territorial</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et l’égalité d’accès</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La compétence culturelle partagée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dans un contexte de perte de la clause de compétence générale</a:t>
            </a:r>
            <a:endParaRPr b="0" lang="fr-FR" sz="24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1" name="Espace réservé du pied de page 3_24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32" name="Espace réservé du pied de page 3_248"/>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33" name="Rectangle 2_27"/>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Les élus territoriaux</a:t>
            </a:r>
            <a:endParaRPr b="0" lang="fr-FR" sz="3600" spc="-1" strike="noStrike">
              <a:solidFill>
                <a:srgbClr val="3333cc"/>
              </a:solidFill>
              <a:latin typeface="Times New Roman"/>
            </a:endParaRPr>
          </a:p>
        </p:txBody>
      </p:sp>
      <p:sp>
        <p:nvSpPr>
          <p:cNvPr id="834" name="Text Box 4_113"/>
          <p:cNvSpPr/>
          <p:nvPr/>
        </p:nvSpPr>
        <p:spPr>
          <a:xfrm>
            <a:off x="607680" y="1036440"/>
            <a:ext cx="7747560" cy="189144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La faible pertinence du canton</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non raccord avec les périmètres d’action</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L’apport de</a:t>
            </a:r>
            <a:br>
              <a:rPr sz="2800"/>
            </a:br>
            <a:r>
              <a:rPr b="1" lang="fr-FR" sz="2800" spc="-1" strike="noStrike">
                <a:solidFill>
                  <a:srgbClr val="006600"/>
                </a:solidFill>
                <a:latin typeface="Arial"/>
              </a:rPr>
              <a:t>la parité</a:t>
            </a:r>
            <a:endParaRPr b="0" lang="fr-FR" sz="2800" spc="-1" strike="noStrike">
              <a:solidFill>
                <a:srgbClr val="3333cc"/>
              </a:solidFill>
              <a:latin typeface="Times New Roman"/>
            </a:endParaRPr>
          </a:p>
        </p:txBody>
      </p:sp>
      <p:pic>
        <p:nvPicPr>
          <p:cNvPr id="835" name="" descr=""/>
          <p:cNvPicPr/>
          <p:nvPr/>
        </p:nvPicPr>
        <p:blipFill>
          <a:blip r:embed="rId1"/>
          <a:stretch/>
        </p:blipFill>
        <p:spPr>
          <a:xfrm>
            <a:off x="2927520" y="2022120"/>
            <a:ext cx="5305320" cy="4269240"/>
          </a:xfrm>
          <a:prstGeom prst="rect">
            <a:avLst/>
          </a:prstGeom>
          <a:ln w="0">
            <a:noFill/>
          </a:ln>
        </p:spPr>
      </p:pic>
      <p:sp>
        <p:nvSpPr>
          <p:cNvPr id="836" name="Text Box 5_ 25"/>
          <p:cNvSpPr/>
          <p:nvPr/>
        </p:nvSpPr>
        <p:spPr>
          <a:xfrm flipH="1">
            <a:off x="304920" y="3240720"/>
            <a:ext cx="2527200" cy="252756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Pour avoir participé à pas mal de journées départe-mentales, je témoigne que l’arrivée de conseil-lères départementales chargées de la culture s’intéressant à leur dos-sier, le travaillant écou-tant les professionnels, a apporté de l’air frais.</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7" name="Espace réservé du pied de page 3_249"/>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38" name="Espace réservé du pied de page 3_250"/>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39" name="Rectangle 2_28"/>
          <p:cNvSpPr/>
          <p:nvPr/>
        </p:nvSpPr>
        <p:spPr>
          <a:xfrm>
            <a:off x="14040" y="0"/>
            <a:ext cx="914688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Une compétence « obligatoire » fragile</a:t>
            </a:r>
            <a:endParaRPr b="0" lang="fr-FR" sz="3600" spc="-1" strike="noStrike">
              <a:solidFill>
                <a:srgbClr val="3333cc"/>
              </a:solidFill>
              <a:latin typeface="Times New Roman"/>
            </a:endParaRPr>
          </a:p>
        </p:txBody>
      </p:sp>
      <p:pic>
        <p:nvPicPr>
          <p:cNvPr id="840" name="" descr=""/>
          <p:cNvPicPr/>
          <p:nvPr/>
        </p:nvPicPr>
        <p:blipFill>
          <a:blip r:embed="rId1"/>
          <a:stretch/>
        </p:blipFill>
        <p:spPr>
          <a:xfrm>
            <a:off x="532440" y="1109160"/>
            <a:ext cx="5314320" cy="3569400"/>
          </a:xfrm>
          <a:prstGeom prst="rect">
            <a:avLst/>
          </a:prstGeom>
          <a:ln w="0">
            <a:noFill/>
          </a:ln>
        </p:spPr>
      </p:pic>
      <p:pic>
        <p:nvPicPr>
          <p:cNvPr id="841" name="" descr=""/>
          <p:cNvPicPr/>
          <p:nvPr/>
        </p:nvPicPr>
        <p:blipFill>
          <a:blip r:embed="rId2"/>
          <a:stretch/>
        </p:blipFill>
        <p:spPr>
          <a:xfrm>
            <a:off x="6233400" y="2075400"/>
            <a:ext cx="2588400" cy="3920400"/>
          </a:xfrm>
          <a:prstGeom prst="rect">
            <a:avLst/>
          </a:prstGeom>
          <a:ln w="0">
            <a:noFill/>
          </a:ln>
        </p:spPr>
      </p:pic>
      <p:sp>
        <p:nvSpPr>
          <p:cNvPr id="842" name=""/>
          <p:cNvSpPr txBox="1"/>
          <p:nvPr/>
        </p:nvSpPr>
        <p:spPr>
          <a:xfrm>
            <a:off x="444600" y="4846320"/>
            <a:ext cx="5111280" cy="1479960"/>
          </a:xfrm>
          <a:prstGeom prst="rect">
            <a:avLst/>
          </a:prstGeom>
          <a:noFill/>
          <a:ln w="18000">
            <a:solidFill>
              <a:srgbClr val="000000"/>
            </a:solidFill>
            <a:round/>
          </a:ln>
        </p:spPr>
        <p:txBody>
          <a:bodyPr lIns="99000" rIns="99000" tIns="54000" bIns="54000" anchor="t">
            <a:noAutofit/>
          </a:bodyPr>
          <a:p>
            <a:r>
              <a:rPr b="0" lang="fr-FR" sz="1800" spc="-1" strike="noStrike">
                <a:solidFill>
                  <a:srgbClr val="000000"/>
                </a:solidFill>
                <a:latin typeface="Arial"/>
              </a:rPr>
              <a:t>« Contrairement à une idée reçue, la plus grande incertitude continue à régner contraire-ment le caractère obligatoire de la mise en place, de la gestion et du maintien des bibliothè-ques départementales. » Décembre 2021</a:t>
            </a:r>
            <a:endParaRPr b="0" lang="fr-FR" sz="1800" spc="-1" strike="noStrike">
              <a:solidFill>
                <a:srgbClr val="3333cc"/>
              </a:solidFill>
              <a:latin typeface="Times New Roman"/>
            </a:endParaRPr>
          </a:p>
        </p:txBody>
      </p:sp>
      <p:sp>
        <p:nvSpPr>
          <p:cNvPr id="843" name=""/>
          <p:cNvSpPr/>
          <p:nvPr/>
        </p:nvSpPr>
        <p:spPr>
          <a:xfrm flipH="1">
            <a:off x="5537160" y="5435640"/>
            <a:ext cx="698760" cy="12600"/>
          </a:xfrm>
          <a:prstGeom prst="line">
            <a:avLst/>
          </a:prstGeom>
          <a:ln w="36000">
            <a:solidFill>
              <a:srgbClr val="ff0000"/>
            </a:solidFill>
            <a:roun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4" name="Espace réservé du pied de page 3_253"/>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45" name="Espace réservé du pied de page 3_254"/>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46" name="Rectangle 2_30"/>
          <p:cNvSpPr/>
          <p:nvPr/>
        </p:nvSpPr>
        <p:spPr>
          <a:xfrm>
            <a:off x="14040" y="0"/>
            <a:ext cx="914688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Une compétence « obligatoire » fragile</a:t>
            </a:r>
            <a:endParaRPr b="0" lang="fr-FR" sz="3600" spc="-1" strike="noStrike">
              <a:solidFill>
                <a:srgbClr val="3333cc"/>
              </a:solidFill>
              <a:latin typeface="Times New Roman"/>
            </a:endParaRPr>
          </a:p>
        </p:txBody>
      </p:sp>
      <p:pic>
        <p:nvPicPr>
          <p:cNvPr id="847" name="" descr=""/>
          <p:cNvPicPr/>
          <p:nvPr/>
        </p:nvPicPr>
        <p:blipFill>
          <a:blip r:embed="rId1"/>
          <a:stretch/>
        </p:blipFill>
        <p:spPr>
          <a:xfrm>
            <a:off x="1702080" y="1093680"/>
            <a:ext cx="7109640" cy="3420360"/>
          </a:xfrm>
          <a:prstGeom prst="rect">
            <a:avLst/>
          </a:prstGeom>
          <a:ln w="0">
            <a:noFill/>
          </a:ln>
        </p:spPr>
      </p:pic>
      <p:pic>
        <p:nvPicPr>
          <p:cNvPr id="848" name="" descr=""/>
          <p:cNvPicPr/>
          <p:nvPr/>
        </p:nvPicPr>
        <p:blipFill>
          <a:blip r:embed="rId2"/>
          <a:stretch/>
        </p:blipFill>
        <p:spPr>
          <a:xfrm>
            <a:off x="4340160" y="3478320"/>
            <a:ext cx="4575240" cy="1411200"/>
          </a:xfrm>
          <a:prstGeom prst="rect">
            <a:avLst/>
          </a:prstGeom>
          <a:ln w="0">
            <a:noFill/>
          </a:ln>
        </p:spPr>
      </p:pic>
      <p:sp>
        <p:nvSpPr>
          <p:cNvPr id="849" name="Text Box 5_ 26"/>
          <p:cNvSpPr/>
          <p:nvPr/>
        </p:nvSpPr>
        <p:spPr>
          <a:xfrm flipH="1">
            <a:off x="468720" y="4496760"/>
            <a:ext cx="3797640" cy="155412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Pourquoi donc une association départementale de bibliothèques, qui n’entend nullement se substituer au département, est-elle conduite à proposer à l’intention de bénévoles et milieu rural une formation  de base ?.</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0" name="Espace réservé du pied de page 3_25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51" name="Espace réservé du pied de page 3_252"/>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52" name="Rectangle 2_29"/>
          <p:cNvSpPr/>
          <p:nvPr/>
        </p:nvSpPr>
        <p:spPr>
          <a:xfrm>
            <a:off x="395280" y="0"/>
            <a:ext cx="366696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En fin la loi vint</a:t>
            </a:r>
            <a:endParaRPr b="0" lang="fr-FR" sz="3600" spc="-1" strike="noStrike">
              <a:solidFill>
                <a:srgbClr val="3333cc"/>
              </a:solidFill>
              <a:latin typeface="Times New Roman"/>
            </a:endParaRPr>
          </a:p>
        </p:txBody>
      </p:sp>
      <p:pic>
        <p:nvPicPr>
          <p:cNvPr id="853" name="" descr=""/>
          <p:cNvPicPr/>
          <p:nvPr/>
        </p:nvPicPr>
        <p:blipFill>
          <a:blip r:embed="rId1"/>
          <a:stretch/>
        </p:blipFill>
        <p:spPr>
          <a:xfrm>
            <a:off x="5715000" y="398880"/>
            <a:ext cx="2941560" cy="1400760"/>
          </a:xfrm>
          <a:prstGeom prst="rect">
            <a:avLst/>
          </a:prstGeom>
          <a:ln w="0">
            <a:noFill/>
          </a:ln>
        </p:spPr>
      </p:pic>
      <p:sp>
        <p:nvSpPr>
          <p:cNvPr id="854" name="Text Box 4_114"/>
          <p:cNvSpPr/>
          <p:nvPr/>
        </p:nvSpPr>
        <p:spPr>
          <a:xfrm>
            <a:off x="538560" y="1442520"/>
            <a:ext cx="7918200" cy="29257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Loi Robert du 21/12/2021</a:t>
            </a:r>
            <a:endParaRPr b="0" lang="fr-FR" sz="2200" spc="-1" strike="noStrike">
              <a:solidFill>
                <a:srgbClr val="3333cc"/>
              </a:solidFill>
              <a:latin typeface="Times New Roman"/>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 </a:t>
            </a:r>
            <a:endParaRPr b="0" lang="fr-FR" sz="2200" spc="-1" strike="noStrike">
              <a:solidFill>
                <a:srgbClr val="3333cc"/>
              </a:solidFill>
              <a:latin typeface="Times New Roman"/>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i="1" lang="fr-FR" sz="2400" spc="-1" strike="noStrike">
                <a:solidFill>
                  <a:srgbClr val="000000"/>
                </a:solidFill>
                <a:latin typeface="Arial"/>
                <a:ea typeface="Times New Roman"/>
              </a:rPr>
              <a:t>A propos des bibliothèques départementales </a:t>
            </a:r>
            <a:r>
              <a:rPr b="0" lang="fr-FR" sz="2400" spc="-1" strike="noStrike">
                <a:solidFill>
                  <a:srgbClr val="000000"/>
                </a:solidFill>
                <a:latin typeface="Arial"/>
                <a:ea typeface="Times New Roman"/>
              </a:rPr>
              <a:t>:</a:t>
            </a:r>
            <a:endParaRPr b="0" lang="fr-FR" sz="2400" spc="-1" strike="noStrike">
              <a:solidFill>
                <a:srgbClr val="3333cc"/>
              </a:solidFill>
              <a:latin typeface="Times New Roman"/>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400" spc="-1" strike="noStrike">
              <a:solidFill>
                <a:srgbClr val="3333cc"/>
              </a:solidFill>
              <a:latin typeface="Times New Roman"/>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400" spc="-1" strike="noStrike">
                <a:solidFill>
                  <a:srgbClr val="000000"/>
                </a:solidFill>
                <a:latin typeface="Arial"/>
                <a:ea typeface="Times New Roman"/>
              </a:rPr>
              <a:t>Les départements ne peuvent ni les supprimer, ni cesser de les entretenir ou de les faire fonctionner. </a:t>
            </a:r>
            <a:endParaRPr b="0" lang="fr-FR" sz="24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5" name="Espace réservé du pied de page 3_ 10"/>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56" name="Espace réservé du pied de page 3_ 11"/>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57" name="Rectangle 2_ 2"/>
          <p:cNvSpPr/>
          <p:nvPr/>
        </p:nvSpPr>
        <p:spPr>
          <a:xfrm>
            <a:off x="395280" y="0"/>
            <a:ext cx="366696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En fin la loi vint</a:t>
            </a:r>
            <a:endParaRPr b="0" lang="fr-FR" sz="3600" spc="-1" strike="noStrike">
              <a:solidFill>
                <a:srgbClr val="3333cc"/>
              </a:solidFill>
              <a:latin typeface="Times New Roman"/>
            </a:endParaRPr>
          </a:p>
        </p:txBody>
      </p:sp>
      <p:pic>
        <p:nvPicPr>
          <p:cNvPr id="858" name="" descr=""/>
          <p:cNvPicPr/>
          <p:nvPr/>
        </p:nvPicPr>
        <p:blipFill>
          <a:blip r:embed="rId1"/>
          <a:stretch/>
        </p:blipFill>
        <p:spPr>
          <a:xfrm>
            <a:off x="5715000" y="398880"/>
            <a:ext cx="2941560" cy="1400760"/>
          </a:xfrm>
          <a:prstGeom prst="rect">
            <a:avLst/>
          </a:prstGeom>
          <a:ln w="0">
            <a:noFill/>
          </a:ln>
        </p:spPr>
      </p:pic>
      <p:sp>
        <p:nvSpPr>
          <p:cNvPr id="859" name="Text Box 4_ 2"/>
          <p:cNvSpPr/>
          <p:nvPr/>
        </p:nvSpPr>
        <p:spPr>
          <a:xfrm>
            <a:off x="538560" y="1442520"/>
            <a:ext cx="7918200" cy="417204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Loi Robert du 21/12/2021</a:t>
            </a:r>
            <a:endParaRPr b="0" lang="fr-FR" sz="2200" spc="-1" strike="noStrike">
              <a:solidFill>
                <a:srgbClr val="3333cc"/>
              </a:solidFill>
              <a:latin typeface="Times New Roman"/>
            </a:endParaRPr>
          </a:p>
          <a:p>
            <a:pPr>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Times New Roman"/>
              </a:rPr>
              <a:t>Les bibliothèques départementales ont pour missions, à l’échelle du département : </a:t>
            </a:r>
            <a:endParaRPr b="0" lang="fr-FR" sz="1600" spc="-1" strike="noStrike">
              <a:solidFill>
                <a:srgbClr val="3333cc"/>
              </a:solidFill>
              <a:latin typeface="Times New Roman"/>
            </a:endParaRPr>
          </a:p>
          <a:p>
            <a:pPr marL="380880" indent="-380880">
              <a:lnSpc>
                <a:spcPct val="100000"/>
              </a:lnSpc>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Times New Roman"/>
              </a:rPr>
              <a:t>1° De </a:t>
            </a:r>
            <a:r>
              <a:rPr b="1" lang="fr-FR" sz="1600" spc="-1" strike="noStrike">
                <a:solidFill>
                  <a:srgbClr val="3333cc"/>
                </a:solidFill>
                <a:latin typeface="Arial"/>
                <a:ea typeface="Times New Roman"/>
              </a:rPr>
              <a:t>renforcer la couverture territoriale en bibliothèques</a:t>
            </a:r>
            <a:r>
              <a:rPr b="0" lang="fr-FR" sz="1600" spc="-1" strike="noStrike">
                <a:solidFill>
                  <a:srgbClr val="000000"/>
                </a:solidFill>
                <a:latin typeface="Arial"/>
                <a:ea typeface="Times New Roman"/>
              </a:rPr>
              <a:t>, afin d’offrir un égal accès de tous à la culture, à l’information, à l’éducation, à la recherche, aux savoirs et aux loisirs ;</a:t>
            </a:r>
            <a:endParaRPr b="0" lang="fr-FR" sz="1600" spc="-1" strike="noStrike">
              <a:solidFill>
                <a:srgbClr val="3333cc"/>
              </a:solidFill>
              <a:latin typeface="Times New Roman"/>
            </a:endParaRPr>
          </a:p>
          <a:p>
            <a:pPr marL="380880" indent="-380880">
              <a:lnSpc>
                <a:spcPct val="100000"/>
              </a:lnSpc>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Times New Roman"/>
              </a:rPr>
              <a:t>2° De </a:t>
            </a:r>
            <a:r>
              <a:rPr b="1" lang="fr-FR" sz="1600" spc="-1" strike="noStrike">
                <a:solidFill>
                  <a:srgbClr val="3333cc"/>
                </a:solidFill>
                <a:latin typeface="Arial"/>
                <a:ea typeface="Times New Roman"/>
              </a:rPr>
              <a:t>favoriser la mise en réseau des bibliothèques</a:t>
            </a:r>
            <a:r>
              <a:rPr b="0" lang="fr-FR" sz="1600" spc="-1" strike="noStrike">
                <a:solidFill>
                  <a:srgbClr val="000000"/>
                </a:solidFill>
                <a:latin typeface="Arial"/>
                <a:ea typeface="Times New Roman"/>
              </a:rPr>
              <a:t> des collectivités territoriales ou de leurs groupements ;</a:t>
            </a:r>
            <a:endParaRPr b="0" lang="fr-FR" sz="1600" spc="-1" strike="noStrike">
              <a:solidFill>
                <a:srgbClr val="3333cc"/>
              </a:solidFill>
              <a:latin typeface="Times New Roman"/>
            </a:endParaRPr>
          </a:p>
          <a:p>
            <a:pPr marL="380880" indent="-380880">
              <a:lnSpc>
                <a:spcPct val="100000"/>
              </a:lnSpc>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Times New Roman"/>
              </a:rPr>
              <a:t>3° De </a:t>
            </a:r>
            <a:r>
              <a:rPr b="1" lang="fr-FR" sz="1600" spc="-1" strike="noStrike">
                <a:solidFill>
                  <a:srgbClr val="3333cc"/>
                </a:solidFill>
                <a:latin typeface="Arial"/>
                <a:ea typeface="Times New Roman"/>
              </a:rPr>
              <a:t>proposer des collections et des services</a:t>
            </a:r>
            <a:r>
              <a:rPr b="0" lang="fr-FR" sz="1600" spc="-1" strike="noStrike">
                <a:solidFill>
                  <a:srgbClr val="000000"/>
                </a:solidFill>
                <a:latin typeface="Arial"/>
                <a:ea typeface="Times New Roman"/>
              </a:rPr>
              <a:t> aux bibliothèques des collectivités territoriales ou de leurs groupements et, le cas échéant, directement au public ; </a:t>
            </a:r>
            <a:endParaRPr b="0" lang="fr-FR" sz="1600" spc="-1" strike="noStrike">
              <a:solidFill>
                <a:srgbClr val="3333cc"/>
              </a:solidFill>
              <a:latin typeface="Times New Roman"/>
            </a:endParaRPr>
          </a:p>
          <a:p>
            <a:pPr marL="380880" indent="-380880">
              <a:lnSpc>
                <a:spcPct val="100000"/>
              </a:lnSpc>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Times New Roman"/>
              </a:rPr>
              <a:t>4° De contribuer à la </a:t>
            </a:r>
            <a:r>
              <a:rPr b="1" lang="fr-FR" sz="1600" spc="-1" strike="noStrike">
                <a:solidFill>
                  <a:srgbClr val="3333cc"/>
                </a:solidFill>
                <a:latin typeface="Arial"/>
                <a:ea typeface="Times New Roman"/>
              </a:rPr>
              <a:t>formation des agents et des </a:t>
            </a:r>
            <a:r>
              <a:rPr b="1" lang="fr-FR" sz="1600" spc="-1" strike="noStrike">
                <a:solidFill>
                  <a:srgbClr val="ff0000"/>
                </a:solidFill>
                <a:latin typeface="Arial"/>
                <a:ea typeface="Times New Roman"/>
              </a:rPr>
              <a:t>collaborateurs occasionnels</a:t>
            </a:r>
            <a:r>
              <a:rPr b="0" lang="fr-FR" sz="1600" spc="-1" strike="noStrike">
                <a:solidFill>
                  <a:srgbClr val="000000"/>
                </a:solidFill>
                <a:latin typeface="Arial"/>
                <a:ea typeface="Times New Roman"/>
              </a:rPr>
              <a:t> des bibliothèques des collectivités territoriales ou de leurs groupements ;</a:t>
            </a:r>
            <a:endParaRPr b="0" lang="fr-FR" sz="1600" spc="-1" strike="noStrike">
              <a:solidFill>
                <a:srgbClr val="3333cc"/>
              </a:solidFill>
              <a:latin typeface="Times New Roman"/>
            </a:endParaRPr>
          </a:p>
          <a:p>
            <a:pPr marL="380880" indent="-380880">
              <a:lnSpc>
                <a:spcPct val="100000"/>
              </a:lnSpc>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Times New Roman"/>
              </a:rPr>
              <a:t>5° D’</a:t>
            </a:r>
            <a:r>
              <a:rPr b="1" lang="fr-FR" sz="1600" spc="-1" strike="noStrike">
                <a:solidFill>
                  <a:srgbClr val="3333cc"/>
                </a:solidFill>
                <a:latin typeface="Arial"/>
                <a:ea typeface="Times New Roman"/>
              </a:rPr>
              <a:t>élaborer un schéma de développement</a:t>
            </a:r>
            <a:r>
              <a:rPr b="0" lang="fr-FR" sz="1600" spc="-1" strike="noStrike">
                <a:solidFill>
                  <a:srgbClr val="000000"/>
                </a:solidFill>
                <a:latin typeface="Arial"/>
                <a:ea typeface="Times New Roman"/>
              </a:rPr>
              <a:t> de la lecture publique, approuvé par l’assemblée départementale. </a:t>
            </a:r>
            <a:endParaRPr b="0" lang="fr-FR" sz="1600" spc="-1" strike="noStrike">
              <a:solidFill>
                <a:srgbClr val="3333cc"/>
              </a:solidFill>
              <a:latin typeface="Times New Roman"/>
            </a:endParaRPr>
          </a:p>
        </p:txBody>
      </p:sp>
      <p:sp>
        <p:nvSpPr>
          <p:cNvPr id="860" name=""/>
          <p:cNvSpPr txBox="1"/>
          <p:nvPr/>
        </p:nvSpPr>
        <p:spPr>
          <a:xfrm>
            <a:off x="6756480" y="5663880"/>
            <a:ext cx="1549440" cy="333720"/>
          </a:xfrm>
          <a:prstGeom prst="rect">
            <a:avLst/>
          </a:prstGeom>
          <a:noFill/>
          <a:ln w="0">
            <a:noFill/>
          </a:ln>
        </p:spPr>
        <p:txBody>
          <a:bodyPr lIns="90000" rIns="90000" tIns="45000" bIns="45000" anchor="t">
            <a:noAutofit/>
          </a:bodyPr>
          <a:p>
            <a:r>
              <a:rPr b="1" lang="fr-FR" sz="1600" spc="-1" strike="noStrike">
                <a:solidFill>
                  <a:srgbClr val="ff0000"/>
                </a:solidFill>
                <a:latin typeface="Arial"/>
              </a:rPr>
              <a:t>= bénévoles</a:t>
            </a:r>
            <a:endParaRPr b="0" lang="fr-FR" sz="1600" spc="-1" strike="noStrike">
              <a:solidFill>
                <a:srgbClr val="3333cc"/>
              </a:solidFill>
              <a:latin typeface="Times New Roman"/>
            </a:endParaRPr>
          </a:p>
        </p:txBody>
      </p:sp>
      <p:sp>
        <p:nvSpPr>
          <p:cNvPr id="861" name=""/>
          <p:cNvSpPr/>
          <p:nvPr/>
        </p:nvSpPr>
        <p:spPr>
          <a:xfrm>
            <a:off x="5448240" y="4673520"/>
            <a:ext cx="1359000" cy="1066680"/>
          </a:xfrm>
          <a:prstGeom prst="line">
            <a:avLst/>
          </a:prstGeom>
          <a:ln w="36000">
            <a:solidFill>
              <a:srgbClr val="ff0000"/>
            </a:solidFill>
            <a:roun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2" name="Espace réservé du pied de page 3_25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63" name="Espace réservé du pied de page 3_256"/>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64" name="Rectangle 2_31"/>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L’organe et la fonction</a:t>
            </a:r>
            <a:endParaRPr b="0" lang="fr-FR" sz="3600" spc="-1" strike="noStrike">
              <a:solidFill>
                <a:srgbClr val="3333cc"/>
              </a:solidFill>
              <a:latin typeface="Times New Roman"/>
            </a:endParaRPr>
          </a:p>
        </p:txBody>
      </p:sp>
      <p:sp>
        <p:nvSpPr>
          <p:cNvPr id="865" name="Text Box 4_115"/>
          <p:cNvSpPr/>
          <p:nvPr/>
        </p:nvSpPr>
        <p:spPr>
          <a:xfrm>
            <a:off x="607680" y="1036440"/>
            <a:ext cx="7747560" cy="140400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Le plus sûr est de sanctuariser l’organe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Meilleure garantie pour que les fonctions perdurent</a:t>
            </a:r>
            <a:endParaRPr b="0" lang="fr-FR" sz="20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800" spc="-1" strike="noStrike">
              <a:solidFill>
                <a:srgbClr val="3333cc"/>
              </a:solidFill>
              <a:latin typeface="Times New Roman"/>
            </a:endParaRPr>
          </a:p>
        </p:txBody>
      </p:sp>
      <p:pic>
        <p:nvPicPr>
          <p:cNvPr id="866" name="" descr=""/>
          <p:cNvPicPr/>
          <p:nvPr/>
        </p:nvPicPr>
        <p:blipFill>
          <a:blip r:embed="rId1"/>
          <a:stretch/>
        </p:blipFill>
        <p:spPr>
          <a:xfrm>
            <a:off x="1862280" y="1945440"/>
            <a:ext cx="5628960" cy="4077720"/>
          </a:xfrm>
          <a:prstGeom prst="rect">
            <a:avLst/>
          </a:prstGeom>
          <a:ln w="0">
            <a:noFill/>
          </a:ln>
        </p:spPr>
      </p:pic>
      <p:sp>
        <p:nvSpPr>
          <p:cNvPr id="867" name="Text Box 4_116"/>
          <p:cNvSpPr/>
          <p:nvPr/>
        </p:nvSpPr>
        <p:spPr>
          <a:xfrm>
            <a:off x="828000" y="5042520"/>
            <a:ext cx="7747560" cy="947160"/>
          </a:xfrm>
          <a:prstGeom prst="rect">
            <a:avLst/>
          </a:prstGeom>
          <a:noFill/>
          <a:ln w="0">
            <a:noFill/>
          </a:ln>
        </p:spPr>
        <p:style>
          <a:lnRef idx="0"/>
          <a:fillRef idx="0"/>
          <a:effectRef idx="0"/>
          <a:fontRef idx="minor"/>
        </p:style>
        <p:txBody>
          <a:bodyPr lIns="90000" rIns="90000" tIns="46800" bIns="46800" anchor="t">
            <a:spAutoFit/>
          </a:bodyPr>
          <a:p>
            <a:pPr marL="380880" indent="-380880" algn="ctr">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ff0000"/>
                </a:solidFill>
                <a:latin typeface="Arial"/>
              </a:rPr>
              <a:t>Une bibliothèque départementale</a:t>
            </a:r>
            <a:br>
              <a:rPr sz="2800"/>
            </a:br>
            <a:r>
              <a:rPr b="1" lang="fr-FR" sz="2800" spc="-1" strike="noStrike">
                <a:solidFill>
                  <a:srgbClr val="ff0000"/>
                </a:solidFill>
                <a:latin typeface="Arial"/>
              </a:rPr>
              <a:t>est une bibliothèque</a:t>
            </a:r>
            <a:endParaRPr b="0" lang="fr-FR" sz="28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8" name="Espace réservé du pied de page 3_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69" name="Espace réservé du pied de page 3_7"/>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70" name="Rectangle 2_3"/>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Plans et schémas :</a:t>
            </a:r>
            <a:br>
              <a:rPr sz="3600"/>
            </a:br>
            <a:r>
              <a:rPr b="1" lang="fr-FR" sz="3600" spc="-1" strike="noStrike">
                <a:solidFill>
                  <a:srgbClr val="3333cc"/>
                </a:solidFill>
                <a:latin typeface="Arial"/>
                <a:ea typeface="Times New Roman"/>
              </a:rPr>
              <a:t>sémantique et terminologie</a:t>
            </a:r>
            <a:endParaRPr b="0" lang="fr-FR" sz="3600" spc="-1" strike="noStrike">
              <a:solidFill>
                <a:srgbClr val="3333cc"/>
              </a:solidFill>
              <a:latin typeface="Times New Roman"/>
            </a:endParaRPr>
          </a:p>
        </p:txBody>
      </p:sp>
      <p:sp>
        <p:nvSpPr>
          <p:cNvPr id="871" name="Text Box 4_3"/>
          <p:cNvSpPr/>
          <p:nvPr/>
        </p:nvSpPr>
        <p:spPr>
          <a:xfrm>
            <a:off x="607680" y="1428840"/>
            <a:ext cx="7747560" cy="489240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Circulaire 83-34 du 8 avril 1983</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Recommande des Plans départementaux de développement de la lecture publique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Depuis 1986</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Multiplication des PDLP</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Loi Robert</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ea typeface="Microsoft YaHei"/>
              </a:rPr>
              <a:t>Obligation de </a:t>
            </a:r>
            <a:r>
              <a:rPr b="1" lang="fr-FR" sz="2400" spc="-1" strike="noStrike">
                <a:solidFill>
                  <a:srgbClr val="3333cc"/>
                </a:solidFill>
                <a:latin typeface="Arial"/>
                <a:ea typeface="Times New Roman"/>
              </a:rPr>
              <a:t>schéma de développement de la lecture publique, approuvé par l’assemblée départementale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On va dire que c’est la même chose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Un  projet politique avec objectifs et moyens</a:t>
            </a:r>
            <a:endParaRPr b="0" lang="fr-FR" sz="24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2" name="Picture 2_2" descr="3elieu1"/>
          <p:cNvPicPr/>
          <p:nvPr/>
        </p:nvPicPr>
        <p:blipFill>
          <a:blip r:embed="rId1"/>
          <a:stretch/>
        </p:blipFill>
        <p:spPr>
          <a:xfrm>
            <a:off x="250920" y="404640"/>
            <a:ext cx="8610480" cy="6067440"/>
          </a:xfrm>
          <a:prstGeom prst="rect">
            <a:avLst/>
          </a:prstGeom>
          <a:ln w="0">
            <a:noFill/>
          </a:ln>
        </p:spPr>
      </p:pic>
      <p:sp>
        <p:nvSpPr>
          <p:cNvPr id="103" name="Espace réservé du pied de page 3_93"/>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04" name="Rectangle 3_1"/>
          <p:cNvSpPr/>
          <p:nvPr/>
        </p:nvSpPr>
        <p:spPr>
          <a:xfrm>
            <a:off x="3311280" y="2385720"/>
            <a:ext cx="4310640" cy="764640"/>
          </a:xfrm>
          <a:prstGeom prst="rect">
            <a:avLst/>
          </a:prstGeom>
          <a:solidFill>
            <a:srgbClr val="ffcc99"/>
          </a:solidFill>
          <a:ln w="0">
            <a:noFill/>
          </a:ln>
        </p:spPr>
        <p:style>
          <a:lnRef idx="0"/>
          <a:fillRef idx="0"/>
          <a:effectRef idx="0"/>
          <a:fontRef idx="minor"/>
        </p:style>
        <p:txBody>
          <a:bodyPr wrap="none"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3333cc"/>
                </a:solidFill>
                <a:latin typeface="Times New Roman"/>
                <a:ea typeface="Times New Roman"/>
              </a:rPr>
              <a:t>Le sociologue Ray Oldenburg distingue </a:t>
            </a:r>
            <a:br>
              <a:rPr sz="2000"/>
            </a:br>
            <a:r>
              <a:rPr b="0" lang="fr-FR" sz="2000" spc="-1" strike="noStrike">
                <a:solidFill>
                  <a:srgbClr val="3333cc"/>
                </a:solidFill>
                <a:latin typeface="Times New Roman"/>
                <a:ea typeface="Times New Roman"/>
              </a:rPr>
              <a:t>le 1</a:t>
            </a:r>
            <a:r>
              <a:rPr b="0" lang="fr-FR" sz="2000" spc="-1" strike="noStrike" baseline="30000">
                <a:solidFill>
                  <a:srgbClr val="3333cc"/>
                </a:solidFill>
                <a:latin typeface="Times New Roman"/>
                <a:ea typeface="Times New Roman"/>
              </a:rPr>
              <a:t>er</a:t>
            </a:r>
            <a:r>
              <a:rPr b="0" lang="fr-FR" sz="2000" spc="-1" strike="noStrike">
                <a:solidFill>
                  <a:srgbClr val="3333cc"/>
                </a:solidFill>
                <a:latin typeface="Times New Roman"/>
                <a:ea typeface="Times New Roman"/>
              </a:rPr>
              <a:t> lieu, celui du domicile</a:t>
            </a:r>
            <a:r>
              <a:rPr b="0" lang="fr-FR" sz="2400" spc="-1" strike="noStrike">
                <a:solidFill>
                  <a:srgbClr val="3333cc"/>
                </a:solidFill>
                <a:latin typeface="Times New Roman"/>
                <a:ea typeface="Times New Roman"/>
              </a:rPr>
              <a:t> </a:t>
            </a:r>
            <a:endParaRPr b="0" lang="fr-FR" sz="2400" spc="-1" strike="noStrike">
              <a:solidFill>
                <a:srgbClr val="3333cc"/>
              </a:solidFill>
              <a:latin typeface="Times New Roman"/>
            </a:endParaRPr>
          </a:p>
        </p:txBody>
      </p:sp>
      <p:sp>
        <p:nvSpPr>
          <p:cNvPr id="105" name="Text Box 8_ 9"/>
          <p:cNvSpPr/>
          <p:nvPr/>
        </p:nvSpPr>
        <p:spPr>
          <a:xfrm flipH="1">
            <a:off x="1973520" y="402840"/>
            <a:ext cx="4200840" cy="8859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300" spc="-1" strike="noStrike">
                <a:solidFill>
                  <a:srgbClr val="000000"/>
                </a:solidFill>
                <a:latin typeface="Arial"/>
                <a:ea typeface="Arial"/>
              </a:rPr>
              <a:t>L’expression a rapidement fait florès mais je voudrais revenir au sens originel de ce concept forgé au début des années 1980 sans référence aucune aux bibliothèques.</a:t>
            </a:r>
            <a:endParaRPr b="1" lang="fr-FR" sz="13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2" name="Espace réservé du pied de page 3_2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73"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                     </a:t>
            </a:r>
            <a:r>
              <a:rPr b="1" lang="fr-FR" sz="3200" spc="-1" strike="noStrike">
                <a:solidFill>
                  <a:srgbClr val="3333cc"/>
                </a:solidFill>
                <a:latin typeface="Arial"/>
                <a:ea typeface="Times New Roman"/>
              </a:rPr>
              <a:t>Le rôle de l’État</a:t>
            </a:r>
            <a:endParaRPr b="0" lang="fr-FR" sz="3200" spc="-1" strike="noStrike">
              <a:solidFill>
                <a:srgbClr val="000000"/>
              </a:solidFill>
              <a:latin typeface="Times New Roman"/>
            </a:endParaRPr>
          </a:p>
        </p:txBody>
      </p:sp>
      <p:sp>
        <p:nvSpPr>
          <p:cNvPr id="874" name="Espace réservé du pied de page 3_22"/>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75" name="Text Box 4_7"/>
          <p:cNvSpPr/>
          <p:nvPr/>
        </p:nvSpPr>
        <p:spPr>
          <a:xfrm>
            <a:off x="929160" y="1527120"/>
            <a:ext cx="7248240" cy="324936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Soutenir en influant</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DGD</a:t>
            </a:r>
            <a:endParaRPr b="0" lang="fr-FR" sz="22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Plan Bibliothèques</a:t>
            </a:r>
            <a:endParaRPr b="0" lang="fr-FR" sz="22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Contractualisation</a:t>
            </a:r>
            <a:endParaRPr b="0" lang="fr-FR" sz="22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 </a:t>
            </a:r>
            <a:endParaRPr b="0" lang="fr-FR" sz="36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pic>
        <p:nvPicPr>
          <p:cNvPr id="876" name="" descr=""/>
          <p:cNvPicPr/>
          <p:nvPr/>
        </p:nvPicPr>
        <p:blipFill>
          <a:blip r:embed="rId1"/>
          <a:stretch/>
        </p:blipFill>
        <p:spPr>
          <a:xfrm>
            <a:off x="454320" y="351360"/>
            <a:ext cx="3657240" cy="990360"/>
          </a:xfrm>
          <a:prstGeom prst="rect">
            <a:avLst/>
          </a:prstGeom>
          <a:ln w="0">
            <a:noFill/>
          </a:ln>
        </p:spPr>
      </p:pic>
      <p:pic>
        <p:nvPicPr>
          <p:cNvPr id="877" name="" descr=""/>
          <p:cNvPicPr/>
          <p:nvPr/>
        </p:nvPicPr>
        <p:blipFill>
          <a:blip r:embed="rId2"/>
          <a:stretch/>
        </p:blipFill>
        <p:spPr>
          <a:xfrm>
            <a:off x="4354200" y="2107080"/>
            <a:ext cx="4564080" cy="3960360"/>
          </a:xfrm>
          <a:prstGeom prst="rect">
            <a:avLst/>
          </a:prstGeom>
          <a:ln w="0">
            <a:noFill/>
          </a:ln>
        </p:spPr>
      </p:pic>
    </p:spTree>
  </p:cSld>
  <mc:AlternateContent>
    <mc:Choice Requires="p14">
      <p:transition spd="slow" p14:dur="2000"/>
    </mc:Choice>
    <mc:Fallback>
      <p:transition spd="slow"/>
    </mc:Fallback>
  </mc:AlternateContent>
</p:sld>
</file>

<file path=ppt/slides/slide1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8" name="Espace réservé du pied de page 1_0"/>
          <p:cNvSpPr/>
          <p:nvPr/>
        </p:nvSpPr>
        <p:spPr>
          <a:xfrm>
            <a:off x="457200" y="6324480"/>
            <a:ext cx="8229600" cy="324000"/>
          </a:xfrm>
          <a:prstGeom prst="rect">
            <a:avLst/>
          </a:prstGeom>
          <a:noFill/>
          <a:ln w="0">
            <a:noFill/>
          </a:ln>
        </p:spPr>
        <p:style>
          <a:lnRef idx="0"/>
          <a:fillRef idx="0"/>
          <a:effectRef idx="0"/>
          <a:fontRef idx="minor"/>
        </p:style>
        <p:txBody>
          <a:bodyPr lIns="90000" rIns="90000" tIns="46800" bIns="46800" anchor="t">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200" spc="-1" strike="noStrike">
                <a:solidFill>
                  <a:srgbClr val="000000"/>
                </a:solidFill>
                <a:latin typeface="Times New Roman"/>
                <a:ea typeface="Arial"/>
              </a:rPr>
              <a:t>Dominique Lahary. </a:t>
            </a:r>
            <a:r>
              <a:rPr b="0" i="1" lang="fr-FR" sz="1200" spc="-1" strike="noStrike">
                <a:solidFill>
                  <a:srgbClr val="000000"/>
                </a:solidFill>
                <a:latin typeface="Times New Roman"/>
                <a:ea typeface="Arial"/>
              </a:rPr>
              <a:t>40 ans de lecture publique : un regard subjectif. BPI, 16 octobre 2017</a:t>
            </a:r>
            <a:endParaRPr b="0" lang="fr-FR" sz="1200" spc="-1" strike="noStrike">
              <a:solidFill>
                <a:srgbClr val="3333cc"/>
              </a:solidFill>
              <a:latin typeface="Times New Roman"/>
            </a:endParaRPr>
          </a:p>
        </p:txBody>
      </p:sp>
      <p:sp>
        <p:nvSpPr>
          <p:cNvPr id="879" name="PlaceHolder 1"/>
          <p:cNvSpPr>
            <a:spLocks noGrp="1"/>
          </p:cNvSpPr>
          <p:nvPr>
            <p:ph type="title"/>
          </p:nvPr>
        </p:nvSpPr>
        <p:spPr>
          <a:xfrm>
            <a:off x="394920" y="-360"/>
            <a:ext cx="8458200" cy="1268280"/>
          </a:xfrm>
          <a:prstGeom prst="rect">
            <a:avLst/>
          </a:prstGeom>
          <a:noFill/>
          <a:ln w="0">
            <a:noFill/>
          </a:ln>
        </p:spPr>
        <p:txBody>
          <a:bodyPr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000" spc="-1" strike="noStrike">
                <a:solidFill>
                  <a:srgbClr val="333399"/>
                </a:solidFill>
                <a:latin typeface="Arial"/>
                <a:ea typeface="Times New Roman"/>
              </a:rPr>
              <a:t>Où est la lecture publique ?</a:t>
            </a:r>
            <a:endParaRPr b="0" lang="fr-FR" sz="3000" spc="-1" strike="noStrike">
              <a:solidFill>
                <a:srgbClr val="000000"/>
              </a:solidFill>
              <a:latin typeface="Times New Roman"/>
            </a:endParaRPr>
          </a:p>
        </p:txBody>
      </p:sp>
      <p:pic>
        <p:nvPicPr>
          <p:cNvPr id="880" name="Picture 3_7" descr="gateau-millefeuille1"/>
          <p:cNvPicPr/>
          <p:nvPr/>
        </p:nvPicPr>
        <p:blipFill>
          <a:blip r:embed="rId1"/>
          <a:stretch/>
        </p:blipFill>
        <p:spPr>
          <a:xfrm>
            <a:off x="4067280" y="1125360"/>
            <a:ext cx="4464000" cy="2513160"/>
          </a:xfrm>
          <a:prstGeom prst="rect">
            <a:avLst/>
          </a:prstGeom>
          <a:ln w="0">
            <a:noFill/>
          </a:ln>
        </p:spPr>
      </p:pic>
      <p:grpSp>
        <p:nvGrpSpPr>
          <p:cNvPr id="881" name="Group 4_2"/>
          <p:cNvGrpSpPr/>
          <p:nvPr/>
        </p:nvGrpSpPr>
        <p:grpSpPr>
          <a:xfrm>
            <a:off x="538200" y="2925720"/>
            <a:ext cx="3600360" cy="1384200"/>
            <a:chOff x="538200" y="2925720"/>
            <a:chExt cx="3600360" cy="1384200"/>
          </a:xfrm>
        </p:grpSpPr>
        <p:sp>
          <p:nvSpPr>
            <p:cNvPr id="882" name="Text Box 5_6"/>
            <p:cNvSpPr/>
            <p:nvPr/>
          </p:nvSpPr>
          <p:spPr>
            <a:xfrm>
              <a:off x="538200" y="3789360"/>
              <a:ext cx="2592360" cy="520560"/>
            </a:xfrm>
            <a:prstGeom prst="rect">
              <a:avLst/>
            </a:prstGeom>
            <a:noFill/>
            <a:ln w="0">
              <a:noFill/>
            </a:ln>
          </p:spPr>
          <p:style>
            <a:lnRef idx="0"/>
            <a:fillRef idx="0"/>
            <a:effectRef idx="0"/>
            <a:fontRef idx="minor"/>
          </p:style>
          <p:txBody>
            <a:bodyPr lIns="90000" rIns="90000" tIns="46800" bIns="46800" anchor="t">
              <a:spAutoFit/>
            </a:bodyPr>
            <a:p>
              <a:pPr>
                <a:spcBef>
                  <a:spcPts val="17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99"/>
                  </a:solidFill>
                  <a:latin typeface="Arial"/>
                  <a:ea typeface="Arial"/>
                </a:rPr>
                <a:t>Commune</a:t>
              </a:r>
              <a:endParaRPr b="1" lang="fr-FR" sz="2800" spc="-1" strike="noStrike">
                <a:solidFill>
                  <a:srgbClr val="333399"/>
                </a:solidFill>
                <a:latin typeface="Arial"/>
              </a:endParaRPr>
            </a:p>
          </p:txBody>
        </p:sp>
        <p:sp>
          <p:nvSpPr>
            <p:cNvPr id="883" name="Line 6_2"/>
            <p:cNvSpPr/>
            <p:nvPr/>
          </p:nvSpPr>
          <p:spPr>
            <a:xfrm flipV="1">
              <a:off x="2481120" y="2925720"/>
              <a:ext cx="1657440" cy="1079280"/>
            </a:xfrm>
            <a:prstGeom prst="line">
              <a:avLst/>
            </a:prstGeom>
            <a:ln w="76320">
              <a:solidFill>
                <a:srgbClr val="bbe0e3"/>
              </a:solidFill>
              <a:miter/>
              <a:tailEnd len="med" type="triangle" w="med"/>
            </a:ln>
          </p:spPr>
          <p:style>
            <a:lnRef idx="0"/>
            <a:fillRef idx="0"/>
            <a:effectRef idx="0"/>
            <a:fontRef idx="minor"/>
          </p:style>
        </p:sp>
      </p:grpSp>
      <p:grpSp>
        <p:nvGrpSpPr>
          <p:cNvPr id="884" name="Group 7_2"/>
          <p:cNvGrpSpPr/>
          <p:nvPr/>
        </p:nvGrpSpPr>
        <p:grpSpPr>
          <a:xfrm>
            <a:off x="538200" y="2852640"/>
            <a:ext cx="3454200" cy="880920"/>
            <a:chOff x="538200" y="2852640"/>
            <a:chExt cx="3454200" cy="880920"/>
          </a:xfrm>
        </p:grpSpPr>
        <p:sp>
          <p:nvSpPr>
            <p:cNvPr id="885" name="Text Box 8_4"/>
            <p:cNvSpPr/>
            <p:nvPr/>
          </p:nvSpPr>
          <p:spPr>
            <a:xfrm>
              <a:off x="538200" y="3213000"/>
              <a:ext cx="2663640" cy="520560"/>
            </a:xfrm>
            <a:prstGeom prst="rect">
              <a:avLst/>
            </a:prstGeom>
            <a:noFill/>
            <a:ln w="0">
              <a:noFill/>
            </a:ln>
          </p:spPr>
          <p:style>
            <a:lnRef idx="0"/>
            <a:fillRef idx="0"/>
            <a:effectRef idx="0"/>
            <a:fontRef idx="minor"/>
          </p:style>
          <p:txBody>
            <a:bodyPr lIns="90000" rIns="90000" tIns="46800" bIns="46800" anchor="t">
              <a:spAutoFit/>
            </a:bodyPr>
            <a:p>
              <a:pPr>
                <a:spcBef>
                  <a:spcPts val="17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99"/>
                  </a:solidFill>
                  <a:latin typeface="Arial"/>
                  <a:ea typeface="Arial"/>
                </a:rPr>
                <a:t>Interco</a:t>
              </a:r>
              <a:endParaRPr b="1" lang="fr-FR" sz="2800" spc="-1" strike="noStrike">
                <a:solidFill>
                  <a:srgbClr val="333399"/>
                </a:solidFill>
                <a:latin typeface="Arial"/>
              </a:endParaRPr>
            </a:p>
          </p:txBody>
        </p:sp>
        <p:sp>
          <p:nvSpPr>
            <p:cNvPr id="886" name="Line 9_2"/>
            <p:cNvSpPr/>
            <p:nvPr/>
          </p:nvSpPr>
          <p:spPr>
            <a:xfrm flipV="1">
              <a:off x="2049480" y="2852640"/>
              <a:ext cx="1942920" cy="649440"/>
            </a:xfrm>
            <a:prstGeom prst="line">
              <a:avLst/>
            </a:prstGeom>
            <a:ln w="76320">
              <a:solidFill>
                <a:srgbClr val="bbe0e3"/>
              </a:solidFill>
              <a:miter/>
              <a:tailEnd len="med" type="triangle" w="med"/>
            </a:ln>
          </p:spPr>
          <p:style>
            <a:lnRef idx="0"/>
            <a:fillRef idx="0"/>
            <a:effectRef idx="0"/>
            <a:fontRef idx="minor"/>
          </p:style>
        </p:sp>
      </p:grpSp>
      <p:grpSp>
        <p:nvGrpSpPr>
          <p:cNvPr id="887" name="Group 10_2"/>
          <p:cNvGrpSpPr/>
          <p:nvPr/>
        </p:nvGrpSpPr>
        <p:grpSpPr>
          <a:xfrm>
            <a:off x="538200" y="2565360"/>
            <a:ext cx="3602160" cy="593640"/>
            <a:chOff x="538200" y="2565360"/>
            <a:chExt cx="3602160" cy="593640"/>
          </a:xfrm>
        </p:grpSpPr>
        <p:sp>
          <p:nvSpPr>
            <p:cNvPr id="888" name="Text Box 11_3"/>
            <p:cNvSpPr/>
            <p:nvPr/>
          </p:nvSpPr>
          <p:spPr>
            <a:xfrm>
              <a:off x="538200" y="2638440"/>
              <a:ext cx="2735280" cy="520560"/>
            </a:xfrm>
            <a:prstGeom prst="rect">
              <a:avLst/>
            </a:prstGeom>
            <a:noFill/>
            <a:ln w="0">
              <a:noFill/>
            </a:ln>
          </p:spPr>
          <p:style>
            <a:lnRef idx="0"/>
            <a:fillRef idx="0"/>
            <a:effectRef idx="0"/>
            <a:fontRef idx="minor"/>
          </p:style>
          <p:txBody>
            <a:bodyPr lIns="90000" rIns="90000" tIns="46800" bIns="46800" anchor="t">
              <a:spAutoFit/>
            </a:bodyPr>
            <a:p>
              <a:pPr>
                <a:spcBef>
                  <a:spcPts val="17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99"/>
                  </a:solidFill>
                  <a:latin typeface="Arial"/>
                  <a:ea typeface="Arial"/>
                </a:rPr>
                <a:t>Département</a:t>
              </a:r>
              <a:endParaRPr b="1" lang="fr-FR" sz="2800" spc="-1" strike="noStrike">
                <a:solidFill>
                  <a:srgbClr val="333399"/>
                </a:solidFill>
                <a:latin typeface="Arial"/>
              </a:endParaRPr>
            </a:p>
          </p:txBody>
        </p:sp>
        <p:sp>
          <p:nvSpPr>
            <p:cNvPr id="889" name="Line 12_3"/>
            <p:cNvSpPr/>
            <p:nvPr/>
          </p:nvSpPr>
          <p:spPr>
            <a:xfrm flipV="1">
              <a:off x="3059280" y="2565360"/>
              <a:ext cx="1081080" cy="287280"/>
            </a:xfrm>
            <a:prstGeom prst="line">
              <a:avLst/>
            </a:prstGeom>
            <a:ln w="76320">
              <a:solidFill>
                <a:srgbClr val="bbe0e3"/>
              </a:solidFill>
              <a:miter/>
              <a:tailEnd len="med" type="triangle" w="med"/>
            </a:ln>
          </p:spPr>
          <p:style>
            <a:lnRef idx="0"/>
            <a:fillRef idx="0"/>
            <a:effectRef idx="0"/>
            <a:fontRef idx="minor"/>
          </p:style>
        </p:sp>
      </p:grpSp>
      <p:grpSp>
        <p:nvGrpSpPr>
          <p:cNvPr id="890" name="Group 13_2"/>
          <p:cNvGrpSpPr/>
          <p:nvPr/>
        </p:nvGrpSpPr>
        <p:grpSpPr>
          <a:xfrm>
            <a:off x="538200" y="2060640"/>
            <a:ext cx="3598560" cy="593640"/>
            <a:chOff x="538200" y="2060640"/>
            <a:chExt cx="3598560" cy="593640"/>
          </a:xfrm>
        </p:grpSpPr>
        <p:sp>
          <p:nvSpPr>
            <p:cNvPr id="891" name="Text Box 14_3"/>
            <p:cNvSpPr/>
            <p:nvPr/>
          </p:nvSpPr>
          <p:spPr>
            <a:xfrm>
              <a:off x="538200" y="2133720"/>
              <a:ext cx="2735280" cy="520560"/>
            </a:xfrm>
            <a:prstGeom prst="rect">
              <a:avLst/>
            </a:prstGeom>
            <a:noFill/>
            <a:ln w="0">
              <a:noFill/>
            </a:ln>
          </p:spPr>
          <p:style>
            <a:lnRef idx="0"/>
            <a:fillRef idx="0"/>
            <a:effectRef idx="0"/>
            <a:fontRef idx="minor"/>
          </p:style>
          <p:txBody>
            <a:bodyPr lIns="90000" rIns="90000" tIns="46800" bIns="46800" anchor="t">
              <a:spAutoFit/>
            </a:bodyPr>
            <a:p>
              <a:pPr>
                <a:spcBef>
                  <a:spcPts val="17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99"/>
                  </a:solidFill>
                  <a:latin typeface="Arial"/>
                  <a:ea typeface="Arial"/>
                </a:rPr>
                <a:t>(Région)</a:t>
              </a:r>
              <a:endParaRPr b="1" lang="fr-FR" sz="2800" spc="-1" strike="noStrike">
                <a:solidFill>
                  <a:srgbClr val="333399"/>
                </a:solidFill>
                <a:latin typeface="Arial"/>
              </a:endParaRPr>
            </a:p>
          </p:txBody>
        </p:sp>
        <p:sp>
          <p:nvSpPr>
            <p:cNvPr id="892" name="Line 15_3"/>
            <p:cNvSpPr/>
            <p:nvPr/>
          </p:nvSpPr>
          <p:spPr>
            <a:xfrm flipV="1">
              <a:off x="2193840" y="2060640"/>
              <a:ext cx="1942920" cy="216000"/>
            </a:xfrm>
            <a:prstGeom prst="line">
              <a:avLst/>
            </a:prstGeom>
            <a:ln w="76320">
              <a:solidFill>
                <a:srgbClr val="bbe0e3"/>
              </a:solidFill>
              <a:miter/>
              <a:tailEnd len="med" type="triangle" w="med"/>
            </a:ln>
          </p:spPr>
          <p:style>
            <a:lnRef idx="0"/>
            <a:fillRef idx="0"/>
            <a:effectRef idx="0"/>
            <a:fontRef idx="minor"/>
          </p:style>
        </p:sp>
      </p:grpSp>
      <p:grpSp>
        <p:nvGrpSpPr>
          <p:cNvPr id="893" name="Group 16_2"/>
          <p:cNvGrpSpPr/>
          <p:nvPr/>
        </p:nvGrpSpPr>
        <p:grpSpPr>
          <a:xfrm>
            <a:off x="611280" y="1557360"/>
            <a:ext cx="3814560" cy="520560"/>
            <a:chOff x="611280" y="1557360"/>
            <a:chExt cx="3814560" cy="520560"/>
          </a:xfrm>
        </p:grpSpPr>
        <p:sp>
          <p:nvSpPr>
            <p:cNvPr id="894" name="Text Box 17_2"/>
            <p:cNvSpPr/>
            <p:nvPr/>
          </p:nvSpPr>
          <p:spPr>
            <a:xfrm>
              <a:off x="611280" y="1557360"/>
              <a:ext cx="2735280" cy="520560"/>
            </a:xfrm>
            <a:prstGeom prst="rect">
              <a:avLst/>
            </a:prstGeom>
            <a:noFill/>
            <a:ln w="0">
              <a:noFill/>
            </a:ln>
          </p:spPr>
          <p:style>
            <a:lnRef idx="0"/>
            <a:fillRef idx="0"/>
            <a:effectRef idx="0"/>
            <a:fontRef idx="minor"/>
          </p:style>
          <p:txBody>
            <a:bodyPr lIns="90000" rIns="90000" tIns="46800" bIns="46800" anchor="t">
              <a:spAutoFit/>
            </a:bodyPr>
            <a:p>
              <a:pPr>
                <a:spcBef>
                  <a:spcPts val="17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2a6099"/>
                  </a:solidFill>
                  <a:latin typeface="Arial"/>
                  <a:ea typeface="Arial"/>
                </a:rPr>
                <a:t>État</a:t>
              </a:r>
              <a:endParaRPr b="1" lang="fr-FR" sz="2800" spc="-1" strike="noStrike">
                <a:solidFill>
                  <a:srgbClr val="2a6099"/>
                </a:solidFill>
                <a:latin typeface="Arial"/>
              </a:endParaRPr>
            </a:p>
          </p:txBody>
        </p:sp>
        <p:sp>
          <p:nvSpPr>
            <p:cNvPr id="895" name="Line 18_2"/>
            <p:cNvSpPr/>
            <p:nvPr/>
          </p:nvSpPr>
          <p:spPr>
            <a:xfrm flipV="1">
              <a:off x="1690560" y="1701360"/>
              <a:ext cx="2735280" cy="142920"/>
            </a:xfrm>
            <a:prstGeom prst="line">
              <a:avLst/>
            </a:prstGeom>
            <a:ln w="76320">
              <a:solidFill>
                <a:srgbClr val="bbe0e3"/>
              </a:solidFill>
              <a:miter/>
              <a:tailEnd len="med" type="triangle" w="med"/>
            </a:ln>
          </p:spPr>
          <p:style>
            <a:lnRef idx="0"/>
            <a:fillRef idx="0"/>
            <a:effectRef idx="0"/>
            <a:fontRef idx="minor"/>
          </p:style>
        </p:sp>
      </p:grpSp>
      <p:pic>
        <p:nvPicPr>
          <p:cNvPr id="896" name="Picture 19_2" descr=""/>
          <p:cNvPicPr/>
          <p:nvPr/>
        </p:nvPicPr>
        <p:blipFill>
          <a:blip r:embed="rId2"/>
          <a:stretch/>
        </p:blipFill>
        <p:spPr>
          <a:xfrm>
            <a:off x="3708360" y="4005360"/>
            <a:ext cx="4162320" cy="1828800"/>
          </a:xfrm>
          <a:prstGeom prst="rect">
            <a:avLst/>
          </a:prstGeom>
          <a:ln w="0">
            <a:noFill/>
          </a:ln>
        </p:spPr>
      </p:pic>
      <p:sp>
        <p:nvSpPr>
          <p:cNvPr id="897" name="Text Box 20_2"/>
          <p:cNvSpPr/>
          <p:nvPr/>
        </p:nvSpPr>
        <p:spPr>
          <a:xfrm flipH="1">
            <a:off x="304920" y="4419720"/>
            <a:ext cx="3047760" cy="189900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La lecture publique s’est installée à tous les étages du millefeuille politico-administratif.</a:t>
            </a:r>
            <a:endParaRPr b="0" lang="fr-FR" sz="1600" spc="-1" strike="noStrike">
              <a:solidFill>
                <a:srgbClr val="3333cc"/>
              </a:solidFill>
              <a:latin typeface="Arial"/>
            </a:endParaRPr>
          </a:p>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Il n’y a pas de doublon si  chaque échelon se consacre à ce pour quoi il est le plus efficace… et efficient !</a:t>
            </a:r>
            <a:endParaRPr b="0" lang="fr-FR" sz="1600" spc="-1" strike="noStrike">
              <a:solidFill>
                <a:srgbClr val="3333cc"/>
              </a:solidFill>
              <a:latin typeface="Arial"/>
            </a:endParaRPr>
          </a:p>
        </p:txBody>
      </p:sp>
      <p:sp>
        <p:nvSpPr>
          <p:cNvPr id="898" name="Espace réservé du pied de page 3_30"/>
          <p:cNvSpPr/>
          <p:nvPr/>
        </p:nvSpPr>
        <p:spPr>
          <a:xfrm>
            <a:off x="322560" y="61945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9" name="Line 3_5"/>
          <p:cNvSpPr/>
          <p:nvPr/>
        </p:nvSpPr>
        <p:spPr>
          <a:xfrm flipV="1">
            <a:off x="1428480" y="3082320"/>
            <a:ext cx="5715000" cy="76320"/>
          </a:xfrm>
          <a:prstGeom prst="line">
            <a:avLst/>
          </a:prstGeom>
          <a:ln w="254160">
            <a:solidFill>
              <a:srgbClr val="ff5050"/>
            </a:solidFill>
            <a:miter/>
            <a:headEnd len="med" type="triangle" w="med"/>
            <a:tailEnd len="med" type="triangle" w="med"/>
          </a:ln>
        </p:spPr>
        <p:style>
          <a:lnRef idx="0"/>
          <a:fillRef idx="0"/>
          <a:effectRef idx="0"/>
          <a:fontRef idx="minor"/>
        </p:style>
      </p:sp>
      <p:sp>
        <p:nvSpPr>
          <p:cNvPr id="900" name="Line 2_6"/>
          <p:cNvSpPr/>
          <p:nvPr/>
        </p:nvSpPr>
        <p:spPr>
          <a:xfrm>
            <a:off x="4323600" y="1181880"/>
            <a:ext cx="0" cy="3886200"/>
          </a:xfrm>
          <a:prstGeom prst="line">
            <a:avLst/>
          </a:prstGeom>
          <a:ln w="254160">
            <a:solidFill>
              <a:srgbClr val="ff5050"/>
            </a:solidFill>
            <a:miter/>
            <a:headEnd len="med" type="triangle" w="med"/>
            <a:tailEnd len="med" type="triangle" w="med"/>
          </a:ln>
        </p:spPr>
        <p:style>
          <a:lnRef idx="0"/>
          <a:fillRef idx="0"/>
          <a:effectRef idx="0"/>
          <a:fontRef idx="minor"/>
        </p:style>
      </p:sp>
      <p:sp>
        <p:nvSpPr>
          <p:cNvPr id="901" name="Espace réservé du pied de page 3_26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02" name="Espace réservé du pied de page 3_262"/>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03"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En résumé</a:t>
            </a:r>
            <a:endParaRPr b="0" lang="fr-FR" sz="3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1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4" name="Espace réservé du pied de page 3_ 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05" name="Espace réservé du pied de page 3_ 7"/>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06"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En résumé</a:t>
            </a:r>
            <a:endParaRPr b="0" lang="fr-FR" sz="3200" spc="-1" strike="noStrike">
              <a:solidFill>
                <a:srgbClr val="000000"/>
              </a:solidFill>
              <a:latin typeface="Times New Roman"/>
            </a:endParaRPr>
          </a:p>
        </p:txBody>
      </p:sp>
      <p:sp>
        <p:nvSpPr>
          <p:cNvPr id="907" name="Text Box 5_ 6"/>
          <p:cNvSpPr/>
          <p:nvPr/>
        </p:nvSpPr>
        <p:spPr>
          <a:xfrm flipH="1">
            <a:off x="884880" y="1260360"/>
            <a:ext cx="7800120" cy="4261320"/>
          </a:xfrm>
          <a:prstGeom prst="rect">
            <a:avLst/>
          </a:prstGeom>
          <a:solidFill>
            <a:srgbClr val="ffcc99"/>
          </a:solidFill>
          <a:ln w="0">
            <a:noFill/>
          </a:ln>
        </p:spPr>
        <p:style>
          <a:lnRef idx="0"/>
          <a:fillRef idx="0"/>
          <a:effectRef idx="0"/>
          <a:fontRef idx="minor"/>
        </p:style>
        <p:txBody>
          <a:bodyPr lIns="90000" rIns="90000" tIns="46800" bIns="46800" anchor="t">
            <a:spAutoFit/>
          </a:bodyPr>
          <a:p>
            <a:pPr algn="just">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400" spc="-1" strike="noStrike">
                <a:solidFill>
                  <a:srgbClr val="000000"/>
                </a:solidFill>
                <a:latin typeface="Arial"/>
                <a:ea typeface="Arial"/>
              </a:rPr>
              <a:t>On sera passé en 72 ans de l’action substitutive ou supplétive vers des points isolés à l’accompagnement structurant mais non unificateur de l’organisation des territoires par eux-mêmes et à la mise en œuvre d’actions et services pertinents dans une logique de subsidiarité.</a:t>
            </a:r>
            <a:endParaRPr b="0" lang="fr-FR" sz="2400" spc="-1" strike="noStrike">
              <a:solidFill>
                <a:srgbClr val="000000"/>
              </a:solidFill>
              <a:latin typeface="Arial"/>
            </a:endParaRPr>
          </a:p>
          <a:p>
            <a:pPr algn="just">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400" spc="-1" strike="noStrike">
                <a:solidFill>
                  <a:srgbClr val="000000"/>
                </a:solidFill>
                <a:latin typeface="Arial"/>
                <a:ea typeface="Arial"/>
              </a:rPr>
              <a:t>Une posture </a:t>
            </a:r>
            <a:r>
              <a:rPr b="1" lang="fr-FR" sz="2400" spc="-1" strike="noStrike">
                <a:solidFill>
                  <a:srgbClr val="ff0000"/>
                </a:solidFill>
                <a:latin typeface="Arial"/>
                <a:ea typeface="Arial"/>
              </a:rPr>
              <a:t>vertical</a:t>
            </a:r>
            <a:r>
              <a:rPr b="0" lang="fr-FR" sz="2400" spc="-1" strike="noStrike">
                <a:solidFill>
                  <a:srgbClr val="000000"/>
                </a:solidFill>
                <a:latin typeface="Arial"/>
                <a:ea typeface="Arial"/>
              </a:rPr>
              <a:t>e descendante a été percutée par la montée d’une dynamique </a:t>
            </a:r>
            <a:r>
              <a:rPr b="1" lang="fr-FR" sz="2400" spc="-1" strike="noStrike">
                <a:solidFill>
                  <a:srgbClr val="ff0000"/>
                </a:solidFill>
                <a:latin typeface="Arial"/>
                <a:ea typeface="Arial"/>
              </a:rPr>
              <a:t>horizontal</a:t>
            </a:r>
            <a:r>
              <a:rPr b="0" lang="fr-FR" sz="2400" spc="-1" strike="noStrike">
                <a:solidFill>
                  <a:srgbClr val="000000"/>
                </a:solidFill>
                <a:latin typeface="Arial"/>
                <a:ea typeface="Arial"/>
              </a:rPr>
              <a:t>e. Mais de façon </a:t>
            </a:r>
            <a:r>
              <a:rPr b="1" lang="fr-FR" sz="2400" spc="-1" strike="noStrike">
                <a:solidFill>
                  <a:srgbClr val="ff0000"/>
                </a:solidFill>
                <a:latin typeface="Arial"/>
                <a:ea typeface="Arial"/>
              </a:rPr>
              <a:t>vertical</a:t>
            </a:r>
            <a:r>
              <a:rPr b="0" lang="fr-FR" sz="2400" spc="-1" strike="noStrike">
                <a:solidFill>
                  <a:srgbClr val="000000"/>
                </a:solidFill>
                <a:latin typeface="Arial"/>
                <a:ea typeface="Arial"/>
              </a:rPr>
              <a:t>e la loi a conforté les BD dans un rôle qu’elles ont chacune à réajuster dans le cadre d’une politique publique départementale.</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5050"/>
        </a:solidFill>
      </p:bgPr>
    </p:bg>
    <p:spTree>
      <p:nvGrpSpPr>
        <p:cNvPr id="1" name=""/>
        <p:cNvGrpSpPr/>
        <p:nvPr/>
      </p:nvGrpSpPr>
      <p:grpSpPr>
        <a:xfrm>
          <a:off x="0" y="0"/>
          <a:ext cx="0" cy="0"/>
          <a:chOff x="0" y="0"/>
          <a:chExt cx="0" cy="0"/>
        </a:xfrm>
      </p:grpSpPr>
      <p:sp>
        <p:nvSpPr>
          <p:cNvPr id="908" name="PlaceHolder 1"/>
          <p:cNvSpPr>
            <a:spLocks noGrp="1"/>
          </p:cNvSpPr>
          <p:nvPr>
            <p:ph/>
          </p:nvPr>
        </p:nvSpPr>
        <p:spPr>
          <a:xfrm>
            <a:off x="324000" y="692280"/>
            <a:ext cx="8153280" cy="4465440"/>
          </a:xfrm>
          <a:prstGeom prst="rect">
            <a:avLst/>
          </a:prstGeom>
          <a:noFill/>
          <a:ln w="0">
            <a:noFill/>
          </a:ln>
        </p:spPr>
        <p:txBody>
          <a:bodyPr anchor="t">
            <a:normAutofit/>
          </a:bodyPr>
          <a:p>
            <a:pPr marL="342720" indent="0" algn="ctr">
              <a:lnSpc>
                <a:spcPct val="100000"/>
              </a:lnSpc>
              <a:spcBef>
                <a:spcPts val="4723"/>
              </a:spcBef>
              <a:spcAft>
                <a:spcPts val="1349"/>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400" spc="-1" strike="noStrike">
              <a:solidFill>
                <a:srgbClr val="000000"/>
              </a:solidFill>
              <a:latin typeface="Times New Roman"/>
            </a:endParaRPr>
          </a:p>
          <a:p>
            <a:pPr marL="342720" indent="0" algn="ctr">
              <a:lnSpc>
                <a:spcPct val="100000"/>
              </a:lnSpc>
              <a:spcBef>
                <a:spcPts val="4723"/>
              </a:spcBef>
              <a:spcAft>
                <a:spcPts val="134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5400" spc="-1" strike="noStrike">
                <a:solidFill>
                  <a:srgbClr val="ffffff"/>
                </a:solidFill>
                <a:latin typeface="Arial"/>
                <a:ea typeface="Times New Roman"/>
              </a:rPr>
              <a:t>Où</a:t>
            </a:r>
            <a:br>
              <a:rPr sz="5400"/>
            </a:br>
            <a:r>
              <a:rPr b="1" lang="fr-FR" sz="5400" spc="-1" strike="noStrike">
                <a:solidFill>
                  <a:srgbClr val="ffffff"/>
                </a:solidFill>
                <a:latin typeface="Arial"/>
                <a:ea typeface="Times New Roman"/>
              </a:rPr>
              <a:t>allons-nous ?</a:t>
            </a:r>
            <a:endParaRPr b="0" lang="fr-FR" sz="5400" spc="-1" strike="noStrike">
              <a:solidFill>
                <a:srgbClr val="000000"/>
              </a:solidFill>
              <a:latin typeface="Times New Roman"/>
            </a:endParaRPr>
          </a:p>
        </p:txBody>
      </p:sp>
      <p:sp>
        <p:nvSpPr>
          <p:cNvPr id="909" name="Espace réservé du pied de page 3_2"/>
          <p:cNvSpPr/>
          <p:nvPr/>
        </p:nvSpPr>
        <p:spPr>
          <a:xfrm>
            <a:off x="317880" y="634824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ffffff"/>
                </a:solidFill>
                <a:latin typeface="Arial"/>
                <a:ea typeface="Times New Roman"/>
              </a:rPr>
              <a:t>ABD Conférence de clôture 27/09/2022 / Dominique Lahary</a:t>
            </a:r>
            <a:endParaRPr b="0" lang="fr-FR" sz="1200" spc="-1" strike="noStrike">
              <a:solidFill>
                <a:srgbClr val="ffffff"/>
              </a:solidFill>
              <a:latin typeface="Times New Roman"/>
            </a:endParaRPr>
          </a:p>
        </p:txBody>
      </p:sp>
    </p:spTree>
  </p:cSld>
  <mc:AlternateContent>
    <mc:Choice Requires="p14">
      <p:transition spd="slow" p14:dur="2000"/>
    </mc:Choice>
    <mc:Fallback>
      <p:transition spd="slow"/>
    </mc:Fallback>
  </mc:AlternateContent>
</p:sld>
</file>

<file path=ppt/slides/slide1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0" name="PlaceHolder 1"/>
          <p:cNvSpPr>
            <a:spLocks noGrp="1"/>
          </p:cNvSpPr>
          <p:nvPr>
            <p:ph type="title"/>
          </p:nvPr>
        </p:nvSpPr>
        <p:spPr>
          <a:xfrm>
            <a:off x="304560" y="-360"/>
            <a:ext cx="8458200" cy="1219320"/>
          </a:xfrm>
          <a:prstGeom prst="rect">
            <a:avLst/>
          </a:prstGeom>
          <a:noFill/>
          <a:ln w="0">
            <a:noFill/>
          </a:ln>
        </p:spPr>
        <p:txBody>
          <a:bodyPr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Que dire de l’avenir ? </a:t>
            </a:r>
            <a:endParaRPr b="0" lang="fr-FR" sz="3200" spc="-1" strike="noStrike">
              <a:solidFill>
                <a:srgbClr val="000000"/>
              </a:solidFill>
              <a:latin typeface="Times New Roman"/>
            </a:endParaRPr>
          </a:p>
        </p:txBody>
      </p:sp>
      <p:sp>
        <p:nvSpPr>
          <p:cNvPr id="911" name="Espace réservé du pied de page 3_43"/>
          <p:cNvSpPr/>
          <p:nvPr/>
        </p:nvSpPr>
        <p:spPr>
          <a:xfrm>
            <a:off x="324000" y="6400800"/>
            <a:ext cx="8534160" cy="457200"/>
          </a:xfrm>
          <a:prstGeom prst="rect">
            <a:avLst/>
          </a:prstGeom>
          <a:noFill/>
          <a:ln w="0">
            <a:noFill/>
          </a:ln>
        </p:spPr>
        <p:style>
          <a:lnRef idx="0"/>
          <a:fillRef idx="0"/>
          <a:effectRef idx="0"/>
          <a:fontRef idx="minor"/>
        </p:style>
      </p:sp>
      <p:sp>
        <p:nvSpPr>
          <p:cNvPr id="912" name="Espace réservé du pied de page 3_44"/>
          <p:cNvSpPr/>
          <p:nvPr/>
        </p:nvSpPr>
        <p:spPr>
          <a:xfrm>
            <a:off x="322560" y="61945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913" name="" descr=""/>
          <p:cNvPicPr/>
          <p:nvPr/>
        </p:nvPicPr>
        <p:blipFill>
          <a:blip r:embed="rId1"/>
          <a:stretch/>
        </p:blipFill>
        <p:spPr>
          <a:xfrm>
            <a:off x="450720" y="1359000"/>
            <a:ext cx="8267400" cy="4647960"/>
          </a:xfrm>
          <a:prstGeom prst="rect">
            <a:avLst/>
          </a:prstGeom>
          <a:ln w="0">
            <a:noFill/>
          </a:ln>
        </p:spPr>
      </p:pic>
    </p:spTree>
  </p:cSld>
  <mc:AlternateContent>
    <mc:Choice Requires="p14">
      <p:transition spd="slow" p14:dur="2000"/>
    </mc:Choice>
    <mc:Fallback>
      <p:transition spd="slow"/>
    </mc:Fallback>
  </mc:AlternateContent>
</p:sld>
</file>

<file path=ppt/slides/slide1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4" name="PlaceHolder 1"/>
          <p:cNvSpPr>
            <a:spLocks noGrp="1"/>
          </p:cNvSpPr>
          <p:nvPr>
            <p:ph type="title"/>
          </p:nvPr>
        </p:nvSpPr>
        <p:spPr>
          <a:xfrm>
            <a:off x="304560" y="-360"/>
            <a:ext cx="8458200" cy="1219320"/>
          </a:xfrm>
          <a:prstGeom prst="rect">
            <a:avLst/>
          </a:prstGeom>
          <a:noFill/>
          <a:ln w="0">
            <a:noFill/>
          </a:ln>
        </p:spPr>
        <p:txBody>
          <a:bodyPr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Que dire de l’avenir ? </a:t>
            </a:r>
            <a:endParaRPr b="0" lang="fr-FR" sz="3200" spc="-1" strike="noStrike">
              <a:solidFill>
                <a:srgbClr val="000000"/>
              </a:solidFill>
              <a:latin typeface="Times New Roman"/>
            </a:endParaRPr>
          </a:p>
        </p:txBody>
      </p:sp>
      <p:sp>
        <p:nvSpPr>
          <p:cNvPr id="915" name="Line 4_6"/>
          <p:cNvSpPr/>
          <p:nvPr/>
        </p:nvSpPr>
        <p:spPr>
          <a:xfrm flipV="1">
            <a:off x="1828800" y="1980720"/>
            <a:ext cx="2133720" cy="685800"/>
          </a:xfrm>
          <a:prstGeom prst="line">
            <a:avLst/>
          </a:prstGeom>
          <a:ln w="50760">
            <a:solidFill>
              <a:srgbClr val="0000ff"/>
            </a:solidFill>
            <a:miter/>
          </a:ln>
        </p:spPr>
        <p:style>
          <a:lnRef idx="0"/>
          <a:fillRef idx="0"/>
          <a:effectRef idx="0"/>
          <a:fontRef idx="minor"/>
        </p:style>
      </p:sp>
      <p:sp>
        <p:nvSpPr>
          <p:cNvPr id="916" name="Line 5_1"/>
          <p:cNvSpPr/>
          <p:nvPr/>
        </p:nvSpPr>
        <p:spPr>
          <a:xfrm flipV="1">
            <a:off x="3962520" y="1294920"/>
            <a:ext cx="2133360" cy="685800"/>
          </a:xfrm>
          <a:prstGeom prst="line">
            <a:avLst/>
          </a:prstGeom>
          <a:ln w="50760">
            <a:solidFill>
              <a:srgbClr val="ff0000"/>
            </a:solidFill>
            <a:prstDash val="sysDot"/>
            <a:miter/>
          </a:ln>
        </p:spPr>
        <p:style>
          <a:lnRef idx="0"/>
          <a:fillRef idx="0"/>
          <a:effectRef idx="0"/>
          <a:fontRef idx="minor"/>
        </p:style>
      </p:sp>
      <p:sp>
        <p:nvSpPr>
          <p:cNvPr id="917" name="Rectangle 6_6"/>
          <p:cNvSpPr/>
          <p:nvPr/>
        </p:nvSpPr>
        <p:spPr>
          <a:xfrm>
            <a:off x="533520" y="2362320"/>
            <a:ext cx="7772400" cy="2057400"/>
          </a:xfrm>
          <a:prstGeom prst="rect">
            <a:avLst/>
          </a:prstGeom>
          <a:noFill/>
          <a:ln w="0">
            <a:noFill/>
          </a:ln>
        </p:spPr>
        <p:style>
          <a:lnRef idx="0"/>
          <a:fillRef idx="0"/>
          <a:effectRef idx="0"/>
          <a:fontRef idx="minor"/>
        </p:style>
      </p:sp>
      <p:sp>
        <p:nvSpPr>
          <p:cNvPr id="918" name="Espace réservé du pied de page 3_49"/>
          <p:cNvSpPr/>
          <p:nvPr/>
        </p:nvSpPr>
        <p:spPr>
          <a:xfrm>
            <a:off x="322560" y="61945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19" name=""/>
          <p:cNvSpPr txBox="1"/>
          <p:nvPr/>
        </p:nvSpPr>
        <p:spPr>
          <a:xfrm>
            <a:off x="609480" y="1092240"/>
            <a:ext cx="7847280" cy="942120"/>
          </a:xfrm>
          <a:prstGeom prst="rect">
            <a:avLst/>
          </a:prstGeom>
          <a:noFill/>
          <a:ln w="0">
            <a:noFill/>
          </a:ln>
        </p:spPr>
        <p:txBody>
          <a:bodyPr lIns="0" rIns="0" tIns="0" bIns="0" anchor="ctr">
            <a:noAutofit/>
          </a:bodyPr>
          <a:p>
            <a:pPr>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800" spc="-1" strike="noStrike">
              <a:solidFill>
                <a:srgbClr val="000000"/>
              </a:solidFill>
              <a:latin typeface="Times New Roman"/>
            </a:endParaRPr>
          </a:p>
          <a:p>
            <a:pPr>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8000"/>
                </a:solidFill>
                <a:latin typeface="Arial"/>
                <a:ea typeface="Arial"/>
              </a:rPr>
              <a:t>La méthode linéaire</a:t>
            </a:r>
            <a:endParaRPr b="0" lang="fr-FR" sz="28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1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0" name="PlaceHolder 1"/>
          <p:cNvSpPr>
            <a:spLocks noGrp="1"/>
          </p:cNvSpPr>
          <p:nvPr>
            <p:ph type="title"/>
          </p:nvPr>
        </p:nvSpPr>
        <p:spPr>
          <a:xfrm>
            <a:off x="304560" y="-360"/>
            <a:ext cx="8458200" cy="1219320"/>
          </a:xfrm>
          <a:prstGeom prst="rect">
            <a:avLst/>
          </a:prstGeom>
          <a:noFill/>
          <a:ln w="0">
            <a:noFill/>
          </a:ln>
        </p:spPr>
        <p:txBody>
          <a:bodyPr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Que dire de l’avenir ? </a:t>
            </a:r>
            <a:endParaRPr b="0" lang="fr-FR" sz="3200" spc="-1" strike="noStrike">
              <a:solidFill>
                <a:srgbClr val="000000"/>
              </a:solidFill>
              <a:latin typeface="Times New Roman"/>
            </a:endParaRPr>
          </a:p>
        </p:txBody>
      </p:sp>
      <p:sp>
        <p:nvSpPr>
          <p:cNvPr id="921" name="Line 4_4"/>
          <p:cNvSpPr/>
          <p:nvPr/>
        </p:nvSpPr>
        <p:spPr>
          <a:xfrm flipV="1">
            <a:off x="1828800" y="1980720"/>
            <a:ext cx="2133720" cy="685800"/>
          </a:xfrm>
          <a:prstGeom prst="line">
            <a:avLst/>
          </a:prstGeom>
          <a:ln w="50760">
            <a:solidFill>
              <a:srgbClr val="0000ff"/>
            </a:solidFill>
            <a:miter/>
          </a:ln>
        </p:spPr>
        <p:style>
          <a:lnRef idx="0"/>
          <a:fillRef idx="0"/>
          <a:effectRef idx="0"/>
          <a:fontRef idx="minor"/>
        </p:style>
      </p:sp>
      <p:sp>
        <p:nvSpPr>
          <p:cNvPr id="922" name="Line 5_6"/>
          <p:cNvSpPr/>
          <p:nvPr/>
        </p:nvSpPr>
        <p:spPr>
          <a:xfrm flipV="1">
            <a:off x="3962520" y="1294920"/>
            <a:ext cx="2133360" cy="685800"/>
          </a:xfrm>
          <a:prstGeom prst="line">
            <a:avLst/>
          </a:prstGeom>
          <a:ln w="50760">
            <a:solidFill>
              <a:srgbClr val="ff0000"/>
            </a:solidFill>
            <a:prstDash val="sysDot"/>
            <a:miter/>
          </a:ln>
        </p:spPr>
        <p:style>
          <a:lnRef idx="0"/>
          <a:fillRef idx="0"/>
          <a:effectRef idx="0"/>
          <a:fontRef idx="minor"/>
        </p:style>
      </p:sp>
      <p:sp>
        <p:nvSpPr>
          <p:cNvPr id="923" name="Rectangle 6_4"/>
          <p:cNvSpPr/>
          <p:nvPr/>
        </p:nvSpPr>
        <p:spPr>
          <a:xfrm>
            <a:off x="533520" y="2362320"/>
            <a:ext cx="7772400" cy="2057400"/>
          </a:xfrm>
          <a:prstGeom prst="rect">
            <a:avLst/>
          </a:prstGeom>
          <a:noFill/>
          <a:ln w="0">
            <a:noFill/>
          </a:ln>
        </p:spPr>
        <p:style>
          <a:lnRef idx="0"/>
          <a:fillRef idx="0"/>
          <a:effectRef idx="0"/>
          <a:fontRef idx="minor"/>
        </p:style>
        <p:txBody>
          <a:bodyPr lIns="90000" rIns="90000" tIns="46800" bIns="46800" anchor="t">
            <a:normAutofit/>
          </a:bodyPr>
          <a:p>
            <a:pPr marL="609480" indent="-609480">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i="1" lang="fr-FR" sz="2800" spc="-1" strike="noStrike">
              <a:solidFill>
                <a:srgbClr val="000000"/>
              </a:solidFill>
              <a:latin typeface="Arial"/>
            </a:endParaRPr>
          </a:p>
          <a:p>
            <a:pPr marL="609480" indent="-609480">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8000"/>
                </a:solidFill>
                <a:latin typeface="Arial"/>
                <a:ea typeface="Arial"/>
              </a:rPr>
              <a:t>Et si ça va craquer ?</a:t>
            </a:r>
            <a:endParaRPr b="1" i="1" lang="fr-FR" sz="2800" spc="-1" strike="noStrike">
              <a:solidFill>
                <a:srgbClr val="000000"/>
              </a:solidFill>
              <a:latin typeface="Arial"/>
            </a:endParaRPr>
          </a:p>
        </p:txBody>
      </p:sp>
      <p:sp>
        <p:nvSpPr>
          <p:cNvPr id="924" name="Line 7_4"/>
          <p:cNvSpPr/>
          <p:nvPr/>
        </p:nvSpPr>
        <p:spPr>
          <a:xfrm flipV="1">
            <a:off x="1905120" y="3428640"/>
            <a:ext cx="2133360" cy="685800"/>
          </a:xfrm>
          <a:prstGeom prst="line">
            <a:avLst/>
          </a:prstGeom>
          <a:ln w="50760">
            <a:solidFill>
              <a:srgbClr val="0000ff"/>
            </a:solidFill>
            <a:miter/>
          </a:ln>
        </p:spPr>
        <p:style>
          <a:lnRef idx="0"/>
          <a:fillRef idx="0"/>
          <a:effectRef idx="0"/>
          <a:fontRef idx="minor"/>
        </p:style>
      </p:sp>
      <p:sp>
        <p:nvSpPr>
          <p:cNvPr id="925" name="Line 8_4"/>
          <p:cNvSpPr/>
          <p:nvPr/>
        </p:nvSpPr>
        <p:spPr>
          <a:xfrm flipV="1">
            <a:off x="4724280" y="2971440"/>
            <a:ext cx="609840" cy="228600"/>
          </a:xfrm>
          <a:prstGeom prst="line">
            <a:avLst/>
          </a:prstGeom>
          <a:ln w="50760">
            <a:solidFill>
              <a:srgbClr val="ff0000"/>
            </a:solidFill>
            <a:prstDash val="sysDot"/>
            <a:miter/>
          </a:ln>
        </p:spPr>
        <p:style>
          <a:lnRef idx="0"/>
          <a:fillRef idx="0"/>
          <a:effectRef idx="0"/>
          <a:fontRef idx="minor"/>
        </p:style>
      </p:sp>
      <p:sp>
        <p:nvSpPr>
          <p:cNvPr id="926" name="AutoShape 9_4"/>
          <p:cNvSpPr/>
          <p:nvPr/>
        </p:nvSpPr>
        <p:spPr>
          <a:xfrm>
            <a:off x="5334120" y="2743200"/>
            <a:ext cx="380880" cy="380880"/>
          </a:xfrm>
          <a:prstGeom prst="lightningBolt">
            <a:avLst/>
          </a:prstGeom>
          <a:noFill/>
          <a:ln w="38160">
            <a:solidFill>
              <a:srgbClr val="ff0000"/>
            </a:solidFill>
            <a:miter/>
          </a:ln>
        </p:spPr>
        <p:style>
          <a:lnRef idx="0"/>
          <a:fillRef idx="0"/>
          <a:effectRef idx="0"/>
          <a:fontRef idx="minor"/>
        </p:style>
      </p:sp>
      <p:sp>
        <p:nvSpPr>
          <p:cNvPr id="927" name="Text Box 10_4"/>
          <p:cNvSpPr/>
          <p:nvPr/>
        </p:nvSpPr>
        <p:spPr>
          <a:xfrm>
            <a:off x="4191120" y="3048120"/>
            <a:ext cx="380880" cy="703440"/>
          </a:xfrm>
          <a:prstGeom prst="rect">
            <a:avLst/>
          </a:prstGeom>
          <a:noFill/>
          <a:ln w="0">
            <a:noFill/>
          </a:ln>
        </p:spPr>
        <p:style>
          <a:lnRef idx="0"/>
          <a:fillRef idx="0"/>
          <a:effectRef idx="0"/>
          <a:fontRef idx="minor"/>
        </p:style>
        <p:txBody>
          <a:bodyPr lIns="90000" rIns="90000" tIns="46800" bIns="46800" anchor="t">
            <a:spAutoFit/>
          </a:bodyPr>
          <a:p>
            <a:pPr algn="r">
              <a:spcBef>
                <a:spcPts val="24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4000" spc="-1" strike="noStrike">
                <a:solidFill>
                  <a:srgbClr val="ff0000"/>
                </a:solidFill>
                <a:latin typeface="Arial"/>
                <a:ea typeface="Times New Roman"/>
              </a:rPr>
              <a:t>?</a:t>
            </a:r>
            <a:endParaRPr b="1" i="1" lang="fr-FR" sz="4000" spc="-1" strike="noStrike">
              <a:solidFill>
                <a:srgbClr val="000000"/>
              </a:solidFill>
              <a:latin typeface="Arial"/>
            </a:endParaRPr>
          </a:p>
        </p:txBody>
      </p:sp>
      <p:sp>
        <p:nvSpPr>
          <p:cNvPr id="928" name="Rectangle 11_4"/>
          <p:cNvSpPr/>
          <p:nvPr/>
        </p:nvSpPr>
        <p:spPr>
          <a:xfrm>
            <a:off x="609480" y="3886200"/>
            <a:ext cx="7772400" cy="2057400"/>
          </a:xfrm>
          <a:prstGeom prst="rect">
            <a:avLst/>
          </a:prstGeom>
          <a:noFill/>
          <a:ln w="0">
            <a:noFill/>
          </a:ln>
        </p:spPr>
        <p:style>
          <a:lnRef idx="0"/>
          <a:fillRef idx="0"/>
          <a:effectRef idx="0"/>
          <a:fontRef idx="minor"/>
        </p:style>
      </p:sp>
      <p:sp>
        <p:nvSpPr>
          <p:cNvPr id="929" name="Espace réservé du pied de page 3_45"/>
          <p:cNvSpPr/>
          <p:nvPr/>
        </p:nvSpPr>
        <p:spPr>
          <a:xfrm>
            <a:off x="324000" y="6400800"/>
            <a:ext cx="8534160" cy="457200"/>
          </a:xfrm>
          <a:prstGeom prst="rect">
            <a:avLst/>
          </a:prstGeom>
          <a:noFill/>
          <a:ln w="0">
            <a:noFill/>
          </a:ln>
        </p:spPr>
        <p:style>
          <a:lnRef idx="0"/>
          <a:fillRef idx="0"/>
          <a:effectRef idx="0"/>
          <a:fontRef idx="minor"/>
        </p:style>
        <p:txBody>
          <a:bodyPr lIns="90000" rIns="90000" tIns="46800" bIns="46800" anchor="t">
            <a:norm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fr-FR" sz="1100" spc="-1" strike="noStrike">
                <a:solidFill>
                  <a:srgbClr val="000000"/>
                </a:solidFill>
                <a:latin typeface="Arial"/>
                <a:ea typeface="Times New Roman"/>
              </a:rPr>
              <a:t>L’avenir du métier de bibliothécaire /D. Lahary. Université de Normandie, Caen, 11 janvier 2018</a:t>
            </a:r>
            <a:endParaRPr b="1" i="1" lang="fr-FR" sz="1100" spc="-1" strike="noStrike">
              <a:solidFill>
                <a:srgbClr val="000000"/>
              </a:solidFill>
              <a:latin typeface="Arial"/>
            </a:endParaRPr>
          </a:p>
        </p:txBody>
      </p:sp>
      <p:sp>
        <p:nvSpPr>
          <p:cNvPr id="930" name="Espace réservé du pied de page 3_46"/>
          <p:cNvSpPr/>
          <p:nvPr/>
        </p:nvSpPr>
        <p:spPr>
          <a:xfrm>
            <a:off x="322560" y="61945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31" name=""/>
          <p:cNvSpPr txBox="1"/>
          <p:nvPr/>
        </p:nvSpPr>
        <p:spPr>
          <a:xfrm>
            <a:off x="609480" y="1092240"/>
            <a:ext cx="7847280" cy="942120"/>
          </a:xfrm>
          <a:prstGeom prst="rect">
            <a:avLst/>
          </a:prstGeom>
          <a:noFill/>
          <a:ln w="0">
            <a:noFill/>
          </a:ln>
        </p:spPr>
        <p:txBody>
          <a:bodyPr lIns="0" rIns="0" tIns="0" bIns="0" anchor="ctr">
            <a:noAutofit/>
          </a:bodyPr>
          <a:p>
            <a:pPr>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800" spc="-1" strike="noStrike">
              <a:solidFill>
                <a:srgbClr val="000000"/>
              </a:solidFill>
              <a:latin typeface="Times New Roman"/>
            </a:endParaRPr>
          </a:p>
          <a:p>
            <a:pPr>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8000"/>
                </a:solidFill>
                <a:latin typeface="Arial"/>
                <a:ea typeface="Arial"/>
              </a:rPr>
              <a:t>La méthode linéaire</a:t>
            </a:r>
            <a:endParaRPr b="0" lang="fr-FR" sz="28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1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2" name="PlaceHolder 1"/>
          <p:cNvSpPr>
            <a:spLocks noGrp="1"/>
          </p:cNvSpPr>
          <p:nvPr>
            <p:ph type="title"/>
          </p:nvPr>
        </p:nvSpPr>
        <p:spPr>
          <a:xfrm>
            <a:off x="304560" y="-360"/>
            <a:ext cx="8458200" cy="1219320"/>
          </a:xfrm>
          <a:prstGeom prst="rect">
            <a:avLst/>
          </a:prstGeom>
          <a:noFill/>
          <a:ln w="0">
            <a:noFill/>
          </a:ln>
        </p:spPr>
        <p:txBody>
          <a:bodyPr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Que dire de l’avenir ? </a:t>
            </a:r>
            <a:endParaRPr b="0" lang="fr-FR" sz="3200" spc="-1" strike="noStrike">
              <a:solidFill>
                <a:srgbClr val="000000"/>
              </a:solidFill>
              <a:latin typeface="Times New Roman"/>
            </a:endParaRPr>
          </a:p>
        </p:txBody>
      </p:sp>
      <p:sp>
        <p:nvSpPr>
          <p:cNvPr id="933" name="Line 4_5"/>
          <p:cNvSpPr/>
          <p:nvPr/>
        </p:nvSpPr>
        <p:spPr>
          <a:xfrm flipV="1">
            <a:off x="1828800" y="1980720"/>
            <a:ext cx="2133720" cy="685800"/>
          </a:xfrm>
          <a:prstGeom prst="line">
            <a:avLst/>
          </a:prstGeom>
          <a:ln w="50760">
            <a:solidFill>
              <a:srgbClr val="0000ff"/>
            </a:solidFill>
            <a:miter/>
          </a:ln>
        </p:spPr>
        <p:style>
          <a:lnRef idx="0"/>
          <a:fillRef idx="0"/>
          <a:effectRef idx="0"/>
          <a:fontRef idx="minor"/>
        </p:style>
      </p:sp>
      <p:sp>
        <p:nvSpPr>
          <p:cNvPr id="934" name="Line 5_7"/>
          <p:cNvSpPr/>
          <p:nvPr/>
        </p:nvSpPr>
        <p:spPr>
          <a:xfrm flipV="1">
            <a:off x="3962520" y="1294920"/>
            <a:ext cx="2133360" cy="685800"/>
          </a:xfrm>
          <a:prstGeom prst="line">
            <a:avLst/>
          </a:prstGeom>
          <a:ln w="50760">
            <a:solidFill>
              <a:srgbClr val="ff0000"/>
            </a:solidFill>
            <a:prstDash val="sysDot"/>
            <a:miter/>
          </a:ln>
        </p:spPr>
        <p:style>
          <a:lnRef idx="0"/>
          <a:fillRef idx="0"/>
          <a:effectRef idx="0"/>
          <a:fontRef idx="minor"/>
        </p:style>
      </p:sp>
      <p:sp>
        <p:nvSpPr>
          <p:cNvPr id="935" name="Rectangle 6_5"/>
          <p:cNvSpPr/>
          <p:nvPr/>
        </p:nvSpPr>
        <p:spPr>
          <a:xfrm>
            <a:off x="533520" y="2362320"/>
            <a:ext cx="7772400" cy="2057400"/>
          </a:xfrm>
          <a:prstGeom prst="rect">
            <a:avLst/>
          </a:prstGeom>
          <a:noFill/>
          <a:ln w="0">
            <a:noFill/>
          </a:ln>
        </p:spPr>
        <p:style>
          <a:lnRef idx="0"/>
          <a:fillRef idx="0"/>
          <a:effectRef idx="0"/>
          <a:fontRef idx="minor"/>
        </p:style>
        <p:txBody>
          <a:bodyPr lIns="90000" rIns="90000" tIns="46800" bIns="46800" anchor="t">
            <a:normAutofit/>
          </a:bodyPr>
          <a:p>
            <a:pPr marL="609480" indent="-609480">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i="1" lang="fr-FR" sz="2800" spc="-1" strike="noStrike">
              <a:solidFill>
                <a:srgbClr val="000000"/>
              </a:solidFill>
              <a:latin typeface="Arial"/>
            </a:endParaRPr>
          </a:p>
          <a:p>
            <a:pPr marL="609480" indent="-609480">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8000"/>
                </a:solidFill>
                <a:latin typeface="Arial"/>
                <a:ea typeface="Arial"/>
              </a:rPr>
              <a:t>Et si ça va craquer ?</a:t>
            </a:r>
            <a:endParaRPr b="1" i="1" lang="fr-FR" sz="2800" spc="-1" strike="noStrike">
              <a:solidFill>
                <a:srgbClr val="000000"/>
              </a:solidFill>
              <a:latin typeface="Arial"/>
            </a:endParaRPr>
          </a:p>
        </p:txBody>
      </p:sp>
      <p:sp>
        <p:nvSpPr>
          <p:cNvPr id="936" name="Line 7_5"/>
          <p:cNvSpPr/>
          <p:nvPr/>
        </p:nvSpPr>
        <p:spPr>
          <a:xfrm flipV="1">
            <a:off x="1905120" y="3428640"/>
            <a:ext cx="2133360" cy="685800"/>
          </a:xfrm>
          <a:prstGeom prst="line">
            <a:avLst/>
          </a:prstGeom>
          <a:ln w="50760">
            <a:solidFill>
              <a:srgbClr val="0000ff"/>
            </a:solidFill>
            <a:miter/>
          </a:ln>
        </p:spPr>
        <p:style>
          <a:lnRef idx="0"/>
          <a:fillRef idx="0"/>
          <a:effectRef idx="0"/>
          <a:fontRef idx="minor"/>
        </p:style>
      </p:sp>
      <p:sp>
        <p:nvSpPr>
          <p:cNvPr id="937" name="Line 8_5"/>
          <p:cNvSpPr/>
          <p:nvPr/>
        </p:nvSpPr>
        <p:spPr>
          <a:xfrm flipV="1">
            <a:off x="4724280" y="2971440"/>
            <a:ext cx="609840" cy="228600"/>
          </a:xfrm>
          <a:prstGeom prst="line">
            <a:avLst/>
          </a:prstGeom>
          <a:ln w="50760">
            <a:solidFill>
              <a:srgbClr val="ff0000"/>
            </a:solidFill>
            <a:prstDash val="sysDot"/>
            <a:miter/>
          </a:ln>
        </p:spPr>
        <p:style>
          <a:lnRef idx="0"/>
          <a:fillRef idx="0"/>
          <a:effectRef idx="0"/>
          <a:fontRef idx="minor"/>
        </p:style>
      </p:sp>
      <p:sp>
        <p:nvSpPr>
          <p:cNvPr id="938" name="AutoShape 9_5"/>
          <p:cNvSpPr/>
          <p:nvPr/>
        </p:nvSpPr>
        <p:spPr>
          <a:xfrm>
            <a:off x="5334120" y="2743200"/>
            <a:ext cx="380880" cy="380880"/>
          </a:xfrm>
          <a:prstGeom prst="lightningBolt">
            <a:avLst/>
          </a:prstGeom>
          <a:noFill/>
          <a:ln w="38160">
            <a:solidFill>
              <a:srgbClr val="ff0000"/>
            </a:solidFill>
            <a:miter/>
          </a:ln>
        </p:spPr>
        <p:style>
          <a:lnRef idx="0"/>
          <a:fillRef idx="0"/>
          <a:effectRef idx="0"/>
          <a:fontRef idx="minor"/>
        </p:style>
      </p:sp>
      <p:sp>
        <p:nvSpPr>
          <p:cNvPr id="939" name="Text Box 10_5"/>
          <p:cNvSpPr/>
          <p:nvPr/>
        </p:nvSpPr>
        <p:spPr>
          <a:xfrm>
            <a:off x="4191120" y="3048120"/>
            <a:ext cx="380880" cy="703440"/>
          </a:xfrm>
          <a:prstGeom prst="rect">
            <a:avLst/>
          </a:prstGeom>
          <a:noFill/>
          <a:ln w="0">
            <a:noFill/>
          </a:ln>
        </p:spPr>
        <p:style>
          <a:lnRef idx="0"/>
          <a:fillRef idx="0"/>
          <a:effectRef idx="0"/>
          <a:fontRef idx="minor"/>
        </p:style>
        <p:txBody>
          <a:bodyPr lIns="90000" rIns="90000" tIns="46800" bIns="46800" anchor="t">
            <a:spAutoFit/>
          </a:bodyPr>
          <a:p>
            <a:pPr algn="r">
              <a:spcBef>
                <a:spcPts val="24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4000" spc="-1" strike="noStrike">
                <a:solidFill>
                  <a:srgbClr val="ff0000"/>
                </a:solidFill>
                <a:latin typeface="Arial"/>
                <a:ea typeface="Times New Roman"/>
              </a:rPr>
              <a:t>?</a:t>
            </a:r>
            <a:endParaRPr b="1" i="1" lang="fr-FR" sz="4000" spc="-1" strike="noStrike">
              <a:solidFill>
                <a:srgbClr val="000000"/>
              </a:solidFill>
              <a:latin typeface="Arial"/>
            </a:endParaRPr>
          </a:p>
        </p:txBody>
      </p:sp>
      <p:sp>
        <p:nvSpPr>
          <p:cNvPr id="940" name="Rectangle 11_5"/>
          <p:cNvSpPr/>
          <p:nvPr/>
        </p:nvSpPr>
        <p:spPr>
          <a:xfrm>
            <a:off x="609480" y="3886200"/>
            <a:ext cx="7772400" cy="2057400"/>
          </a:xfrm>
          <a:prstGeom prst="rect">
            <a:avLst/>
          </a:prstGeom>
          <a:noFill/>
          <a:ln w="0">
            <a:noFill/>
          </a:ln>
        </p:spPr>
        <p:style>
          <a:lnRef idx="0"/>
          <a:fillRef idx="0"/>
          <a:effectRef idx="0"/>
          <a:fontRef idx="minor"/>
        </p:style>
        <p:txBody>
          <a:bodyPr lIns="90000" rIns="90000" tIns="46800" bIns="46800" anchor="t">
            <a:normAutofit/>
          </a:bodyPr>
          <a:p>
            <a:pPr marL="609480" indent="-609480">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i="1" lang="fr-FR" sz="2800" spc="-1" strike="noStrike">
              <a:solidFill>
                <a:srgbClr val="000000"/>
              </a:solidFill>
              <a:latin typeface="Arial"/>
            </a:endParaRPr>
          </a:p>
          <a:p>
            <a:pPr marL="609480" indent="-609480">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8000"/>
                </a:solidFill>
                <a:latin typeface="Arial"/>
                <a:ea typeface="Arial"/>
              </a:rPr>
              <a:t>Et si a déjà craqué ?</a:t>
            </a:r>
            <a:endParaRPr b="1" i="1" lang="fr-FR" sz="2800" spc="-1" strike="noStrike">
              <a:solidFill>
                <a:srgbClr val="000000"/>
              </a:solidFill>
              <a:latin typeface="Arial"/>
            </a:endParaRPr>
          </a:p>
        </p:txBody>
      </p:sp>
      <p:sp>
        <p:nvSpPr>
          <p:cNvPr id="941" name="Line 12_5"/>
          <p:cNvSpPr/>
          <p:nvPr/>
        </p:nvSpPr>
        <p:spPr>
          <a:xfrm flipV="1">
            <a:off x="1981080" y="5181480"/>
            <a:ext cx="1447920" cy="457200"/>
          </a:xfrm>
          <a:prstGeom prst="line">
            <a:avLst/>
          </a:prstGeom>
          <a:ln w="50760">
            <a:solidFill>
              <a:srgbClr val="0000ff"/>
            </a:solidFill>
            <a:miter/>
          </a:ln>
        </p:spPr>
        <p:style>
          <a:lnRef idx="0"/>
          <a:fillRef idx="0"/>
          <a:effectRef idx="0"/>
          <a:fontRef idx="minor"/>
        </p:style>
      </p:sp>
      <p:sp>
        <p:nvSpPr>
          <p:cNvPr id="942" name="AutoShape 13_4"/>
          <p:cNvSpPr/>
          <p:nvPr/>
        </p:nvSpPr>
        <p:spPr>
          <a:xfrm>
            <a:off x="3352680" y="4952880"/>
            <a:ext cx="381240" cy="381240"/>
          </a:xfrm>
          <a:prstGeom prst="lightningBolt">
            <a:avLst/>
          </a:prstGeom>
          <a:noFill/>
          <a:ln w="38160">
            <a:solidFill>
              <a:srgbClr val="0000ff"/>
            </a:solidFill>
            <a:miter/>
          </a:ln>
        </p:spPr>
        <p:style>
          <a:lnRef idx="0"/>
          <a:fillRef idx="0"/>
          <a:effectRef idx="0"/>
          <a:fontRef idx="minor"/>
        </p:style>
      </p:sp>
      <p:sp>
        <p:nvSpPr>
          <p:cNvPr id="943" name="Text Box 14_5"/>
          <p:cNvSpPr/>
          <p:nvPr/>
        </p:nvSpPr>
        <p:spPr>
          <a:xfrm>
            <a:off x="4267080" y="4495680"/>
            <a:ext cx="381240" cy="703440"/>
          </a:xfrm>
          <a:prstGeom prst="rect">
            <a:avLst/>
          </a:prstGeom>
          <a:noFill/>
          <a:ln w="0">
            <a:noFill/>
          </a:ln>
        </p:spPr>
        <p:style>
          <a:lnRef idx="0"/>
          <a:fillRef idx="0"/>
          <a:effectRef idx="0"/>
          <a:fontRef idx="minor"/>
        </p:style>
        <p:txBody>
          <a:bodyPr lIns="90000" rIns="90000" tIns="46800" bIns="46800" anchor="t">
            <a:spAutoFit/>
          </a:bodyPr>
          <a:p>
            <a:pPr algn="r">
              <a:spcBef>
                <a:spcPts val="24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4000" spc="-1" strike="noStrike">
                <a:solidFill>
                  <a:srgbClr val="ff0000"/>
                </a:solidFill>
                <a:latin typeface="Arial"/>
                <a:ea typeface="Times New Roman"/>
              </a:rPr>
              <a:t>?</a:t>
            </a:r>
            <a:endParaRPr b="1" i="1" lang="fr-FR" sz="4000" spc="-1" strike="noStrike">
              <a:solidFill>
                <a:srgbClr val="000000"/>
              </a:solidFill>
              <a:latin typeface="Arial"/>
            </a:endParaRPr>
          </a:p>
        </p:txBody>
      </p:sp>
      <p:sp>
        <p:nvSpPr>
          <p:cNvPr id="944" name="Line 15_5"/>
          <p:cNvSpPr/>
          <p:nvPr/>
        </p:nvSpPr>
        <p:spPr>
          <a:xfrm>
            <a:off x="3733920" y="5181480"/>
            <a:ext cx="304560" cy="76320"/>
          </a:xfrm>
          <a:prstGeom prst="line">
            <a:avLst/>
          </a:prstGeom>
          <a:ln w="50760">
            <a:solidFill>
              <a:srgbClr val="0000ff"/>
            </a:solidFill>
            <a:miter/>
          </a:ln>
        </p:spPr>
        <p:style>
          <a:lnRef idx="0"/>
          <a:fillRef idx="0"/>
          <a:effectRef idx="0"/>
          <a:fontRef idx="minor"/>
        </p:style>
      </p:sp>
      <p:sp>
        <p:nvSpPr>
          <p:cNvPr id="945" name="Line 16_4"/>
          <p:cNvSpPr/>
          <p:nvPr/>
        </p:nvSpPr>
        <p:spPr>
          <a:xfrm flipV="1">
            <a:off x="3809880" y="4952880"/>
            <a:ext cx="152640" cy="152640"/>
          </a:xfrm>
          <a:prstGeom prst="line">
            <a:avLst/>
          </a:prstGeom>
          <a:ln w="50760">
            <a:solidFill>
              <a:srgbClr val="0000ff"/>
            </a:solidFill>
            <a:miter/>
          </a:ln>
        </p:spPr>
        <p:style>
          <a:lnRef idx="0"/>
          <a:fillRef idx="0"/>
          <a:effectRef idx="0"/>
          <a:fontRef idx="minor"/>
        </p:style>
      </p:sp>
      <p:sp>
        <p:nvSpPr>
          <p:cNvPr id="946" name="Line 17_4"/>
          <p:cNvSpPr/>
          <p:nvPr/>
        </p:nvSpPr>
        <p:spPr>
          <a:xfrm>
            <a:off x="3962520" y="5105520"/>
            <a:ext cx="228600" cy="304560"/>
          </a:xfrm>
          <a:prstGeom prst="line">
            <a:avLst/>
          </a:prstGeom>
          <a:ln w="50760">
            <a:solidFill>
              <a:srgbClr val="0000ff"/>
            </a:solidFill>
            <a:miter/>
          </a:ln>
        </p:spPr>
        <p:style>
          <a:lnRef idx="0"/>
          <a:fillRef idx="0"/>
          <a:effectRef idx="0"/>
          <a:fontRef idx="minor"/>
        </p:style>
      </p:sp>
      <p:sp>
        <p:nvSpPr>
          <p:cNvPr id="947" name="Espace réservé du pied de page 3_47"/>
          <p:cNvSpPr/>
          <p:nvPr/>
        </p:nvSpPr>
        <p:spPr>
          <a:xfrm>
            <a:off x="324000" y="6400800"/>
            <a:ext cx="8534160" cy="457200"/>
          </a:xfrm>
          <a:prstGeom prst="rect">
            <a:avLst/>
          </a:prstGeom>
          <a:noFill/>
          <a:ln w="0">
            <a:noFill/>
          </a:ln>
        </p:spPr>
        <p:style>
          <a:lnRef idx="0"/>
          <a:fillRef idx="0"/>
          <a:effectRef idx="0"/>
          <a:fontRef idx="minor"/>
        </p:style>
        <p:txBody>
          <a:bodyPr lIns="90000" rIns="90000" tIns="46800" bIns="46800" anchor="t">
            <a:norm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fr-FR" sz="1100" spc="-1" strike="noStrike">
                <a:solidFill>
                  <a:srgbClr val="000000"/>
                </a:solidFill>
                <a:latin typeface="Arial"/>
                <a:ea typeface="Times New Roman"/>
              </a:rPr>
              <a:t>L’avenir du métier de bibliothécaire /D. Lahary. Université de Normandie, Caen, 11 janvier 2018</a:t>
            </a:r>
            <a:endParaRPr b="1" i="1" lang="fr-FR" sz="1100" spc="-1" strike="noStrike">
              <a:solidFill>
                <a:srgbClr val="000000"/>
              </a:solidFill>
              <a:latin typeface="Arial"/>
            </a:endParaRPr>
          </a:p>
        </p:txBody>
      </p:sp>
      <p:sp>
        <p:nvSpPr>
          <p:cNvPr id="948" name=""/>
          <p:cNvSpPr txBox="1"/>
          <p:nvPr/>
        </p:nvSpPr>
        <p:spPr>
          <a:xfrm>
            <a:off x="5098680" y="3996720"/>
            <a:ext cx="3474000" cy="1904760"/>
          </a:xfrm>
          <a:prstGeom prst="rect">
            <a:avLst/>
          </a:prstGeom>
          <a:noFill/>
          <a:ln w="0">
            <a:noFill/>
          </a:ln>
        </p:spPr>
      </p:sp>
      <p:sp>
        <p:nvSpPr>
          <p:cNvPr id="949" name="Espace réservé du pied de page 3_48"/>
          <p:cNvSpPr/>
          <p:nvPr/>
        </p:nvSpPr>
        <p:spPr>
          <a:xfrm>
            <a:off x="322560" y="61945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50" name=""/>
          <p:cNvSpPr txBox="1"/>
          <p:nvPr/>
        </p:nvSpPr>
        <p:spPr>
          <a:xfrm>
            <a:off x="609480" y="1092240"/>
            <a:ext cx="7847280" cy="942120"/>
          </a:xfrm>
          <a:prstGeom prst="rect">
            <a:avLst/>
          </a:prstGeom>
          <a:noFill/>
          <a:ln w="0">
            <a:noFill/>
          </a:ln>
        </p:spPr>
        <p:txBody>
          <a:bodyPr lIns="0" rIns="0" tIns="0" bIns="0" anchor="ctr">
            <a:noAutofit/>
          </a:bodyPr>
          <a:p>
            <a:pPr>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800" spc="-1" strike="noStrike">
              <a:solidFill>
                <a:srgbClr val="000000"/>
              </a:solidFill>
              <a:latin typeface="Times New Roman"/>
            </a:endParaRPr>
          </a:p>
          <a:p>
            <a:pPr>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8000"/>
                </a:solidFill>
                <a:latin typeface="Arial"/>
                <a:ea typeface="Arial"/>
              </a:rPr>
              <a:t>La méthode linéaire</a:t>
            </a:r>
            <a:endParaRPr b="0" lang="fr-FR" sz="28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1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1" name="PlaceHolder 1"/>
          <p:cNvSpPr>
            <a:spLocks noGrp="1"/>
          </p:cNvSpPr>
          <p:nvPr>
            <p:ph type="title"/>
          </p:nvPr>
        </p:nvSpPr>
        <p:spPr>
          <a:xfrm>
            <a:off x="304560" y="-360"/>
            <a:ext cx="8458200" cy="1219320"/>
          </a:xfrm>
          <a:prstGeom prst="rect">
            <a:avLst/>
          </a:prstGeom>
          <a:noFill/>
          <a:ln w="0">
            <a:noFill/>
          </a:ln>
        </p:spPr>
        <p:txBody>
          <a:bodyPr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Que dire de l’avenir ? </a:t>
            </a:r>
            <a:endParaRPr b="0" lang="fr-FR" sz="3200" spc="-1" strike="noStrike">
              <a:solidFill>
                <a:srgbClr val="000000"/>
              </a:solidFill>
              <a:latin typeface="Times New Roman"/>
            </a:endParaRPr>
          </a:p>
        </p:txBody>
      </p:sp>
      <p:sp>
        <p:nvSpPr>
          <p:cNvPr id="952" name="Line 4_0"/>
          <p:cNvSpPr/>
          <p:nvPr/>
        </p:nvSpPr>
        <p:spPr>
          <a:xfrm flipV="1">
            <a:off x="1828800" y="1980720"/>
            <a:ext cx="2133720" cy="685800"/>
          </a:xfrm>
          <a:prstGeom prst="line">
            <a:avLst/>
          </a:prstGeom>
          <a:ln w="50760">
            <a:solidFill>
              <a:srgbClr val="0000ff"/>
            </a:solidFill>
            <a:miter/>
          </a:ln>
        </p:spPr>
        <p:style>
          <a:lnRef idx="0"/>
          <a:fillRef idx="0"/>
          <a:effectRef idx="0"/>
          <a:fontRef idx="minor"/>
        </p:style>
      </p:sp>
      <p:sp>
        <p:nvSpPr>
          <p:cNvPr id="953" name="Line 5_2"/>
          <p:cNvSpPr/>
          <p:nvPr/>
        </p:nvSpPr>
        <p:spPr>
          <a:xfrm flipV="1">
            <a:off x="3962520" y="1294920"/>
            <a:ext cx="2133360" cy="685800"/>
          </a:xfrm>
          <a:prstGeom prst="line">
            <a:avLst/>
          </a:prstGeom>
          <a:ln w="50760">
            <a:solidFill>
              <a:srgbClr val="ff0000"/>
            </a:solidFill>
            <a:prstDash val="sysDot"/>
            <a:miter/>
          </a:ln>
        </p:spPr>
        <p:style>
          <a:lnRef idx="0"/>
          <a:fillRef idx="0"/>
          <a:effectRef idx="0"/>
          <a:fontRef idx="minor"/>
        </p:style>
      </p:sp>
      <p:sp>
        <p:nvSpPr>
          <p:cNvPr id="954" name="Rectangle 6_2"/>
          <p:cNvSpPr/>
          <p:nvPr/>
        </p:nvSpPr>
        <p:spPr>
          <a:xfrm>
            <a:off x="533520" y="2362320"/>
            <a:ext cx="7772400" cy="2057400"/>
          </a:xfrm>
          <a:prstGeom prst="rect">
            <a:avLst/>
          </a:prstGeom>
          <a:noFill/>
          <a:ln w="0">
            <a:noFill/>
          </a:ln>
        </p:spPr>
        <p:style>
          <a:lnRef idx="0"/>
          <a:fillRef idx="0"/>
          <a:effectRef idx="0"/>
          <a:fontRef idx="minor"/>
        </p:style>
        <p:txBody>
          <a:bodyPr lIns="90000" rIns="90000" tIns="46800" bIns="46800" anchor="t">
            <a:normAutofit/>
          </a:bodyPr>
          <a:p>
            <a:pPr marL="609480" indent="-609480">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i="1" lang="fr-FR" sz="2800" spc="-1" strike="noStrike">
              <a:solidFill>
                <a:srgbClr val="000000"/>
              </a:solidFill>
              <a:latin typeface="Arial"/>
            </a:endParaRPr>
          </a:p>
          <a:p>
            <a:pPr marL="609480" indent="-609480">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8000"/>
                </a:solidFill>
                <a:latin typeface="Arial"/>
                <a:ea typeface="Arial"/>
              </a:rPr>
              <a:t>Et si ça va craquer ?</a:t>
            </a:r>
            <a:endParaRPr b="1" i="1" lang="fr-FR" sz="2800" spc="-1" strike="noStrike">
              <a:solidFill>
                <a:srgbClr val="000000"/>
              </a:solidFill>
              <a:latin typeface="Arial"/>
            </a:endParaRPr>
          </a:p>
        </p:txBody>
      </p:sp>
      <p:sp>
        <p:nvSpPr>
          <p:cNvPr id="955" name="Line 7_2"/>
          <p:cNvSpPr/>
          <p:nvPr/>
        </p:nvSpPr>
        <p:spPr>
          <a:xfrm flipV="1">
            <a:off x="1905120" y="3428640"/>
            <a:ext cx="2133360" cy="685800"/>
          </a:xfrm>
          <a:prstGeom prst="line">
            <a:avLst/>
          </a:prstGeom>
          <a:ln w="50760">
            <a:solidFill>
              <a:srgbClr val="0000ff"/>
            </a:solidFill>
            <a:miter/>
          </a:ln>
        </p:spPr>
        <p:style>
          <a:lnRef idx="0"/>
          <a:fillRef idx="0"/>
          <a:effectRef idx="0"/>
          <a:fontRef idx="minor"/>
        </p:style>
      </p:sp>
      <p:sp>
        <p:nvSpPr>
          <p:cNvPr id="956" name="Line 8_2"/>
          <p:cNvSpPr/>
          <p:nvPr/>
        </p:nvSpPr>
        <p:spPr>
          <a:xfrm flipV="1">
            <a:off x="4724280" y="2971440"/>
            <a:ext cx="609840" cy="228600"/>
          </a:xfrm>
          <a:prstGeom prst="line">
            <a:avLst/>
          </a:prstGeom>
          <a:ln w="50760">
            <a:solidFill>
              <a:srgbClr val="ff0000"/>
            </a:solidFill>
            <a:prstDash val="sysDot"/>
            <a:miter/>
          </a:ln>
        </p:spPr>
        <p:style>
          <a:lnRef idx="0"/>
          <a:fillRef idx="0"/>
          <a:effectRef idx="0"/>
          <a:fontRef idx="minor"/>
        </p:style>
      </p:sp>
      <p:sp>
        <p:nvSpPr>
          <p:cNvPr id="957" name="AutoShape 9_2"/>
          <p:cNvSpPr/>
          <p:nvPr/>
        </p:nvSpPr>
        <p:spPr>
          <a:xfrm>
            <a:off x="5334120" y="2743200"/>
            <a:ext cx="380880" cy="380880"/>
          </a:xfrm>
          <a:prstGeom prst="lightningBolt">
            <a:avLst/>
          </a:prstGeom>
          <a:noFill/>
          <a:ln w="38160">
            <a:solidFill>
              <a:srgbClr val="ff0000"/>
            </a:solidFill>
            <a:miter/>
          </a:ln>
        </p:spPr>
        <p:style>
          <a:lnRef idx="0"/>
          <a:fillRef idx="0"/>
          <a:effectRef idx="0"/>
          <a:fontRef idx="minor"/>
        </p:style>
      </p:sp>
      <p:sp>
        <p:nvSpPr>
          <p:cNvPr id="958" name="Text Box 10_2"/>
          <p:cNvSpPr/>
          <p:nvPr/>
        </p:nvSpPr>
        <p:spPr>
          <a:xfrm>
            <a:off x="4191120" y="3048120"/>
            <a:ext cx="380880" cy="703440"/>
          </a:xfrm>
          <a:prstGeom prst="rect">
            <a:avLst/>
          </a:prstGeom>
          <a:noFill/>
          <a:ln w="0">
            <a:noFill/>
          </a:ln>
        </p:spPr>
        <p:style>
          <a:lnRef idx="0"/>
          <a:fillRef idx="0"/>
          <a:effectRef idx="0"/>
          <a:fontRef idx="minor"/>
        </p:style>
        <p:txBody>
          <a:bodyPr lIns="90000" rIns="90000" tIns="46800" bIns="46800" anchor="t">
            <a:spAutoFit/>
          </a:bodyPr>
          <a:p>
            <a:pPr algn="r">
              <a:spcBef>
                <a:spcPts val="24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4000" spc="-1" strike="noStrike">
                <a:solidFill>
                  <a:srgbClr val="ff0000"/>
                </a:solidFill>
                <a:latin typeface="Arial"/>
                <a:ea typeface="Times New Roman"/>
              </a:rPr>
              <a:t>?</a:t>
            </a:r>
            <a:endParaRPr b="1" i="1" lang="fr-FR" sz="4000" spc="-1" strike="noStrike">
              <a:solidFill>
                <a:srgbClr val="000000"/>
              </a:solidFill>
              <a:latin typeface="Arial"/>
            </a:endParaRPr>
          </a:p>
        </p:txBody>
      </p:sp>
      <p:sp>
        <p:nvSpPr>
          <p:cNvPr id="959" name="Rectangle 11_2"/>
          <p:cNvSpPr/>
          <p:nvPr/>
        </p:nvSpPr>
        <p:spPr>
          <a:xfrm>
            <a:off x="609480" y="3886200"/>
            <a:ext cx="7772400" cy="2057400"/>
          </a:xfrm>
          <a:prstGeom prst="rect">
            <a:avLst/>
          </a:prstGeom>
          <a:noFill/>
          <a:ln w="0">
            <a:noFill/>
          </a:ln>
        </p:spPr>
        <p:style>
          <a:lnRef idx="0"/>
          <a:fillRef idx="0"/>
          <a:effectRef idx="0"/>
          <a:fontRef idx="minor"/>
        </p:style>
        <p:txBody>
          <a:bodyPr lIns="90000" rIns="90000" tIns="46800" bIns="46800" anchor="t">
            <a:normAutofit/>
          </a:bodyPr>
          <a:p>
            <a:pPr marL="609480" indent="-609480">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i="1" lang="fr-FR" sz="2800" spc="-1" strike="noStrike">
              <a:solidFill>
                <a:srgbClr val="000000"/>
              </a:solidFill>
              <a:latin typeface="Arial"/>
            </a:endParaRPr>
          </a:p>
          <a:p>
            <a:pPr marL="609480" indent="-609480">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8000"/>
                </a:solidFill>
                <a:latin typeface="Arial"/>
                <a:ea typeface="Arial"/>
              </a:rPr>
              <a:t>Et si a déjà craqué ?</a:t>
            </a:r>
            <a:endParaRPr b="1" i="1" lang="fr-FR" sz="2800" spc="-1" strike="noStrike">
              <a:solidFill>
                <a:srgbClr val="000000"/>
              </a:solidFill>
              <a:latin typeface="Arial"/>
            </a:endParaRPr>
          </a:p>
        </p:txBody>
      </p:sp>
      <p:sp>
        <p:nvSpPr>
          <p:cNvPr id="960" name="Line 12_4"/>
          <p:cNvSpPr/>
          <p:nvPr/>
        </p:nvSpPr>
        <p:spPr>
          <a:xfrm flipV="1">
            <a:off x="1981080" y="5181480"/>
            <a:ext cx="1447920" cy="457200"/>
          </a:xfrm>
          <a:prstGeom prst="line">
            <a:avLst/>
          </a:prstGeom>
          <a:ln w="50760">
            <a:solidFill>
              <a:srgbClr val="0000ff"/>
            </a:solidFill>
            <a:miter/>
          </a:ln>
        </p:spPr>
        <p:style>
          <a:lnRef idx="0"/>
          <a:fillRef idx="0"/>
          <a:effectRef idx="0"/>
          <a:fontRef idx="minor"/>
        </p:style>
      </p:sp>
      <p:sp>
        <p:nvSpPr>
          <p:cNvPr id="961" name="AutoShape 13_2"/>
          <p:cNvSpPr/>
          <p:nvPr/>
        </p:nvSpPr>
        <p:spPr>
          <a:xfrm>
            <a:off x="3352680" y="4952880"/>
            <a:ext cx="381240" cy="381240"/>
          </a:xfrm>
          <a:prstGeom prst="lightningBolt">
            <a:avLst/>
          </a:prstGeom>
          <a:noFill/>
          <a:ln w="38160">
            <a:solidFill>
              <a:srgbClr val="0000ff"/>
            </a:solidFill>
            <a:miter/>
          </a:ln>
        </p:spPr>
        <p:style>
          <a:lnRef idx="0"/>
          <a:fillRef idx="0"/>
          <a:effectRef idx="0"/>
          <a:fontRef idx="minor"/>
        </p:style>
      </p:sp>
      <p:sp>
        <p:nvSpPr>
          <p:cNvPr id="962" name="Text Box 14_4"/>
          <p:cNvSpPr/>
          <p:nvPr/>
        </p:nvSpPr>
        <p:spPr>
          <a:xfrm>
            <a:off x="4267080" y="4495680"/>
            <a:ext cx="381240" cy="703440"/>
          </a:xfrm>
          <a:prstGeom prst="rect">
            <a:avLst/>
          </a:prstGeom>
          <a:noFill/>
          <a:ln w="0">
            <a:noFill/>
          </a:ln>
        </p:spPr>
        <p:style>
          <a:lnRef idx="0"/>
          <a:fillRef idx="0"/>
          <a:effectRef idx="0"/>
          <a:fontRef idx="minor"/>
        </p:style>
        <p:txBody>
          <a:bodyPr lIns="90000" rIns="90000" tIns="46800" bIns="46800" anchor="t">
            <a:spAutoFit/>
          </a:bodyPr>
          <a:p>
            <a:pPr algn="r">
              <a:spcBef>
                <a:spcPts val="24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4000" spc="-1" strike="noStrike">
                <a:solidFill>
                  <a:srgbClr val="ff0000"/>
                </a:solidFill>
                <a:latin typeface="Arial"/>
                <a:ea typeface="Times New Roman"/>
              </a:rPr>
              <a:t>?</a:t>
            </a:r>
            <a:endParaRPr b="1" i="1" lang="fr-FR" sz="4000" spc="-1" strike="noStrike">
              <a:solidFill>
                <a:srgbClr val="000000"/>
              </a:solidFill>
              <a:latin typeface="Arial"/>
            </a:endParaRPr>
          </a:p>
        </p:txBody>
      </p:sp>
      <p:sp>
        <p:nvSpPr>
          <p:cNvPr id="963" name="Line 15_4"/>
          <p:cNvSpPr/>
          <p:nvPr/>
        </p:nvSpPr>
        <p:spPr>
          <a:xfrm>
            <a:off x="3733920" y="5181480"/>
            <a:ext cx="304560" cy="76320"/>
          </a:xfrm>
          <a:prstGeom prst="line">
            <a:avLst/>
          </a:prstGeom>
          <a:ln w="50760">
            <a:solidFill>
              <a:srgbClr val="0000ff"/>
            </a:solidFill>
            <a:miter/>
          </a:ln>
        </p:spPr>
        <p:style>
          <a:lnRef idx="0"/>
          <a:fillRef idx="0"/>
          <a:effectRef idx="0"/>
          <a:fontRef idx="minor"/>
        </p:style>
      </p:sp>
      <p:sp>
        <p:nvSpPr>
          <p:cNvPr id="964" name="Line 16_2"/>
          <p:cNvSpPr/>
          <p:nvPr/>
        </p:nvSpPr>
        <p:spPr>
          <a:xfrm flipV="1">
            <a:off x="3809880" y="4952880"/>
            <a:ext cx="152640" cy="152640"/>
          </a:xfrm>
          <a:prstGeom prst="line">
            <a:avLst/>
          </a:prstGeom>
          <a:ln w="50760">
            <a:solidFill>
              <a:srgbClr val="0000ff"/>
            </a:solidFill>
            <a:miter/>
          </a:ln>
        </p:spPr>
        <p:style>
          <a:lnRef idx="0"/>
          <a:fillRef idx="0"/>
          <a:effectRef idx="0"/>
          <a:fontRef idx="minor"/>
        </p:style>
      </p:sp>
      <p:sp>
        <p:nvSpPr>
          <p:cNvPr id="965" name="Line 17_2"/>
          <p:cNvSpPr/>
          <p:nvPr/>
        </p:nvSpPr>
        <p:spPr>
          <a:xfrm>
            <a:off x="3962520" y="5105520"/>
            <a:ext cx="228600" cy="304560"/>
          </a:xfrm>
          <a:prstGeom prst="line">
            <a:avLst/>
          </a:prstGeom>
          <a:ln w="50760">
            <a:solidFill>
              <a:srgbClr val="0000ff"/>
            </a:solidFill>
            <a:miter/>
          </a:ln>
        </p:spPr>
        <p:style>
          <a:lnRef idx="0"/>
          <a:fillRef idx="0"/>
          <a:effectRef idx="0"/>
          <a:fontRef idx="minor"/>
        </p:style>
      </p:sp>
      <p:sp>
        <p:nvSpPr>
          <p:cNvPr id="966" name="Espace réservé du pied de page 3_8"/>
          <p:cNvSpPr/>
          <p:nvPr/>
        </p:nvSpPr>
        <p:spPr>
          <a:xfrm>
            <a:off x="324000" y="6400800"/>
            <a:ext cx="8534160" cy="457200"/>
          </a:xfrm>
          <a:prstGeom prst="rect">
            <a:avLst/>
          </a:prstGeom>
          <a:noFill/>
          <a:ln w="0">
            <a:noFill/>
          </a:ln>
        </p:spPr>
        <p:style>
          <a:lnRef idx="0"/>
          <a:fillRef idx="0"/>
          <a:effectRef idx="0"/>
          <a:fontRef idx="minor"/>
        </p:style>
        <p:txBody>
          <a:bodyPr lIns="90000" rIns="90000" tIns="46800" bIns="46800" anchor="t">
            <a:norm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fr-FR" sz="1100" spc="-1" strike="noStrike">
                <a:solidFill>
                  <a:srgbClr val="000000"/>
                </a:solidFill>
                <a:latin typeface="Arial"/>
                <a:ea typeface="Times New Roman"/>
              </a:rPr>
              <a:t>L’avenir du métier de bibliothécaire /D. Lahary. Université de Normandie, Caen, 11 janvier 2018</a:t>
            </a:r>
            <a:endParaRPr b="1" i="1" lang="fr-FR" sz="1100" spc="-1" strike="noStrike">
              <a:solidFill>
                <a:srgbClr val="000000"/>
              </a:solidFill>
              <a:latin typeface="Arial"/>
            </a:endParaRPr>
          </a:p>
        </p:txBody>
      </p:sp>
      <p:sp>
        <p:nvSpPr>
          <p:cNvPr id="967" name=""/>
          <p:cNvSpPr txBox="1"/>
          <p:nvPr/>
        </p:nvSpPr>
        <p:spPr>
          <a:xfrm>
            <a:off x="5098680" y="3996720"/>
            <a:ext cx="3474000" cy="1904760"/>
          </a:xfrm>
          <a:prstGeom prst="rect">
            <a:avLst/>
          </a:prstGeom>
          <a:noFill/>
          <a:ln w="0">
            <a:noFill/>
          </a:ln>
        </p:spPr>
      </p:sp>
      <p:sp>
        <p:nvSpPr>
          <p:cNvPr id="968" name=""/>
          <p:cNvSpPr txBox="1"/>
          <p:nvPr/>
        </p:nvSpPr>
        <p:spPr>
          <a:xfrm>
            <a:off x="5098680" y="3828600"/>
            <a:ext cx="3716640" cy="1886400"/>
          </a:xfrm>
          <a:prstGeom prst="rect">
            <a:avLst/>
          </a:prstGeom>
          <a:noFill/>
          <a:ln w="0">
            <a:noFill/>
          </a:ln>
        </p:spPr>
        <p:txBody>
          <a:bodyPr lIns="90000" rIns="90000" tIns="45000" bIns="45000" anchor="t">
            <a:noAutofit/>
          </a:bodyPr>
          <a:p>
            <a:r>
              <a:rPr b="1" lang="fr-FR" sz="2200" spc="-1" strike="noStrike">
                <a:solidFill>
                  <a:srgbClr val="3333cc"/>
                </a:solidFill>
                <a:latin typeface="Arial"/>
              </a:rPr>
              <a:t>Numérique</a:t>
            </a:r>
            <a:endParaRPr b="0" lang="fr-FR" sz="2200" spc="-1" strike="noStrike">
              <a:solidFill>
                <a:srgbClr val="3333cc"/>
              </a:solidFill>
              <a:latin typeface="Times New Roman"/>
            </a:endParaRPr>
          </a:p>
          <a:p>
            <a:r>
              <a:rPr b="1" lang="fr-FR" sz="2200" spc="-1" strike="noStrike">
                <a:solidFill>
                  <a:srgbClr val="3333cc"/>
                </a:solidFill>
                <a:latin typeface="Arial"/>
              </a:rPr>
              <a:t>Évolutions socio-spatiales</a:t>
            </a:r>
            <a:br>
              <a:rPr sz="2200"/>
            </a:br>
            <a:r>
              <a:rPr b="1" lang="fr-FR" sz="2200" spc="-1" strike="noStrike">
                <a:solidFill>
                  <a:srgbClr val="3333cc"/>
                </a:solidFill>
                <a:latin typeface="Arial"/>
              </a:rPr>
              <a:t>Recomposition territoriale</a:t>
            </a:r>
            <a:endParaRPr b="0" lang="fr-FR" sz="2200" spc="-1" strike="noStrike">
              <a:solidFill>
                <a:srgbClr val="3333cc"/>
              </a:solidFill>
              <a:latin typeface="Times New Roman"/>
            </a:endParaRPr>
          </a:p>
          <a:p>
            <a:r>
              <a:rPr b="1" lang="fr-FR" sz="2200" spc="-1" strike="noStrike">
                <a:solidFill>
                  <a:srgbClr val="3333cc"/>
                </a:solidFill>
                <a:latin typeface="Arial"/>
              </a:rPr>
              <a:t>Pandémie</a:t>
            </a:r>
            <a:endParaRPr b="0" lang="fr-FR" sz="2200" spc="-1" strike="noStrike">
              <a:solidFill>
                <a:srgbClr val="3333cc"/>
              </a:solidFill>
              <a:latin typeface="Times New Roman"/>
            </a:endParaRPr>
          </a:p>
          <a:p>
            <a:r>
              <a:rPr b="1" lang="fr-FR" sz="2200" spc="-1" strike="noStrike">
                <a:solidFill>
                  <a:srgbClr val="3333cc"/>
                </a:solidFill>
                <a:latin typeface="Arial"/>
              </a:rPr>
              <a:t>Contraintes financières</a:t>
            </a:r>
            <a:endParaRPr b="0" lang="fr-FR" sz="2200" spc="-1" strike="noStrike">
              <a:solidFill>
                <a:srgbClr val="3333cc"/>
              </a:solidFill>
              <a:latin typeface="Times New Roman"/>
            </a:endParaRPr>
          </a:p>
        </p:txBody>
      </p:sp>
      <p:sp>
        <p:nvSpPr>
          <p:cNvPr id="969" name="Espace réservé du pied de page 3_33"/>
          <p:cNvSpPr/>
          <p:nvPr/>
        </p:nvSpPr>
        <p:spPr>
          <a:xfrm>
            <a:off x="322560" y="61945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70" name=""/>
          <p:cNvSpPr txBox="1"/>
          <p:nvPr/>
        </p:nvSpPr>
        <p:spPr>
          <a:xfrm>
            <a:off x="609480" y="1092240"/>
            <a:ext cx="7847280" cy="942120"/>
          </a:xfrm>
          <a:prstGeom prst="rect">
            <a:avLst/>
          </a:prstGeom>
          <a:noFill/>
          <a:ln w="0">
            <a:noFill/>
          </a:ln>
        </p:spPr>
        <p:txBody>
          <a:bodyPr lIns="0" rIns="0" tIns="0" bIns="0" anchor="ctr">
            <a:noAutofit/>
          </a:bodyPr>
          <a:p>
            <a:pPr>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800" spc="-1" strike="noStrike">
              <a:solidFill>
                <a:srgbClr val="000000"/>
              </a:solidFill>
              <a:latin typeface="Times New Roman"/>
            </a:endParaRPr>
          </a:p>
          <a:p>
            <a:pPr>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8000"/>
                </a:solidFill>
                <a:latin typeface="Arial"/>
                <a:ea typeface="Arial"/>
              </a:rPr>
              <a:t>La méthode linéaire</a:t>
            </a:r>
            <a:endParaRPr b="0" lang="fr-FR" sz="28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6" name="Picture 2_1" descr="3elieu2"/>
          <p:cNvPicPr/>
          <p:nvPr/>
        </p:nvPicPr>
        <p:blipFill>
          <a:blip r:embed="rId1"/>
          <a:stretch/>
        </p:blipFill>
        <p:spPr>
          <a:xfrm>
            <a:off x="250920" y="404640"/>
            <a:ext cx="8610480" cy="6067440"/>
          </a:xfrm>
          <a:prstGeom prst="rect">
            <a:avLst/>
          </a:prstGeom>
          <a:ln w="0">
            <a:noFill/>
          </a:ln>
        </p:spPr>
      </p:pic>
      <p:sp>
        <p:nvSpPr>
          <p:cNvPr id="107" name="Espace réservé du pied de page 3_9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08" name="Rectangle 3_2"/>
          <p:cNvSpPr/>
          <p:nvPr/>
        </p:nvSpPr>
        <p:spPr>
          <a:xfrm>
            <a:off x="4359960" y="4230000"/>
            <a:ext cx="3122280" cy="459720"/>
          </a:xfrm>
          <a:prstGeom prst="rect">
            <a:avLst/>
          </a:prstGeom>
          <a:solidFill>
            <a:srgbClr val="ffcc99"/>
          </a:solidFill>
          <a:ln w="0">
            <a:noFill/>
          </a:ln>
        </p:spPr>
        <p:style>
          <a:lnRef idx="0"/>
          <a:fillRef idx="0"/>
          <a:effectRef idx="0"/>
          <a:fontRef idx="minor"/>
        </p:style>
        <p:txBody>
          <a:bodyPr wrap="none"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3333cc"/>
                </a:solidFill>
                <a:latin typeface="Times New Roman"/>
                <a:ea typeface="Times New Roman"/>
              </a:rPr>
              <a:t>le second, celui du travail…</a:t>
            </a:r>
            <a:r>
              <a:rPr b="0" lang="fr-FR" sz="2400" spc="-1" strike="noStrike">
                <a:solidFill>
                  <a:srgbClr val="3333cc"/>
                </a:solidFill>
                <a:latin typeface="Times New Roman"/>
                <a:ea typeface="Times New Roman"/>
              </a:rPr>
              <a:t> </a:t>
            </a:r>
            <a:endParaRPr b="0" lang="fr-FR" sz="24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1" name="Line 3_1"/>
          <p:cNvSpPr/>
          <p:nvPr/>
        </p:nvSpPr>
        <p:spPr>
          <a:xfrm flipV="1">
            <a:off x="1428480" y="3082320"/>
            <a:ext cx="5715000" cy="76320"/>
          </a:xfrm>
          <a:prstGeom prst="line">
            <a:avLst/>
          </a:prstGeom>
          <a:ln w="254160">
            <a:solidFill>
              <a:srgbClr val="ff5050"/>
            </a:solidFill>
            <a:miter/>
            <a:headEnd len="med" type="triangle" w="med"/>
            <a:tailEnd len="med" type="triangle" w="med"/>
          </a:ln>
        </p:spPr>
        <p:style>
          <a:lnRef idx="0"/>
          <a:fillRef idx="0"/>
          <a:effectRef idx="0"/>
          <a:fontRef idx="minor"/>
        </p:style>
      </p:sp>
      <p:sp>
        <p:nvSpPr>
          <p:cNvPr id="972" name="Line 2_1"/>
          <p:cNvSpPr/>
          <p:nvPr/>
        </p:nvSpPr>
        <p:spPr>
          <a:xfrm>
            <a:off x="4323600" y="1181880"/>
            <a:ext cx="0" cy="3886200"/>
          </a:xfrm>
          <a:prstGeom prst="line">
            <a:avLst/>
          </a:prstGeom>
          <a:ln w="254160">
            <a:solidFill>
              <a:srgbClr val="ff5050"/>
            </a:solidFill>
            <a:miter/>
            <a:headEnd len="med" type="triangle" w="med"/>
            <a:tailEnd len="med" type="triangle" w="med"/>
          </a:ln>
        </p:spPr>
        <p:style>
          <a:lnRef idx="0"/>
          <a:fillRef idx="0"/>
          <a:effectRef idx="0"/>
          <a:fontRef idx="minor"/>
        </p:style>
      </p:sp>
      <p:sp>
        <p:nvSpPr>
          <p:cNvPr id="973" name="Espace réservé du pied de page 3_9"/>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74" name="Espace réservé du pied de page 3_10"/>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75"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En résumé</a:t>
            </a:r>
            <a:endParaRPr b="0" lang="fr-FR" sz="3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1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6" name="Espace réservé du pied de page 3_ 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77" name="Espace réservé du pied de page 3_ 9"/>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978"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En résumé</a:t>
            </a:r>
            <a:endParaRPr b="0" lang="fr-FR" sz="3200" spc="-1" strike="noStrike">
              <a:solidFill>
                <a:srgbClr val="000000"/>
              </a:solidFill>
              <a:latin typeface="Times New Roman"/>
            </a:endParaRPr>
          </a:p>
        </p:txBody>
      </p:sp>
      <p:sp>
        <p:nvSpPr>
          <p:cNvPr id="979" name="Text Box 5_ 8"/>
          <p:cNvSpPr/>
          <p:nvPr/>
        </p:nvSpPr>
        <p:spPr>
          <a:xfrm flipH="1">
            <a:off x="884880" y="1260360"/>
            <a:ext cx="7800120" cy="3020040"/>
          </a:xfrm>
          <a:prstGeom prst="rect">
            <a:avLst/>
          </a:prstGeom>
          <a:solidFill>
            <a:srgbClr val="ffcc99"/>
          </a:solidFill>
          <a:ln w="0">
            <a:noFill/>
          </a:ln>
        </p:spPr>
        <p:style>
          <a:lnRef idx="0"/>
          <a:fillRef idx="0"/>
          <a:effectRef idx="0"/>
          <a:fontRef idx="minor"/>
        </p:style>
        <p:txBody>
          <a:bodyPr lIns="90000" rIns="90000" tIns="46800" bIns="46800" anchor="t">
            <a:spAutoFit/>
          </a:bodyPr>
          <a:p>
            <a:pPr algn="just">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400" spc="-1" strike="noStrike">
                <a:solidFill>
                  <a:srgbClr val="000000"/>
                </a:solidFill>
                <a:latin typeface="Arial"/>
                <a:ea typeface="Arial"/>
              </a:rPr>
              <a:t>Les bibliothèques publiques sont bousculées par des changements profonds qui concernent toute la société. Cela provoque et rend nécessaire d’importants changements d’organisation et de pratiques.</a:t>
            </a:r>
            <a:br>
              <a:rPr sz="2400"/>
            </a:br>
            <a:r>
              <a:rPr b="0" lang="fr-FR" sz="2400" spc="-1" strike="noStrike">
                <a:solidFill>
                  <a:srgbClr val="000000"/>
                </a:solidFill>
                <a:latin typeface="Arial"/>
                <a:ea typeface="Arial"/>
              </a:rPr>
              <a:t>Plus que jamais l’encadrement légal et la politique de l’offre se croise avec une porosité toujours plus grande avec la société telle qu’elle évolue dans toutes ses composantes et tous ses territoires</a:t>
            </a:r>
            <a:r>
              <a:rPr b="0" lang="fr-FR" sz="2400" spc="-1" strike="noStrike">
                <a:solidFill>
                  <a:srgbClr val="000000"/>
                </a:solidFill>
                <a:latin typeface="Arial"/>
                <a:ea typeface="Arial"/>
              </a:rPr>
              <a:t>.</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a933"/>
        </a:solidFill>
      </p:bgPr>
    </p:bg>
    <p:spTree>
      <p:nvGrpSpPr>
        <p:cNvPr id="1" name=""/>
        <p:cNvGrpSpPr/>
        <p:nvPr/>
      </p:nvGrpSpPr>
      <p:grpSpPr>
        <a:xfrm>
          <a:off x="0" y="0"/>
          <a:ext cx="0" cy="0"/>
          <a:chOff x="0" y="0"/>
          <a:chExt cx="0" cy="0"/>
        </a:xfrm>
      </p:grpSpPr>
      <p:sp>
        <p:nvSpPr>
          <p:cNvPr id="980" name="PlaceHolder 1"/>
          <p:cNvSpPr>
            <a:spLocks noGrp="1"/>
          </p:cNvSpPr>
          <p:nvPr>
            <p:ph/>
          </p:nvPr>
        </p:nvSpPr>
        <p:spPr>
          <a:xfrm>
            <a:off x="324000" y="692280"/>
            <a:ext cx="8153280" cy="4465440"/>
          </a:xfrm>
          <a:prstGeom prst="rect">
            <a:avLst/>
          </a:prstGeom>
          <a:noFill/>
          <a:ln w="0">
            <a:noFill/>
          </a:ln>
        </p:spPr>
        <p:txBody>
          <a:bodyPr anchor="t">
            <a:normAutofit fontScale="46000"/>
          </a:bodyPr>
          <a:p>
            <a:pPr marL="342720" indent="0" algn="ctr">
              <a:lnSpc>
                <a:spcPct val="100000"/>
              </a:lnSpc>
              <a:spcBef>
                <a:spcPts val="4723"/>
              </a:spcBef>
              <a:spcAft>
                <a:spcPts val="1349"/>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400" spc="-1" strike="noStrike">
              <a:solidFill>
                <a:srgbClr val="000000"/>
              </a:solidFill>
              <a:latin typeface="Times New Roman"/>
            </a:endParaRPr>
          </a:p>
          <a:p>
            <a:pPr marL="342720" indent="0" algn="ctr">
              <a:lnSpc>
                <a:spcPct val="100000"/>
              </a:lnSpc>
              <a:spcBef>
                <a:spcPts val="4723"/>
              </a:spcBef>
              <a:spcAft>
                <a:spcPts val="1349"/>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5400" spc="-1" strike="noStrike">
                <a:solidFill>
                  <a:srgbClr val="ffffff"/>
                </a:solidFill>
                <a:latin typeface="Arial"/>
                <a:ea typeface="Times New Roman"/>
              </a:rPr>
              <a:t> </a:t>
            </a:r>
            <a:endParaRPr b="0" lang="fr-FR" sz="5400" spc="-1" strike="noStrike">
              <a:solidFill>
                <a:srgbClr val="000000"/>
              </a:solidFill>
              <a:latin typeface="Times New Roman"/>
            </a:endParaRPr>
          </a:p>
          <a:p>
            <a:pPr marL="342720" indent="0" algn="ctr">
              <a:lnSpc>
                <a:spcPct val="100000"/>
              </a:lnSpc>
              <a:spcBef>
                <a:spcPts val="4723"/>
              </a:spcBef>
              <a:spcAft>
                <a:spcPts val="134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6600" spc="-1" strike="noStrike">
                <a:solidFill>
                  <a:srgbClr val="ffffff"/>
                </a:solidFill>
                <a:latin typeface="Arial"/>
                <a:ea typeface="Times New Roman"/>
              </a:rPr>
              <a:t>Vous avez de la chance</a:t>
            </a:r>
            <a:br>
              <a:rPr sz="6600"/>
            </a:br>
            <a:r>
              <a:rPr b="1" lang="fr-FR" sz="6600" spc="-1" strike="noStrike">
                <a:solidFill>
                  <a:srgbClr val="ffffff"/>
                </a:solidFill>
                <a:latin typeface="Arial"/>
                <a:ea typeface="Times New Roman"/>
              </a:rPr>
              <a:t>d’être encore en poste.</a:t>
            </a:r>
            <a:endParaRPr b="0" lang="fr-FR" sz="6600" spc="-1" strike="noStrike">
              <a:solidFill>
                <a:srgbClr val="000000"/>
              </a:solidFill>
              <a:latin typeface="Times New Roman"/>
            </a:endParaRPr>
          </a:p>
          <a:p>
            <a:pPr marL="342720" indent="0" algn="ctr">
              <a:lnSpc>
                <a:spcPct val="100000"/>
              </a:lnSpc>
              <a:spcBef>
                <a:spcPts val="4723"/>
              </a:spcBef>
              <a:spcAft>
                <a:spcPts val="134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6600" spc="-1" strike="noStrike">
                <a:solidFill>
                  <a:srgbClr val="ffffff"/>
                </a:solidFill>
                <a:latin typeface="Arial"/>
                <a:ea typeface="Times New Roman"/>
              </a:rPr>
              <a:t>Tous mes vœux pour la suite.</a:t>
            </a:r>
            <a:br>
              <a:rPr sz="5400"/>
            </a:br>
            <a:r>
              <a:rPr b="1" lang="fr-FR" sz="5400" spc="-1" strike="noStrike">
                <a:solidFill>
                  <a:srgbClr val="ffffff"/>
                </a:solidFill>
                <a:latin typeface="Arial"/>
              </a:rPr>
              <a:t> </a:t>
            </a:r>
            <a:endParaRPr b="0" lang="fr-FR" sz="5400" spc="-1" strike="noStrike">
              <a:solidFill>
                <a:srgbClr val="000000"/>
              </a:solidFill>
              <a:latin typeface="Times New Roman"/>
            </a:endParaRPr>
          </a:p>
          <a:p>
            <a:pPr marL="342720" indent="0" algn="ctr">
              <a:lnSpc>
                <a:spcPct val="100000"/>
              </a:lnSpc>
              <a:spcBef>
                <a:spcPts val="4723"/>
              </a:spcBef>
              <a:spcAft>
                <a:spcPts val="1349"/>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5400" spc="-1" strike="noStrike">
                <a:solidFill>
                  <a:srgbClr val="ffffff"/>
                </a:solidFill>
                <a:latin typeface="Arial"/>
                <a:ea typeface="Times New Roman"/>
              </a:rPr>
              <a:t> </a:t>
            </a:r>
            <a:endParaRPr b="0" lang="fr-FR" sz="5400" spc="-1" strike="noStrike">
              <a:solidFill>
                <a:srgbClr val="000000"/>
              </a:solidFill>
              <a:latin typeface="Times New Roman"/>
            </a:endParaRPr>
          </a:p>
        </p:txBody>
      </p:sp>
      <p:sp>
        <p:nvSpPr>
          <p:cNvPr id="981" name="Espace réservé du pied de page 3_74"/>
          <p:cNvSpPr/>
          <p:nvPr/>
        </p:nvSpPr>
        <p:spPr>
          <a:xfrm>
            <a:off x="317880" y="634824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ffffff"/>
                </a:solidFill>
                <a:latin typeface="Arial"/>
                <a:ea typeface="Times New Roman"/>
              </a:rPr>
              <a:t>ABD Conférence de clôture 27/09/2022 / Dominique Lahary</a:t>
            </a:r>
            <a:endParaRPr b="0" lang="fr-FR" sz="1200" spc="-1" strike="noStrike">
              <a:solidFill>
                <a:srgbClr val="ffffff"/>
              </a:solidFill>
              <a:latin typeface="Times New Roman"/>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9" name="Picture 2_4" descr="3elieu4"/>
          <p:cNvPicPr/>
          <p:nvPr/>
        </p:nvPicPr>
        <p:blipFill>
          <a:blip r:embed="rId1"/>
          <a:stretch/>
        </p:blipFill>
        <p:spPr>
          <a:xfrm>
            <a:off x="266760" y="395280"/>
            <a:ext cx="8610480" cy="6067440"/>
          </a:xfrm>
          <a:prstGeom prst="rect">
            <a:avLst/>
          </a:prstGeom>
          <a:ln w="0">
            <a:noFill/>
          </a:ln>
        </p:spPr>
      </p:pic>
      <p:sp>
        <p:nvSpPr>
          <p:cNvPr id="110" name="Rectangle 3_8"/>
          <p:cNvSpPr/>
          <p:nvPr/>
        </p:nvSpPr>
        <p:spPr>
          <a:xfrm>
            <a:off x="866160" y="406440"/>
            <a:ext cx="5636520" cy="398880"/>
          </a:xfrm>
          <a:prstGeom prst="rect">
            <a:avLst/>
          </a:prstGeom>
          <a:solidFill>
            <a:srgbClr val="ffcc99"/>
          </a:solidFill>
          <a:ln w="0">
            <a:noFill/>
          </a:ln>
        </p:spPr>
        <p:style>
          <a:lnRef idx="0"/>
          <a:fillRef idx="0"/>
          <a:effectRef idx="0"/>
          <a:fontRef idx="minor"/>
        </p:style>
        <p:txBody>
          <a:bodyPr wrap="none"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3333cc"/>
                </a:solidFill>
                <a:latin typeface="Times New Roman"/>
                <a:ea typeface="Times New Roman"/>
              </a:rPr>
              <a:t>Et les 3</a:t>
            </a:r>
            <a:r>
              <a:rPr b="0" lang="fr-FR" sz="2000" spc="-1" strike="noStrike" baseline="30000">
                <a:solidFill>
                  <a:srgbClr val="3333cc"/>
                </a:solidFill>
                <a:latin typeface="Times New Roman"/>
                <a:ea typeface="Times New Roman"/>
              </a:rPr>
              <a:t>e</a:t>
            </a:r>
            <a:r>
              <a:rPr b="0" lang="fr-FR" sz="2000" spc="-1" strike="noStrike">
                <a:solidFill>
                  <a:srgbClr val="3333cc"/>
                </a:solidFill>
                <a:latin typeface="Times New Roman"/>
                <a:ea typeface="Times New Roman"/>
              </a:rPr>
              <a:t> lieux, ceux de la sociabilité et du libre séjour</a:t>
            </a:r>
            <a:endParaRPr b="0" lang="fr-FR" sz="2000" spc="-1" strike="noStrike">
              <a:solidFill>
                <a:srgbClr val="3333cc"/>
              </a:solidFill>
              <a:latin typeface="Times New Roman"/>
            </a:endParaRPr>
          </a:p>
        </p:txBody>
      </p:sp>
      <p:sp>
        <p:nvSpPr>
          <p:cNvPr id="111" name="Rectangle 4"/>
          <p:cNvSpPr/>
          <p:nvPr/>
        </p:nvSpPr>
        <p:spPr>
          <a:xfrm>
            <a:off x="5228280" y="4653000"/>
            <a:ext cx="3484800" cy="459720"/>
          </a:xfrm>
          <a:prstGeom prst="rect">
            <a:avLst/>
          </a:prstGeom>
          <a:solidFill>
            <a:srgbClr val="ffcc99"/>
          </a:solidFill>
          <a:ln w="0">
            <a:noFill/>
          </a:ln>
        </p:spPr>
        <p:style>
          <a:lnRef idx="0"/>
          <a:fillRef idx="0"/>
          <a:effectRef idx="0"/>
          <a:fontRef idx="minor"/>
        </p:style>
        <p:txBody>
          <a:bodyPr wrap="none"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3333cc"/>
                </a:solidFill>
                <a:latin typeface="Times New Roman"/>
                <a:ea typeface="Times New Roman"/>
              </a:rPr>
              <a:t>Les bibliothèques en font partie</a:t>
            </a:r>
            <a:r>
              <a:rPr b="0" lang="fr-FR" sz="2400" spc="-1" strike="noStrike">
                <a:solidFill>
                  <a:srgbClr val="3333cc"/>
                </a:solidFill>
                <a:latin typeface="Times New Roman"/>
                <a:ea typeface="Times New Roman"/>
              </a:rPr>
              <a:t> </a:t>
            </a:r>
            <a:endParaRPr b="0" lang="fr-FR" sz="2400" spc="-1" strike="noStrike">
              <a:solidFill>
                <a:srgbClr val="3333cc"/>
              </a:solidFill>
              <a:latin typeface="Times New Roman"/>
            </a:endParaRPr>
          </a:p>
        </p:txBody>
      </p:sp>
      <p:sp>
        <p:nvSpPr>
          <p:cNvPr id="112" name="Espace réservé du pied de page 3_9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 name="Espace réservé du pied de page 3_9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14"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Third = Troisième ou Tiers ?</a:t>
            </a:r>
            <a:endParaRPr b="0" lang="fr-FR" sz="3200" spc="-1" strike="noStrike">
              <a:solidFill>
                <a:srgbClr val="000000"/>
              </a:solidFill>
              <a:latin typeface="Times New Roman"/>
            </a:endParaRPr>
          </a:p>
        </p:txBody>
      </p:sp>
      <p:pic>
        <p:nvPicPr>
          <p:cNvPr id="115" name="" descr=""/>
          <p:cNvPicPr/>
          <p:nvPr/>
        </p:nvPicPr>
        <p:blipFill>
          <a:blip r:embed="rId1"/>
          <a:stretch/>
        </p:blipFill>
        <p:spPr>
          <a:xfrm>
            <a:off x="4139640" y="845640"/>
            <a:ext cx="4798440" cy="3582360"/>
          </a:xfrm>
          <a:prstGeom prst="rect">
            <a:avLst/>
          </a:prstGeom>
          <a:ln w="0">
            <a:noFill/>
          </a:ln>
        </p:spPr>
      </p:pic>
      <p:sp>
        <p:nvSpPr>
          <p:cNvPr id="116" name="Text Box 8_7"/>
          <p:cNvSpPr/>
          <p:nvPr/>
        </p:nvSpPr>
        <p:spPr>
          <a:xfrm flipH="1">
            <a:off x="457560" y="1684800"/>
            <a:ext cx="3285000" cy="201204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Qu’on le veuille ou non, les gens utilisent les espaces des bibliothèques comme 3</a:t>
            </a:r>
            <a:r>
              <a:rPr b="0" lang="fr-FR" sz="1400" spc="-1" strike="noStrike" baseline="33000">
                <a:solidFill>
                  <a:srgbClr val="000000"/>
                </a:solidFill>
                <a:latin typeface="Arial"/>
                <a:ea typeface="Arial"/>
              </a:rPr>
              <a:t>e</a:t>
            </a:r>
            <a:r>
              <a:rPr b="0" lang="fr-FR" sz="1400" spc="-1" strike="noStrike">
                <a:solidFill>
                  <a:srgbClr val="000000"/>
                </a:solidFill>
                <a:latin typeface="Arial"/>
                <a:ea typeface="Arial"/>
              </a:rPr>
              <a:t> lieu, pour faire ce que bon leur semble, seuls ou en groupe, sauf si on s’est ingénié à ne leur laisser aucune place pour circuler et s’asseoir.</a:t>
            </a:r>
            <a:endParaRPr b="1" lang="fr-FR" sz="1400" spc="-1" strike="noStrike">
              <a:solidFill>
                <a:srgbClr val="ffffff"/>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A nous de tenir compte de cette fonction pour leur procurer de bonnes conditions d’accueil.</a:t>
            </a:r>
            <a:endParaRPr b="1" lang="fr-FR" sz="1400" spc="-1" strike="noStrike">
              <a:solidFill>
                <a:srgbClr val="ffffff"/>
              </a:solidFill>
              <a:latin typeface="Arial"/>
            </a:endParaRPr>
          </a:p>
        </p:txBody>
      </p:sp>
      <p:sp>
        <p:nvSpPr>
          <p:cNvPr id="117" name="Text Box 8_8"/>
          <p:cNvSpPr/>
          <p:nvPr/>
        </p:nvSpPr>
        <p:spPr>
          <a:xfrm flipH="1">
            <a:off x="1644120" y="4854960"/>
            <a:ext cx="5441400" cy="94644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L’expression française de tiers-lieu est intéressante mais un peu plus étroite et volontariste : lieux de co-working avec des espaces, équipements et outils mis à la disposition des individus et petites entreprises. Il peut y avoir en bibliothèque comme ailleurs.</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Espace réservé du pied de page 3_9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119" name="Picture 2_5" descr="mediatheque-troisiemelieu"/>
          <p:cNvPicPr/>
          <p:nvPr/>
        </p:nvPicPr>
        <p:blipFill>
          <a:blip r:embed="rId1"/>
          <a:stretch/>
        </p:blipFill>
        <p:spPr>
          <a:xfrm>
            <a:off x="684360" y="836640"/>
            <a:ext cx="4848120" cy="3305160"/>
          </a:xfrm>
          <a:prstGeom prst="rect">
            <a:avLst/>
          </a:prstGeom>
          <a:ln w="0">
            <a:noFill/>
          </a:ln>
        </p:spPr>
      </p:pic>
      <p:pic>
        <p:nvPicPr>
          <p:cNvPr id="120" name="Picture 3" descr="wool"/>
          <p:cNvPicPr/>
          <p:nvPr/>
        </p:nvPicPr>
        <p:blipFill>
          <a:blip r:embed="rId2"/>
          <a:stretch/>
        </p:blipFill>
        <p:spPr>
          <a:xfrm>
            <a:off x="5651640" y="1989000"/>
            <a:ext cx="2666880" cy="3829320"/>
          </a:xfrm>
          <a:prstGeom prst="rect">
            <a:avLst/>
          </a:prstGeom>
          <a:ln w="0">
            <a:noFill/>
          </a:ln>
        </p:spPr>
      </p:pic>
      <p:sp>
        <p:nvSpPr>
          <p:cNvPr id="121" name="Rectangle 4_0"/>
          <p:cNvSpPr/>
          <p:nvPr/>
        </p:nvSpPr>
        <p:spPr>
          <a:xfrm>
            <a:off x="1152360" y="2894760"/>
            <a:ext cx="3292920" cy="137268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Lieu de brassage et de sociabilité,</a:t>
            </a:r>
            <a:br>
              <a:rPr sz="1400"/>
            </a:br>
            <a:r>
              <a:rPr b="0" lang="fr-FR" sz="1400" spc="-1" strike="noStrike">
                <a:solidFill>
                  <a:srgbClr val="000000"/>
                </a:solidFill>
                <a:latin typeface="Arial"/>
                <a:ea typeface="Times New Roman"/>
              </a:rPr>
              <a:t>la bibliothèque est aussi, comme 3</a:t>
            </a:r>
            <a:r>
              <a:rPr b="0" lang="fr-FR" sz="1400" spc="-1" strike="noStrike" baseline="30000">
                <a:solidFill>
                  <a:srgbClr val="000000"/>
                </a:solidFill>
                <a:latin typeface="Arial"/>
                <a:ea typeface="Times New Roman"/>
              </a:rPr>
              <a:t>e</a:t>
            </a:r>
            <a:r>
              <a:rPr b="0" lang="fr-FR" sz="1400" spc="-1" strike="noStrike">
                <a:solidFill>
                  <a:srgbClr val="000000"/>
                </a:solidFill>
                <a:latin typeface="Arial"/>
                <a:ea typeface="Times New Roman"/>
              </a:rPr>
              <a:t> lieu, un espace de liberté individuelle, une « pièce à soi » telle que la souhaitait Virginia Woolf pour les femmes.</a:t>
            </a:r>
            <a:endParaRPr b="0" lang="fr-FR" sz="1400" spc="-1" strike="noStrike">
              <a:solidFill>
                <a:srgbClr val="000000"/>
              </a:solidFill>
              <a:latin typeface="Arial"/>
            </a:endParaRPr>
          </a:p>
        </p:txBody>
      </p:sp>
      <p:sp>
        <p:nvSpPr>
          <p:cNvPr id="122" name=""/>
          <p:cNvSpPr txBox="1"/>
          <p:nvPr/>
        </p:nvSpPr>
        <p:spPr>
          <a:xfrm>
            <a:off x="1294560" y="4514400"/>
            <a:ext cx="1880280" cy="3952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123" name=""/>
          <p:cNvSpPr/>
          <p:nvPr/>
        </p:nvSpPr>
        <p:spPr>
          <a:xfrm>
            <a:off x="3138480" y="464868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124" name=""/>
          <p:cNvSpPr/>
          <p:nvPr/>
        </p:nvSpPr>
        <p:spPr>
          <a:xfrm flipH="1">
            <a:off x="477000" y="464868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125" name=""/>
          <p:cNvSpPr/>
          <p:nvPr/>
        </p:nvSpPr>
        <p:spPr>
          <a:xfrm>
            <a:off x="427320" y="4526280"/>
            <a:ext cx="3700080" cy="354240"/>
          </a:xfrm>
          <a:prstGeom prst="rect">
            <a:avLst/>
          </a:prstGeom>
          <a:noFill/>
          <a:ln w="0">
            <a:solidFill>
              <a:srgbClr val="3465a4"/>
            </a:solidFill>
          </a:ln>
        </p:spPr>
        <p:style>
          <a:lnRef idx="0"/>
          <a:fillRef idx="0"/>
          <a:effectRef idx="0"/>
          <a:fontRef idx="minor"/>
        </p:style>
      </p:sp>
      <p:sp>
        <p:nvSpPr>
          <p:cNvPr id="126" name="Rectangle 4_ 1"/>
          <p:cNvSpPr/>
          <p:nvPr/>
        </p:nvSpPr>
        <p:spPr>
          <a:xfrm>
            <a:off x="710280" y="4909680"/>
            <a:ext cx="3292920" cy="94644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Mettons-nous à place des gens,</a:t>
            </a:r>
            <a:br>
              <a:rPr sz="1400"/>
            </a:br>
            <a:r>
              <a:rPr b="0" lang="fr-FR" sz="1400" spc="-1" strike="noStrike">
                <a:solidFill>
                  <a:srgbClr val="000000"/>
                </a:solidFill>
                <a:latin typeface="Arial"/>
                <a:ea typeface="Times New Roman"/>
              </a:rPr>
              <a:t>constatons l’usage qu’ils font des lieux indépendamment de ce qu’on  a pensé pour eux.</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Espace réservé du pied de page 3_10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128" name="" descr=""/>
          <p:cNvPicPr/>
          <p:nvPr/>
        </p:nvPicPr>
        <p:blipFill>
          <a:blip r:embed="rId1"/>
          <a:stretch/>
        </p:blipFill>
        <p:spPr>
          <a:xfrm>
            <a:off x="704160" y="780120"/>
            <a:ext cx="3299400" cy="4197240"/>
          </a:xfrm>
          <a:prstGeom prst="rect">
            <a:avLst/>
          </a:prstGeom>
          <a:ln w="0">
            <a:noFill/>
          </a:ln>
        </p:spPr>
      </p:pic>
      <p:pic>
        <p:nvPicPr>
          <p:cNvPr id="129" name="" descr=""/>
          <p:cNvPicPr/>
          <p:nvPr/>
        </p:nvPicPr>
        <p:blipFill>
          <a:blip r:embed="rId2"/>
          <a:stretch/>
        </p:blipFill>
        <p:spPr>
          <a:xfrm>
            <a:off x="4042440" y="4633200"/>
            <a:ext cx="4008600" cy="1248840"/>
          </a:xfrm>
          <a:prstGeom prst="rect">
            <a:avLst/>
          </a:prstGeom>
          <a:ln w="0">
            <a:noFill/>
          </a:ln>
        </p:spPr>
      </p:pic>
      <p:sp>
        <p:nvSpPr>
          <p:cNvPr id="130" name="PlaceHolder 1"/>
          <p:cNvSpPr>
            <a:spLocks noGrp="1"/>
          </p:cNvSpPr>
          <p:nvPr>
            <p:ph type="title"/>
          </p:nvPr>
        </p:nvSpPr>
        <p:spPr>
          <a:xfrm>
            <a:off x="4302000" y="1000440"/>
            <a:ext cx="451224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Espace public !</a:t>
            </a:r>
            <a:endParaRPr b="0" lang="fr-FR" sz="3200" spc="-1" strike="noStrike">
              <a:solidFill>
                <a:srgbClr val="000000"/>
              </a:solidFill>
              <a:latin typeface="Times New Roman"/>
            </a:endParaRPr>
          </a:p>
        </p:txBody>
      </p:sp>
      <p:sp>
        <p:nvSpPr>
          <p:cNvPr id="131" name="Rectangle 4_ 2"/>
          <p:cNvSpPr/>
          <p:nvPr/>
        </p:nvSpPr>
        <p:spPr>
          <a:xfrm>
            <a:off x="4779000" y="2211120"/>
            <a:ext cx="3292920" cy="15858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Quel plaisir pour moi de lire dans la brochure FNCC-MC que la bibliothèque est un espace public, remplit des fonctions d’espace public. C’est ainsi que je l’exprimais avant l’apparition de l’expression « troisième lieu ».</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Espace réservé du pied de page 3_100"/>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33"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Rome n’est plus dans Rome ?</a:t>
            </a:r>
            <a:endParaRPr b="0" lang="fr-FR" sz="3200" spc="-1" strike="noStrike">
              <a:solidFill>
                <a:srgbClr val="000000"/>
              </a:solidFill>
              <a:latin typeface="Times New Roman"/>
            </a:endParaRPr>
          </a:p>
        </p:txBody>
      </p:sp>
      <p:pic>
        <p:nvPicPr>
          <p:cNvPr id="134" name="Picture 3_1" descr="franceinter"/>
          <p:cNvPicPr/>
          <p:nvPr/>
        </p:nvPicPr>
        <p:blipFill>
          <a:blip r:embed="rId1"/>
          <a:stretch/>
        </p:blipFill>
        <p:spPr>
          <a:xfrm>
            <a:off x="1209600" y="1585800"/>
            <a:ext cx="6724800" cy="3686400"/>
          </a:xfrm>
          <a:prstGeom prst="rect">
            <a:avLst/>
          </a:prstGeom>
          <a:ln w="0">
            <a:noFill/>
          </a:ln>
        </p:spPr>
      </p:pic>
      <p:sp>
        <p:nvSpPr>
          <p:cNvPr id="135" name="Rectangle 4_ 3"/>
          <p:cNvSpPr/>
          <p:nvPr/>
        </p:nvSpPr>
        <p:spPr>
          <a:xfrm>
            <a:off x="4730400" y="5312520"/>
            <a:ext cx="2853000" cy="5202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Des médias s’inquiètent d’une éventuelle disparition des livres !</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Espace réservé du pied de page 3_51"/>
          <p:cNvSpPr/>
          <p:nvPr/>
        </p:nvSpPr>
        <p:spPr>
          <a:xfrm>
            <a:off x="299520" y="633204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46" name="" descr=""/>
          <p:cNvPicPr/>
          <p:nvPr/>
        </p:nvPicPr>
        <p:blipFill>
          <a:blip r:embed="rId1"/>
          <a:stretch/>
        </p:blipFill>
        <p:spPr>
          <a:xfrm>
            <a:off x="293760" y="324000"/>
            <a:ext cx="2718720" cy="2718720"/>
          </a:xfrm>
          <a:prstGeom prst="rect">
            <a:avLst/>
          </a:prstGeom>
          <a:ln w="0">
            <a:noFill/>
          </a:ln>
        </p:spPr>
      </p:pic>
      <p:pic>
        <p:nvPicPr>
          <p:cNvPr id="47" name="" descr=""/>
          <p:cNvPicPr/>
          <p:nvPr/>
        </p:nvPicPr>
        <p:blipFill>
          <a:blip r:embed="rId2"/>
          <a:stretch/>
        </p:blipFill>
        <p:spPr>
          <a:xfrm>
            <a:off x="2865240" y="1662120"/>
            <a:ext cx="2741760" cy="2389320"/>
          </a:xfrm>
          <a:prstGeom prst="rect">
            <a:avLst/>
          </a:prstGeom>
          <a:ln w="0">
            <a:noFill/>
          </a:ln>
        </p:spPr>
      </p:pic>
      <p:pic>
        <p:nvPicPr>
          <p:cNvPr id="48" name="" descr=""/>
          <p:cNvPicPr/>
          <p:nvPr/>
        </p:nvPicPr>
        <p:blipFill>
          <a:blip r:embed="rId3"/>
          <a:stretch/>
        </p:blipFill>
        <p:spPr>
          <a:xfrm>
            <a:off x="4891320" y="4286160"/>
            <a:ext cx="3717360" cy="1873440"/>
          </a:xfrm>
          <a:prstGeom prst="rect">
            <a:avLst/>
          </a:prstGeom>
          <a:ln w="0">
            <a:noFill/>
          </a:ln>
        </p:spPr>
      </p:pic>
      <p:pic>
        <p:nvPicPr>
          <p:cNvPr id="49" name="" descr=""/>
          <p:cNvPicPr/>
          <p:nvPr/>
        </p:nvPicPr>
        <p:blipFill>
          <a:blip r:embed="rId4"/>
          <a:stretch/>
        </p:blipFill>
        <p:spPr>
          <a:xfrm>
            <a:off x="5861160" y="316080"/>
            <a:ext cx="2843280" cy="2337480"/>
          </a:xfrm>
          <a:prstGeom prst="rect">
            <a:avLst/>
          </a:prstGeom>
          <a:ln w="0">
            <a:noFill/>
          </a:ln>
        </p:spPr>
      </p:pic>
      <p:sp>
        <p:nvSpPr>
          <p:cNvPr id="50" name=""/>
          <p:cNvSpPr txBox="1"/>
          <p:nvPr/>
        </p:nvSpPr>
        <p:spPr>
          <a:xfrm>
            <a:off x="1551240" y="4453200"/>
            <a:ext cx="1880280" cy="3952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51" name=""/>
          <p:cNvSpPr/>
          <p:nvPr/>
        </p:nvSpPr>
        <p:spPr>
          <a:xfrm>
            <a:off x="3395160" y="458748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52" name=""/>
          <p:cNvSpPr/>
          <p:nvPr/>
        </p:nvSpPr>
        <p:spPr>
          <a:xfrm flipH="1">
            <a:off x="733680" y="458748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53" name=""/>
          <p:cNvSpPr/>
          <p:nvPr/>
        </p:nvSpPr>
        <p:spPr>
          <a:xfrm>
            <a:off x="684000" y="4465080"/>
            <a:ext cx="3700080" cy="354240"/>
          </a:xfrm>
          <a:prstGeom prst="rect">
            <a:avLst/>
          </a:prstGeom>
          <a:noFill/>
          <a:ln w="0">
            <a:solidFill>
              <a:srgbClr val="3465a4"/>
            </a:solidFill>
          </a:ln>
        </p:spPr>
        <p:style>
          <a:lnRef idx="0"/>
          <a:fillRef idx="0"/>
          <a:effectRef idx="0"/>
          <a:fontRef idx="minor"/>
        </p:style>
      </p:sp>
      <p:sp>
        <p:nvSpPr>
          <p:cNvPr id="54" name="Text Box 8_ 1"/>
          <p:cNvSpPr/>
          <p:nvPr/>
        </p:nvSpPr>
        <p:spPr>
          <a:xfrm flipH="1">
            <a:off x="2691360" y="402480"/>
            <a:ext cx="1582560" cy="6879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300" spc="-1" strike="noStrike">
                <a:solidFill>
                  <a:srgbClr val="000000"/>
                </a:solidFill>
                <a:latin typeface="Arial"/>
                <a:ea typeface="Arial"/>
              </a:rPr>
              <a:t>Je ne prétends pas à l’exhaustivité, j’ai mes angles morts</a:t>
            </a:r>
            <a:endParaRPr b="1" lang="fr-FR" sz="1300" spc="-1" strike="noStrike">
              <a:solidFill>
                <a:srgbClr val="ffffff"/>
              </a:solidFill>
              <a:latin typeface="Arial"/>
            </a:endParaRPr>
          </a:p>
        </p:txBody>
      </p:sp>
      <p:sp>
        <p:nvSpPr>
          <p:cNvPr id="55" name="Text Box 8_ 2"/>
          <p:cNvSpPr/>
          <p:nvPr/>
        </p:nvSpPr>
        <p:spPr>
          <a:xfrm flipH="1">
            <a:off x="4432680" y="842400"/>
            <a:ext cx="1221120" cy="6879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300" spc="-1" strike="noStrike">
                <a:solidFill>
                  <a:srgbClr val="000000"/>
                </a:solidFill>
                <a:latin typeface="Arial"/>
                <a:ea typeface="Arial"/>
              </a:rPr>
              <a:t>J’essaierai d’appeler un</a:t>
            </a:r>
            <a:br>
              <a:rPr sz="1300"/>
            </a:br>
            <a:r>
              <a:rPr b="0" lang="fr-FR" sz="1300" spc="-1" strike="noStrike">
                <a:solidFill>
                  <a:srgbClr val="000000"/>
                </a:solidFill>
                <a:latin typeface="Arial"/>
                <a:ea typeface="Arial"/>
              </a:rPr>
              <a:t>chat un chat.</a:t>
            </a:r>
            <a:endParaRPr b="1" lang="fr-FR" sz="1300" spc="-1" strike="noStrike">
              <a:solidFill>
                <a:srgbClr val="ffffff"/>
              </a:solidFill>
              <a:latin typeface="Arial"/>
            </a:endParaRPr>
          </a:p>
        </p:txBody>
      </p:sp>
      <p:sp>
        <p:nvSpPr>
          <p:cNvPr id="56" name="Text Box 8_ 3"/>
          <p:cNvSpPr/>
          <p:nvPr/>
        </p:nvSpPr>
        <p:spPr>
          <a:xfrm flipH="1">
            <a:off x="6064560" y="3406680"/>
            <a:ext cx="2307960" cy="6879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300" spc="-1" strike="noStrike">
                <a:solidFill>
                  <a:srgbClr val="000000"/>
                </a:solidFill>
                <a:latin typeface="Arial"/>
                <a:ea typeface="Arial"/>
              </a:rPr>
              <a:t>Et surtout j’aborderai la question du sens, la perte de sens, la recherche du sens.</a:t>
            </a:r>
            <a:endParaRPr b="1" lang="fr-FR" sz="1300" spc="-1" strike="noStrike">
              <a:solidFill>
                <a:srgbClr val="ffffff"/>
              </a:solidFill>
              <a:latin typeface="Arial"/>
            </a:endParaRPr>
          </a:p>
        </p:txBody>
      </p:sp>
      <p:sp>
        <p:nvSpPr>
          <p:cNvPr id="57" name="Text Box 8_ 4"/>
          <p:cNvSpPr/>
          <p:nvPr/>
        </p:nvSpPr>
        <p:spPr>
          <a:xfrm flipH="1">
            <a:off x="6051960" y="2784240"/>
            <a:ext cx="2467080" cy="291960"/>
          </a:xfrm>
          <a:prstGeom prst="rect">
            <a:avLst/>
          </a:prstGeom>
          <a:solidFill>
            <a:srgbClr val="ffcc99"/>
          </a:solidFill>
          <a:ln w="0">
            <a:noFill/>
          </a:ln>
        </p:spPr>
        <p:style>
          <a:lnRef idx="0"/>
          <a:fillRef idx="0"/>
          <a:effectRef idx="0"/>
          <a:fontRef idx="minor"/>
        </p:style>
        <p:txBody>
          <a:bodyPr lIns="90000" rIns="90000" tIns="46800" bIns="46800" anchor="t">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300" spc="-1" strike="noStrike">
                <a:solidFill>
                  <a:srgbClr val="000000"/>
                </a:solidFill>
                <a:latin typeface="Arial"/>
                <a:ea typeface="Arial"/>
              </a:rPr>
              <a:t>Je vous ferai quelques aveux.</a:t>
            </a:r>
            <a:endParaRPr b="1" lang="fr-FR" sz="1300" spc="-1" strike="noStrike">
              <a:solidFill>
                <a:srgbClr val="ffffff"/>
              </a:solidFill>
              <a:latin typeface="Arial"/>
            </a:endParaRPr>
          </a:p>
        </p:txBody>
      </p:sp>
      <p:sp>
        <p:nvSpPr>
          <p:cNvPr id="58" name="Text Box 8_ 5"/>
          <p:cNvSpPr/>
          <p:nvPr/>
        </p:nvSpPr>
        <p:spPr>
          <a:xfrm flipH="1">
            <a:off x="684000" y="4945680"/>
            <a:ext cx="3724560" cy="10839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300" spc="-1" strike="noStrike">
                <a:solidFill>
                  <a:srgbClr val="000000"/>
                </a:solidFill>
                <a:latin typeface="Arial"/>
                <a:ea typeface="Arial"/>
              </a:rPr>
              <a:t>Je ferai à plusieurs reprises l’éloge de la parallaxe : se déplacer dans l’espace symbolique pour changer de point de vue, pour voir du point de vue de l’autre, pour se mettre à la place ce l’autre.</a:t>
            </a:r>
            <a:endParaRPr b="1" lang="fr-FR" sz="13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Espace réservé du pied de page 3_13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37"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Rome n’est plus dans Rome ?</a:t>
            </a:r>
            <a:endParaRPr b="0" lang="fr-FR" sz="3200" spc="-1" strike="noStrike">
              <a:solidFill>
                <a:srgbClr val="000000"/>
              </a:solidFill>
              <a:latin typeface="Times New Roman"/>
            </a:endParaRPr>
          </a:p>
        </p:txBody>
      </p:sp>
      <p:pic>
        <p:nvPicPr>
          <p:cNvPr id="138" name="" descr=""/>
          <p:cNvPicPr/>
          <p:nvPr/>
        </p:nvPicPr>
        <p:blipFill>
          <a:blip r:embed="rId1"/>
          <a:stretch/>
        </p:blipFill>
        <p:spPr>
          <a:xfrm>
            <a:off x="3259080" y="899280"/>
            <a:ext cx="5600520" cy="4333680"/>
          </a:xfrm>
          <a:prstGeom prst="rect">
            <a:avLst/>
          </a:prstGeom>
          <a:ln w="0">
            <a:noFill/>
          </a:ln>
        </p:spPr>
      </p:pic>
      <p:sp>
        <p:nvSpPr>
          <p:cNvPr id="139" name="Rectangle 4_ 4"/>
          <p:cNvSpPr/>
          <p:nvPr/>
        </p:nvSpPr>
        <p:spPr>
          <a:xfrm>
            <a:off x="432360" y="3249000"/>
            <a:ext cx="3292920" cy="307764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On présente la diversification comme une réponse à une supposée désertion du public [pour le strict service de prêt ?] </a:t>
            </a:r>
            <a:endParaRPr b="0" lang="fr-FR"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Mais les bibliothèques ne sont pas des entreprises qui ont à changer de produit quand les clients se détournent. Ce sont des services publics.</a:t>
            </a:r>
            <a:endParaRPr b="0" lang="fr-FR"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Diversifier les services n’a pas pour but la survie des bibliothèques pour elles-mêmes mais l’adaptation d’un service public à l’évolution des contextes et des usages.</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Espace réservé du pied de page 3_10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41"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Rome n’est plus dans Rome ?</a:t>
            </a:r>
            <a:endParaRPr b="0" lang="fr-FR" sz="3200" spc="-1" strike="noStrike">
              <a:solidFill>
                <a:srgbClr val="000000"/>
              </a:solidFill>
              <a:latin typeface="Times New Roman"/>
            </a:endParaRPr>
          </a:p>
        </p:txBody>
      </p:sp>
      <p:pic>
        <p:nvPicPr>
          <p:cNvPr id="142" name="Picture 6_3" descr="crepusculedesbibliotheques"/>
          <p:cNvPicPr/>
          <p:nvPr/>
        </p:nvPicPr>
        <p:blipFill>
          <a:blip r:embed="rId1"/>
          <a:stretch/>
        </p:blipFill>
        <p:spPr>
          <a:xfrm>
            <a:off x="5580000" y="1197000"/>
            <a:ext cx="3379680" cy="5130720"/>
          </a:xfrm>
          <a:prstGeom prst="rect">
            <a:avLst/>
          </a:prstGeom>
          <a:ln w="9360">
            <a:solidFill>
              <a:srgbClr val="000000"/>
            </a:solidFill>
            <a:miter/>
          </a:ln>
        </p:spPr>
      </p:pic>
      <p:pic>
        <p:nvPicPr>
          <p:cNvPr id="143" name="Image 2_3" descr=""/>
          <p:cNvPicPr/>
          <p:nvPr/>
        </p:nvPicPr>
        <p:blipFill>
          <a:blip r:embed="rId2"/>
          <a:stretch/>
        </p:blipFill>
        <p:spPr>
          <a:xfrm>
            <a:off x="448200" y="4143240"/>
            <a:ext cx="5141880" cy="2276640"/>
          </a:xfrm>
          <a:prstGeom prst="rect">
            <a:avLst/>
          </a:prstGeom>
          <a:ln w="0">
            <a:noFill/>
          </a:ln>
        </p:spPr>
      </p:pic>
      <p:sp>
        <p:nvSpPr>
          <p:cNvPr id="144" name="Text Box 4_39"/>
          <p:cNvSpPr/>
          <p:nvPr/>
        </p:nvSpPr>
        <p:spPr>
          <a:xfrm>
            <a:off x="564120" y="1041120"/>
            <a:ext cx="7918200" cy="3025800"/>
          </a:xfrm>
          <a:prstGeom prst="rect">
            <a:avLst/>
          </a:prstGeom>
          <a:noFill/>
          <a:ln w="0">
            <a:noFill/>
          </a:ln>
        </p:spPr>
        <p:style>
          <a:lnRef idx="0"/>
          <a:fillRef idx="0"/>
          <a:effectRef idx="0"/>
          <a:fontRef idx="minor"/>
        </p:style>
        <p:txBody>
          <a:bodyPr lIns="90000" rIns="90000" tIns="46800" bIns="46800" anchor="t">
            <a:spAutoFit/>
          </a:bodyPr>
          <a:p>
            <a:pPr marL="380880" indent="-380880">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ea typeface="Times New Roman"/>
              </a:rPr>
              <a:t>Le réductionnisme,</a:t>
            </a:r>
            <a:endParaRPr b="1" i="1" lang="fr-FR" sz="2200" spc="-1" strike="noStrike">
              <a:solidFill>
                <a:srgbClr val="000000"/>
              </a:solidFill>
              <a:latin typeface="Arial"/>
            </a:endParaRPr>
          </a:p>
          <a:p>
            <a:pPr marL="380880" indent="-380880">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ea typeface="Times New Roman"/>
              </a:rPr>
              <a:t>Le fétichisme</a:t>
            </a:r>
            <a:endParaRPr b="1" i="1" lang="fr-FR" sz="22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La bibliothèque c’est le livre</a:t>
            </a:r>
            <a:r>
              <a:rPr b="1" lang="fr-FR" sz="1800" spc="-1" strike="noStrike">
                <a:solidFill>
                  <a:srgbClr val="3333cc"/>
                </a:solidFill>
                <a:latin typeface="Arial"/>
                <a:ea typeface="Times New Roman"/>
              </a:rPr>
              <a:t>	</a:t>
            </a:r>
            <a:endParaRPr b="1" i="1" lang="fr-FR" sz="18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Le livre c’est le papier</a:t>
            </a:r>
            <a:endParaRPr b="1" i="1" lang="fr-FR" sz="18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La lecture c’est le livre</a:t>
            </a:r>
            <a:endParaRPr b="1" i="1" lang="fr-FR" sz="18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endParaRPr b="1" i="1" lang="fr-FR" sz="18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Tout fout le camp</a:t>
            </a:r>
            <a:endParaRPr b="1" i="1" lang="fr-FR" sz="18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Et la bibliothèque avec</a:t>
            </a:r>
            <a:br>
              <a:rPr sz="1800"/>
            </a:br>
            <a:endParaRPr b="1" i="1" lang="fr-FR" sz="1800" spc="-1" strike="noStrike">
              <a:solidFill>
                <a:srgbClr val="000000"/>
              </a:solidFill>
              <a:latin typeface="Arial"/>
            </a:endParaRPr>
          </a:p>
        </p:txBody>
      </p:sp>
      <p:sp>
        <p:nvSpPr>
          <p:cNvPr id="145" name="Rectangle 4_ 5"/>
          <p:cNvSpPr/>
          <p:nvPr/>
        </p:nvSpPr>
        <p:spPr>
          <a:xfrm>
            <a:off x="3593160" y="3217320"/>
            <a:ext cx="1912320" cy="15858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Quelques livres et articles de bibliothé-caires expriment une vision décliniste que l’ont peut aussi lire sur les réseaux sociaux.</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Espace réservé du pied de page 3_140"/>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47"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A quoi se rattacher ? ?</a:t>
            </a:r>
            <a:endParaRPr b="0" lang="fr-FR" sz="3200" spc="-1" strike="noStrike">
              <a:solidFill>
                <a:srgbClr val="000000"/>
              </a:solidFill>
              <a:latin typeface="Times New Roman"/>
            </a:endParaRPr>
          </a:p>
        </p:txBody>
      </p:sp>
      <p:pic>
        <p:nvPicPr>
          <p:cNvPr id="148" name="" descr=""/>
          <p:cNvPicPr/>
          <p:nvPr/>
        </p:nvPicPr>
        <p:blipFill>
          <a:blip r:embed="rId1"/>
          <a:stretch/>
        </p:blipFill>
        <p:spPr>
          <a:xfrm>
            <a:off x="879120" y="995040"/>
            <a:ext cx="4811400" cy="4820400"/>
          </a:xfrm>
          <a:prstGeom prst="rect">
            <a:avLst/>
          </a:prstGeom>
          <a:ln w="0">
            <a:noFill/>
          </a:ln>
        </p:spPr>
      </p:pic>
      <p:sp>
        <p:nvSpPr>
          <p:cNvPr id="149" name="Rectangle 4_ 6"/>
          <p:cNvSpPr/>
          <p:nvPr/>
        </p:nvSpPr>
        <p:spPr>
          <a:xfrm rot="21569400">
            <a:off x="6470280" y="4459680"/>
            <a:ext cx="2120400" cy="137268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A quoi se rattachent les bibliothèques ? </a:t>
            </a:r>
            <a:br>
              <a:rPr sz="1400"/>
            </a:br>
            <a:r>
              <a:rPr b="0" lang="fr-FR" sz="1400" spc="-1" strike="noStrike">
                <a:solidFill>
                  <a:srgbClr val="000000"/>
                </a:solidFill>
                <a:latin typeface="Arial"/>
                <a:ea typeface="Times New Roman"/>
              </a:rPr>
              <a:t>A la chaîne et au monde du livre ? </a:t>
            </a:r>
            <a:br>
              <a:rPr sz="1400"/>
            </a:br>
            <a:r>
              <a:rPr b="0" lang="fr-FR" sz="1400" spc="-1" strike="noStrike">
                <a:solidFill>
                  <a:srgbClr val="000000"/>
                </a:solidFill>
                <a:latin typeface="Arial"/>
                <a:ea typeface="Times New Roman"/>
              </a:rPr>
              <a:t>A l’univers de l’action sociale ? </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Espace réservé du pied de page 3_109"/>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51" name="Text Box 4_40"/>
          <p:cNvSpPr/>
          <p:nvPr/>
        </p:nvSpPr>
        <p:spPr>
          <a:xfrm>
            <a:off x="564120" y="1041120"/>
            <a:ext cx="7918200" cy="916920"/>
          </a:xfrm>
          <a:prstGeom prst="rect">
            <a:avLst/>
          </a:prstGeom>
          <a:noFill/>
          <a:ln w="0">
            <a:noFill/>
          </a:ln>
        </p:spPr>
        <p:style>
          <a:lnRef idx="0"/>
          <a:fillRef idx="0"/>
          <a:effectRef idx="0"/>
          <a:fontRef idx="minor"/>
        </p:style>
        <p:txBody>
          <a:bodyPr lIns="90000" rIns="90000" tIns="46800" bIns="46800" anchor="t">
            <a:spAutoFit/>
          </a:bodyPr>
          <a:p>
            <a:pPr marL="380880" indent="-380880"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Les rapports sur les horaires d’ouverture des bibliothèques :</a:t>
            </a:r>
            <a:br>
              <a:rPr sz="1800"/>
            </a:br>
            <a:r>
              <a:rPr b="1" lang="fr-FR" sz="1800" spc="-1" strike="noStrike">
                <a:solidFill>
                  <a:srgbClr val="3333cc"/>
                </a:solidFill>
                <a:latin typeface="Arial"/>
                <a:ea typeface="Times New Roman"/>
              </a:rPr>
              <a:t>Des ouvertures vers les bibliothèques</a:t>
            </a:r>
            <a:br>
              <a:rPr sz="1800"/>
            </a:br>
            <a:endParaRPr b="1" i="1" lang="fr-FR" sz="1800" spc="-1" strike="noStrike">
              <a:solidFill>
                <a:srgbClr val="000000"/>
              </a:solidFill>
              <a:latin typeface="Arial"/>
            </a:endParaRPr>
          </a:p>
        </p:txBody>
      </p:sp>
      <p:sp>
        <p:nvSpPr>
          <p:cNvPr id="152" name="Text Box 4_41"/>
          <p:cNvSpPr/>
          <p:nvPr/>
        </p:nvSpPr>
        <p:spPr>
          <a:xfrm>
            <a:off x="412920" y="4228200"/>
            <a:ext cx="1994400" cy="764280"/>
          </a:xfrm>
          <a:prstGeom prst="rect">
            <a:avLst/>
          </a:prstGeom>
          <a:noFill/>
          <a:ln w="0">
            <a:noFill/>
          </a:ln>
        </p:spPr>
        <p:style>
          <a:lnRef idx="0"/>
          <a:fillRef idx="0"/>
          <a:effectRef idx="0"/>
          <a:fontRef idx="minor"/>
        </p:style>
        <p:txBody>
          <a:bodyPr lIns="90000" rIns="90000" tIns="46800" bIns="46800" anchor="t">
            <a:spAutoFit/>
          </a:bodyPr>
          <a:p>
            <a:pPr marL="380880" indent="-380880">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ea typeface="Times New Roman"/>
              </a:rPr>
              <a:t>Sylvie Robert</a:t>
            </a:r>
            <a:br>
              <a:rPr sz="2200"/>
            </a:br>
            <a:r>
              <a:rPr b="1" lang="fr-FR" sz="2200" spc="-1" strike="noStrike">
                <a:solidFill>
                  <a:srgbClr val="006600"/>
                </a:solidFill>
                <a:latin typeface="Arial"/>
                <a:ea typeface="Times New Roman"/>
              </a:rPr>
              <a:t>  2015</a:t>
            </a:r>
            <a:endParaRPr b="1" i="1" lang="fr-FR" sz="2200" spc="-1" strike="noStrike">
              <a:solidFill>
                <a:srgbClr val="000000"/>
              </a:solidFill>
              <a:latin typeface="Arial"/>
            </a:endParaRPr>
          </a:p>
        </p:txBody>
      </p:sp>
      <p:sp>
        <p:nvSpPr>
          <p:cNvPr id="153" name="Text Box 4_43"/>
          <p:cNvSpPr/>
          <p:nvPr/>
        </p:nvSpPr>
        <p:spPr>
          <a:xfrm>
            <a:off x="4924800" y="5683680"/>
            <a:ext cx="4195440" cy="1038600"/>
          </a:xfrm>
          <a:prstGeom prst="rect">
            <a:avLst/>
          </a:prstGeom>
          <a:noFill/>
          <a:ln w="0">
            <a:noFill/>
          </a:ln>
        </p:spPr>
        <p:style>
          <a:lnRef idx="0"/>
          <a:fillRef idx="0"/>
          <a:effectRef idx="0"/>
          <a:fontRef idx="minor"/>
        </p:style>
        <p:txBody>
          <a:bodyPr lIns="90000" rIns="90000" tIns="46800" bIns="46800" anchor="t">
            <a:spAutoFit/>
          </a:bodyPr>
          <a:p>
            <a:pPr marL="380880" indent="-380880"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ea typeface="Times New Roman"/>
              </a:rPr>
              <a:t>Erik Orsenna et Noël Corbin</a:t>
            </a:r>
            <a:br>
              <a:rPr sz="2200"/>
            </a:br>
            <a:r>
              <a:rPr b="1" lang="fr-FR" sz="2200" spc="-1" strike="noStrike">
                <a:solidFill>
                  <a:srgbClr val="006600"/>
                </a:solidFill>
                <a:latin typeface="Arial"/>
                <a:ea typeface="Times New Roman"/>
              </a:rPr>
              <a:t>2018</a:t>
            </a:r>
            <a:br>
              <a:rPr sz="1800"/>
            </a:br>
            <a:endParaRPr b="1" i="1" lang="fr-FR" sz="2200" spc="-1" strike="noStrike">
              <a:solidFill>
                <a:srgbClr val="000000"/>
              </a:solidFill>
              <a:latin typeface="Arial"/>
            </a:endParaRPr>
          </a:p>
        </p:txBody>
      </p:sp>
      <p:sp>
        <p:nvSpPr>
          <p:cNvPr id="154"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La légitimation politique</a:t>
            </a:r>
            <a:endParaRPr b="0" lang="fr-FR" sz="3200" spc="-1" strike="noStrike">
              <a:solidFill>
                <a:srgbClr val="000000"/>
              </a:solidFill>
              <a:latin typeface="Times New Roman"/>
            </a:endParaRPr>
          </a:p>
        </p:txBody>
      </p:sp>
      <p:pic>
        <p:nvPicPr>
          <p:cNvPr id="155" name="" descr=""/>
          <p:cNvPicPr/>
          <p:nvPr/>
        </p:nvPicPr>
        <p:blipFill>
          <a:blip r:embed="rId1"/>
          <a:stretch/>
        </p:blipFill>
        <p:spPr>
          <a:xfrm>
            <a:off x="605160" y="1953000"/>
            <a:ext cx="1581480" cy="2296800"/>
          </a:xfrm>
          <a:prstGeom prst="rect">
            <a:avLst/>
          </a:prstGeom>
          <a:ln w="0">
            <a:noFill/>
          </a:ln>
        </p:spPr>
      </p:pic>
      <p:pic>
        <p:nvPicPr>
          <p:cNvPr id="156" name="" descr=""/>
          <p:cNvPicPr/>
          <p:nvPr/>
        </p:nvPicPr>
        <p:blipFill>
          <a:blip r:embed="rId2"/>
          <a:stretch/>
        </p:blipFill>
        <p:spPr>
          <a:xfrm>
            <a:off x="6917040" y="3267720"/>
            <a:ext cx="1646280" cy="2471760"/>
          </a:xfrm>
          <a:prstGeom prst="rect">
            <a:avLst/>
          </a:prstGeom>
          <a:ln w="0">
            <a:noFill/>
          </a:ln>
        </p:spPr>
      </p:pic>
      <p:pic>
        <p:nvPicPr>
          <p:cNvPr id="157" name="" descr=""/>
          <p:cNvPicPr/>
          <p:nvPr/>
        </p:nvPicPr>
        <p:blipFill>
          <a:blip r:embed="rId3"/>
          <a:stretch/>
        </p:blipFill>
        <p:spPr>
          <a:xfrm>
            <a:off x="5415840" y="3267720"/>
            <a:ext cx="1501200" cy="2459520"/>
          </a:xfrm>
          <a:prstGeom prst="rect">
            <a:avLst/>
          </a:prstGeom>
          <a:ln w="0">
            <a:noFill/>
          </a:ln>
        </p:spPr>
      </p:pic>
      <p:sp>
        <p:nvSpPr>
          <p:cNvPr id="158" name="Rectangle 4_ 7"/>
          <p:cNvSpPr/>
          <p:nvPr/>
        </p:nvSpPr>
        <p:spPr>
          <a:xfrm rot="21569400">
            <a:off x="2594520" y="1650960"/>
            <a:ext cx="5774760" cy="94644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Sylvie Robert en 2015, Erik Orsenna en 2018, subvertissent une commande sur les horaires d’ouverture des bibliothèques, pour se livrer aussi à un véritable exercice d’advocacy à destination des élus nationaux sur les bibliothèques publiques telles qu’elles ont évolué.</a:t>
            </a:r>
            <a:endParaRPr b="0" lang="fr-FR" sz="1400" spc="-1" strike="noStrike">
              <a:solidFill>
                <a:srgbClr val="000000"/>
              </a:solidFill>
              <a:latin typeface="Arial"/>
            </a:endParaRPr>
          </a:p>
        </p:txBody>
      </p:sp>
      <p:sp>
        <p:nvSpPr>
          <p:cNvPr id="159" name="Rectangle 4_ 8"/>
          <p:cNvSpPr/>
          <p:nvPr/>
        </p:nvSpPr>
        <p:spPr>
          <a:xfrm rot="21569400">
            <a:off x="2432880" y="2666520"/>
            <a:ext cx="2733480" cy="243828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La question, fort sérieuse et toujours pas complètement résolue, des horaires d’ouverture est la tête de gondole de la question des bibliothèques dans le monde de la politique nationale. Elle est l’entrée par laquelle les bibliothèques s’inscrivent à l’agenda politique… et pas seulement sur cette question.</a:t>
            </a:r>
            <a:endParaRPr b="0" lang="fr-FR" sz="1400" spc="-1" strike="noStrike">
              <a:solidFill>
                <a:srgbClr val="000000"/>
              </a:solidFill>
              <a:latin typeface="Arial"/>
            </a:endParaRPr>
          </a:p>
        </p:txBody>
      </p:sp>
      <p:sp>
        <p:nvSpPr>
          <p:cNvPr id="160" name="Rectangle 4_ 9"/>
          <p:cNvSpPr/>
          <p:nvPr/>
        </p:nvSpPr>
        <p:spPr>
          <a:xfrm rot="21569400">
            <a:off x="271440" y="5193720"/>
            <a:ext cx="4686480" cy="11595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Le rapport Orsenna-Corbier donne naissance au plan Bibliothèques, nom de code d’un déploiement progressif d’une politique nationale de lecture publique évalué par les deux assemblées dans des réunions où on parle enfin « bibliothèque » au-delà des clichés. C’est inédit.</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PlaceHolder 1"/>
          <p:cNvSpPr>
            <a:spLocks noGrp="1"/>
          </p:cNvSpPr>
          <p:nvPr>
            <p:ph type="title"/>
          </p:nvPr>
        </p:nvSpPr>
        <p:spPr>
          <a:xfrm>
            <a:off x="394920" y="5444640"/>
            <a:ext cx="8458200" cy="908280"/>
          </a:xfrm>
          <a:prstGeom prst="rect">
            <a:avLst/>
          </a:prstGeom>
          <a:noFill/>
          <a:ln w="0">
            <a:noFill/>
          </a:ln>
        </p:spPr>
        <p:txBody>
          <a:bodyPr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ea typeface="Times New Roman"/>
              </a:rPr>
              <a:t>Rapport de la sénatrice Sylvie Robert</a:t>
            </a:r>
            <a:br>
              <a:rPr sz="2000"/>
            </a:br>
            <a:r>
              <a:rPr b="1" lang="fr-FR" sz="2000" spc="-1" strike="noStrike">
                <a:solidFill>
                  <a:srgbClr val="3333cc"/>
                </a:solidFill>
                <a:latin typeface="Arial"/>
                <a:ea typeface="Times New Roman"/>
              </a:rPr>
              <a:t>sur les horaires d’ouverture des bibliothèques, novembre 2015</a:t>
            </a:r>
            <a:endParaRPr b="0" lang="fr-FR" sz="2000" spc="-1" strike="noStrike">
              <a:solidFill>
                <a:srgbClr val="000000"/>
              </a:solidFill>
              <a:latin typeface="Times New Roman"/>
            </a:endParaRPr>
          </a:p>
        </p:txBody>
      </p:sp>
      <p:sp>
        <p:nvSpPr>
          <p:cNvPr id="162" name="Text Box 4_31"/>
          <p:cNvSpPr/>
          <p:nvPr/>
        </p:nvSpPr>
        <p:spPr>
          <a:xfrm>
            <a:off x="250920" y="549360"/>
            <a:ext cx="8351640" cy="5036040"/>
          </a:xfrm>
          <a:prstGeom prst="rect">
            <a:avLst/>
          </a:prstGeom>
          <a:noFill/>
          <a:ln w="0">
            <a:noFill/>
          </a:ln>
        </p:spPr>
        <p:style>
          <a:lnRef idx="0"/>
          <a:fillRef idx="0"/>
          <a:effectRef idx="0"/>
          <a:fontRef idx="minor"/>
        </p:style>
        <p:txBody>
          <a:bodyPr lIns="90000" rIns="90000" tIns="46800" bIns="46800" anchor="t">
            <a:spAutoFit/>
          </a:bodyPr>
          <a:p>
            <a:pPr marL="380880" indent="-380880">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i="1" lang="fr-FR" sz="1600" spc="-1" strike="noStrike">
                <a:solidFill>
                  <a:srgbClr val="000000"/>
                </a:solidFill>
                <a:latin typeface="Arial"/>
                <a:ea typeface="Times New Roman"/>
              </a:rPr>
              <a:t>	</a:t>
            </a:r>
            <a:r>
              <a:rPr b="0" i="1" lang="fr-FR" sz="2000" spc="-1" strike="noStrike">
                <a:solidFill>
                  <a:srgbClr val="000000"/>
                </a:solidFill>
                <a:latin typeface="Arial"/>
                <a:ea typeface="Times New Roman"/>
              </a:rPr>
              <a:t>« [les bibliothèques publiques sont] l’équipement culturel qui s’est [probablement] le plus remis en question face aux mutations de notre société et qui possède le potentiel le plus fort de « mutabilité » car, en plus d’être un lieu d’accès au savoir, c’est d’abord et surtout un lieu public repéré, ouvert et présent « presque » partout.</a:t>
            </a:r>
            <a:r>
              <a:rPr b="0" lang="fr-FR" sz="2000" spc="-1" strike="noStrike">
                <a:solidFill>
                  <a:srgbClr val="000000"/>
                </a:solidFill>
                <a:latin typeface="Arial"/>
                <a:ea typeface="Times New Roman"/>
              </a:rPr>
              <a:t> »</a:t>
            </a:r>
            <a:endParaRPr b="1" i="1" lang="fr-FR" sz="2000" spc="-1" strike="noStrike">
              <a:solidFill>
                <a:srgbClr val="000000"/>
              </a:solidFill>
              <a:latin typeface="Arial"/>
            </a:endParaRPr>
          </a:p>
          <a:p>
            <a:pPr marL="380880" indent="-380880">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000000"/>
                </a:solidFill>
                <a:latin typeface="Arial"/>
                <a:ea typeface="Times New Roman"/>
              </a:rPr>
              <a:t>	</a:t>
            </a:r>
            <a:r>
              <a:rPr b="0" lang="fr-FR" sz="2000" spc="-1" strike="noStrike">
                <a:solidFill>
                  <a:srgbClr val="000000"/>
                </a:solidFill>
                <a:latin typeface="Arial"/>
                <a:ea typeface="Times New Roman"/>
              </a:rPr>
              <a:t> </a:t>
            </a:r>
            <a:r>
              <a:rPr b="0" i="1" lang="fr-FR" sz="2000" spc="-1" strike="noStrike">
                <a:solidFill>
                  <a:srgbClr val="000000"/>
                </a:solidFill>
                <a:latin typeface="Arial"/>
                <a:ea typeface="Times New Roman"/>
              </a:rPr>
              <a:t>« La mission civique des bibliothèques n’est plus seulement une conséquence indirecte de son rôle éducatif ; il s’agit aujourd’hui d’une mission à part entière, rendue essentielle par le contexte d’affaiblissement de la parole publique, d’atténuation du lien social et d’incompréhension chez certains des valeurs républicaines[…]. À l’heure où les thèses sur le repli sur soi foisonnent et attirent, la bibliothèque demeure un formidable contre-exemple, un lieu d’ouverture aux Autres, un lieu d’ouverture au monde. La bibliothèque à ciel ouvert est un lieu de rassemblement cosmopolite à l’intérieur de la Cité, qui observe, décrit et dialogue avec le monde »</a:t>
            </a:r>
            <a:endParaRPr b="1" i="1" lang="fr-FR" sz="2000" spc="-1" strike="noStrike">
              <a:solidFill>
                <a:srgbClr val="000000"/>
              </a:solidFill>
              <a:latin typeface="Arial"/>
            </a:endParaRPr>
          </a:p>
        </p:txBody>
      </p:sp>
      <p:sp>
        <p:nvSpPr>
          <p:cNvPr id="163" name="Espace réservé du pied de page 3_110"/>
          <p:cNvSpPr/>
          <p:nvPr/>
        </p:nvSpPr>
        <p:spPr>
          <a:xfrm>
            <a:off x="322560" y="61945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Rectangle 2"/>
          <p:cNvSpPr/>
          <p:nvPr/>
        </p:nvSpPr>
        <p:spPr>
          <a:xfrm>
            <a:off x="414360" y="0"/>
            <a:ext cx="8458200" cy="1484280"/>
          </a:xfrm>
          <a:prstGeom prst="rect">
            <a:avLst/>
          </a:prstGeom>
          <a:noFill/>
          <a:ln w="0">
            <a:noFill/>
          </a:ln>
        </p:spPr>
        <p:style>
          <a:lnRef idx="0"/>
          <a:fillRef idx="0"/>
          <a:effectRef idx="0"/>
          <a:fontRef idx="minor"/>
        </p:style>
      </p:sp>
      <p:sp>
        <p:nvSpPr>
          <p:cNvPr id="165" name="Espace réservé du pied de page 3_111"/>
          <p:cNvSpPr/>
          <p:nvPr/>
        </p:nvSpPr>
        <p:spPr>
          <a:xfrm>
            <a:off x="317880" y="6348240"/>
            <a:ext cx="8534160" cy="457200"/>
          </a:xfrm>
          <a:prstGeom prst="rect">
            <a:avLst/>
          </a:prstGeom>
          <a:noFill/>
          <a:ln w="0">
            <a:noFill/>
          </a:ln>
        </p:spPr>
        <p:style>
          <a:lnRef idx="0"/>
          <a:fillRef idx="0"/>
          <a:effectRef idx="0"/>
          <a:fontRef idx="minor"/>
        </p:style>
      </p:sp>
      <p:pic>
        <p:nvPicPr>
          <p:cNvPr id="166" name="" descr=""/>
          <p:cNvPicPr/>
          <p:nvPr/>
        </p:nvPicPr>
        <p:blipFill>
          <a:blip r:embed="rId1"/>
          <a:stretch/>
        </p:blipFill>
        <p:spPr>
          <a:xfrm>
            <a:off x="677160" y="610200"/>
            <a:ext cx="7673400" cy="4990680"/>
          </a:xfrm>
          <a:prstGeom prst="rect">
            <a:avLst/>
          </a:prstGeom>
          <a:ln w="0">
            <a:noFill/>
          </a:ln>
        </p:spPr>
      </p:pic>
      <p:sp>
        <p:nvSpPr>
          <p:cNvPr id="167" name="Espace réservé du pied de page 3_113"/>
          <p:cNvSpPr/>
          <p:nvPr/>
        </p:nvSpPr>
        <p:spPr>
          <a:xfrm>
            <a:off x="322560" y="61945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168" name="" descr=""/>
          <p:cNvPicPr/>
          <p:nvPr/>
        </p:nvPicPr>
        <p:blipFill>
          <a:blip r:embed="rId2"/>
          <a:stretch/>
        </p:blipFill>
        <p:spPr>
          <a:xfrm>
            <a:off x="6253920" y="251640"/>
            <a:ext cx="2718000" cy="1294560"/>
          </a:xfrm>
          <a:prstGeom prst="rect">
            <a:avLst/>
          </a:prstGeom>
          <a:ln w="0">
            <a:noFill/>
          </a:ln>
        </p:spPr>
      </p:pic>
      <p:sp>
        <p:nvSpPr>
          <p:cNvPr id="169" name="Rectangle 4_ 10"/>
          <p:cNvSpPr/>
          <p:nvPr/>
        </p:nvSpPr>
        <p:spPr>
          <a:xfrm rot="21569400">
            <a:off x="418320" y="1487520"/>
            <a:ext cx="3420720" cy="94644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A l’initiative de Sylvie Robert, une loi d’origine parlementaire voit le jour. Loi de principes et d’incitation dont élus et bibliothécaires sont invités à s’emparer.</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Rectangle 2_0"/>
          <p:cNvSpPr/>
          <p:nvPr/>
        </p:nvSpPr>
        <p:spPr>
          <a:xfrm>
            <a:off x="414360" y="0"/>
            <a:ext cx="8458200" cy="1484280"/>
          </a:xfrm>
          <a:prstGeom prst="rect">
            <a:avLst/>
          </a:prstGeom>
          <a:noFill/>
          <a:ln w="0">
            <a:noFill/>
          </a:ln>
        </p:spPr>
        <p:style>
          <a:lnRef idx="0"/>
          <a:fillRef idx="0"/>
          <a:effectRef idx="0"/>
          <a:fontRef idx="minor"/>
        </p:style>
      </p:sp>
      <p:sp>
        <p:nvSpPr>
          <p:cNvPr id="171" name="Espace réservé du pied de page 3_112"/>
          <p:cNvSpPr/>
          <p:nvPr/>
        </p:nvSpPr>
        <p:spPr>
          <a:xfrm>
            <a:off x="317880" y="6348240"/>
            <a:ext cx="8534160" cy="457200"/>
          </a:xfrm>
          <a:prstGeom prst="rect">
            <a:avLst/>
          </a:prstGeom>
          <a:noFill/>
          <a:ln w="0">
            <a:noFill/>
          </a:ln>
        </p:spPr>
        <p:style>
          <a:lnRef idx="0"/>
          <a:fillRef idx="0"/>
          <a:effectRef idx="0"/>
          <a:fontRef idx="minor"/>
        </p:style>
      </p:sp>
      <p:sp>
        <p:nvSpPr>
          <p:cNvPr id="172" name="Espace réservé du pied de page 3_114"/>
          <p:cNvSpPr/>
          <p:nvPr/>
        </p:nvSpPr>
        <p:spPr>
          <a:xfrm>
            <a:off x="322560" y="61945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173" name="" descr=""/>
          <p:cNvPicPr/>
          <p:nvPr/>
        </p:nvPicPr>
        <p:blipFill>
          <a:blip r:embed="rId1"/>
          <a:stretch/>
        </p:blipFill>
        <p:spPr>
          <a:xfrm>
            <a:off x="1188000" y="-77760"/>
            <a:ext cx="6857640" cy="685764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Rectangle 2_1"/>
          <p:cNvSpPr/>
          <p:nvPr/>
        </p:nvSpPr>
        <p:spPr>
          <a:xfrm>
            <a:off x="414360" y="0"/>
            <a:ext cx="8458200" cy="1484280"/>
          </a:xfrm>
          <a:prstGeom prst="rect">
            <a:avLst/>
          </a:prstGeom>
          <a:noFill/>
          <a:ln w="0">
            <a:noFill/>
          </a:ln>
        </p:spPr>
        <p:style>
          <a:lnRef idx="0"/>
          <a:fillRef idx="0"/>
          <a:effectRef idx="0"/>
          <a:fontRef idx="minor"/>
        </p:style>
      </p:sp>
      <p:sp>
        <p:nvSpPr>
          <p:cNvPr id="175" name="Espace réservé du pied de page 3_99"/>
          <p:cNvSpPr/>
          <p:nvPr/>
        </p:nvSpPr>
        <p:spPr>
          <a:xfrm>
            <a:off x="317880" y="6348240"/>
            <a:ext cx="8534160" cy="457200"/>
          </a:xfrm>
          <a:prstGeom prst="rect">
            <a:avLst/>
          </a:prstGeom>
          <a:noFill/>
          <a:ln w="0">
            <a:noFill/>
          </a:ln>
        </p:spPr>
        <p:style>
          <a:lnRef idx="0"/>
          <a:fillRef idx="0"/>
          <a:effectRef idx="0"/>
          <a:fontRef idx="minor"/>
        </p:style>
      </p:sp>
      <p:sp>
        <p:nvSpPr>
          <p:cNvPr id="176" name="Espace réservé du pied de page 3_115"/>
          <p:cNvSpPr/>
          <p:nvPr/>
        </p:nvSpPr>
        <p:spPr>
          <a:xfrm>
            <a:off x="322560" y="61945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177" name="" descr=""/>
          <p:cNvPicPr/>
          <p:nvPr/>
        </p:nvPicPr>
        <p:blipFill>
          <a:blip r:embed="rId1"/>
          <a:stretch/>
        </p:blipFill>
        <p:spPr>
          <a:xfrm>
            <a:off x="1188000" y="-77760"/>
            <a:ext cx="6857640" cy="685764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Espace réservé du pied de page 3_83"/>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79" name="PlaceHolder 1"/>
          <p:cNvSpPr>
            <a:spLocks noGrp="1"/>
          </p:cNvSpPr>
          <p:nvPr>
            <p:ph type="title"/>
          </p:nvPr>
        </p:nvSpPr>
        <p:spPr>
          <a:xfrm>
            <a:off x="324000" y="0"/>
            <a:ext cx="581148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La bibliothèque définie </a:t>
            </a:r>
            <a:br>
              <a:rPr sz="3200"/>
            </a:br>
            <a:r>
              <a:rPr b="1" lang="fr-FR" sz="3200" spc="-1" strike="noStrike">
                <a:solidFill>
                  <a:srgbClr val="3333cc"/>
                </a:solidFill>
                <a:latin typeface="Arial"/>
                <a:ea typeface="Times New Roman"/>
              </a:rPr>
              <a:t>par ses missions</a:t>
            </a:r>
            <a:endParaRPr b="0" lang="fr-FR" sz="3200" spc="-1" strike="noStrike">
              <a:solidFill>
                <a:srgbClr val="000000"/>
              </a:solidFill>
              <a:latin typeface="Times New Roman"/>
            </a:endParaRPr>
          </a:p>
        </p:txBody>
      </p:sp>
      <p:pic>
        <p:nvPicPr>
          <p:cNvPr id="180" name="" descr=""/>
          <p:cNvPicPr/>
          <p:nvPr/>
        </p:nvPicPr>
        <p:blipFill>
          <a:blip r:embed="rId1"/>
          <a:stretch/>
        </p:blipFill>
        <p:spPr>
          <a:xfrm>
            <a:off x="6253920" y="251640"/>
            <a:ext cx="2718000" cy="1294560"/>
          </a:xfrm>
          <a:prstGeom prst="rect">
            <a:avLst/>
          </a:prstGeom>
          <a:ln w="0">
            <a:noFill/>
          </a:ln>
        </p:spPr>
      </p:pic>
      <p:sp>
        <p:nvSpPr>
          <p:cNvPr id="181" name="Text Box 4_29"/>
          <p:cNvSpPr/>
          <p:nvPr/>
        </p:nvSpPr>
        <p:spPr>
          <a:xfrm>
            <a:off x="664200" y="1478160"/>
            <a:ext cx="7918200" cy="402336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(Code du patrimoine)</a:t>
            </a:r>
            <a:endParaRPr b="0" lang="fr-FR" sz="2200" spc="-1" strike="noStrike">
              <a:solidFill>
                <a:srgbClr val="ff0000"/>
              </a:solidFill>
              <a:latin typeface="Times New Roman"/>
            </a:endParaRPr>
          </a:p>
          <a:p>
            <a:pPr marL="380880" indent="-38088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Times New Roman"/>
              </a:rPr>
              <a:t>	</a:t>
            </a:r>
            <a:r>
              <a:rPr b="0" lang="fr-FR" sz="2000" spc="-1" strike="noStrike">
                <a:solidFill>
                  <a:srgbClr val="000000"/>
                </a:solidFill>
                <a:latin typeface="Arial"/>
                <a:ea typeface="Times New Roman"/>
              </a:rPr>
              <a:t>Les bibliothèques des collectivités territoriales ou de leurs groupements ont pour missions de garantir l’égal accès de tous à la culture, à l’information, à l’éducation, à la recherche, aux savoirs et aux loisirs ainsi que de favoriser le développement de la lecture. </a:t>
            </a:r>
            <a:endParaRPr b="0" lang="fr-FR" sz="2000" spc="-1" strike="noStrike">
              <a:solidFill>
                <a:srgbClr val="ff0000"/>
              </a:solidFill>
              <a:latin typeface="Times New Roman"/>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ff0000"/>
              </a:solidFill>
              <a:latin typeface="Times New Roman"/>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Times New Roman"/>
              </a:rPr>
              <a:t>. </a:t>
            </a:r>
            <a:endParaRPr b="0" lang="fr-FR" sz="1600" spc="-1" strike="noStrike">
              <a:solidFill>
                <a:srgbClr val="ff0000"/>
              </a:solidFill>
              <a:latin typeface="Times New Roman"/>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800" spc="-1" strike="noStrike">
                <a:solidFill>
                  <a:srgbClr val="000000"/>
                </a:solidFill>
                <a:latin typeface="Arial"/>
                <a:ea typeface="Times New Roman"/>
              </a:rPr>
              <a:t> </a:t>
            </a:r>
            <a:endParaRPr b="0" lang="fr-FR" sz="1800" spc="-1" strike="noStrike">
              <a:solidFill>
                <a:srgbClr val="ff0000"/>
              </a:solidFill>
              <a:latin typeface="Times New Roman"/>
            </a:endParaRPr>
          </a:p>
          <a:p>
            <a:pPr marL="380880" indent="-38088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1800" spc="-1" strike="noStrike">
              <a:solidFill>
                <a:srgbClr val="ff0000"/>
              </a:solidFill>
              <a:latin typeface="Times New Roman"/>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200" spc="-1" strike="noStrike">
              <a:solidFill>
                <a:srgbClr val="ff0000"/>
              </a:solidFill>
              <a:latin typeface="Times New Roman"/>
            </a:endParaRPr>
          </a:p>
        </p:txBody>
      </p:sp>
      <p:sp>
        <p:nvSpPr>
          <p:cNvPr id="182" name=""/>
          <p:cNvSpPr txBox="1"/>
          <p:nvPr/>
        </p:nvSpPr>
        <p:spPr>
          <a:xfrm>
            <a:off x="434520" y="1157760"/>
            <a:ext cx="1003320" cy="395280"/>
          </a:xfrm>
          <a:prstGeom prst="rect">
            <a:avLst/>
          </a:prstGeom>
          <a:noFill/>
          <a:ln w="0">
            <a:noFill/>
          </a:ln>
        </p:spPr>
        <p:txBody>
          <a:bodyPr lIns="90000" rIns="90000" tIns="45000" bIns="45000" anchor="t">
            <a:noAutofit/>
          </a:bodyPr>
          <a:p>
            <a:r>
              <a:rPr b="1" lang="fr-FR" sz="2000" spc="-1" strike="noStrike">
                <a:solidFill>
                  <a:srgbClr val="000000"/>
                </a:solidFill>
                <a:latin typeface="Arial"/>
              </a:rPr>
              <a:t>Art. 1</a:t>
            </a:r>
            <a:endParaRPr b="0" lang="fr-FR" sz="2000" spc="-1" strike="noStrike">
              <a:solidFill>
                <a:srgbClr val="3333cc"/>
              </a:solidFill>
              <a:latin typeface="Times New Roman"/>
            </a:endParaRPr>
          </a:p>
        </p:txBody>
      </p:sp>
      <p:sp>
        <p:nvSpPr>
          <p:cNvPr id="183" name=""/>
          <p:cNvSpPr txBox="1"/>
          <p:nvPr/>
        </p:nvSpPr>
        <p:spPr>
          <a:xfrm>
            <a:off x="5458680" y="3388680"/>
            <a:ext cx="3111480" cy="1346040"/>
          </a:xfrm>
          <a:prstGeom prst="rect">
            <a:avLst/>
          </a:prstGeom>
          <a:noFill/>
          <a:ln w="36000">
            <a:solidFill>
              <a:srgbClr val="3333cc"/>
            </a:solidFill>
            <a:round/>
          </a:ln>
        </p:spPr>
        <p:txBody>
          <a:bodyPr lIns="108000" rIns="108000" tIns="63000" bIns="63000" anchor="t">
            <a:noAutofit/>
          </a:bodyPr>
          <a:p>
            <a:r>
              <a:rPr b="0" i="1" lang="fr-FR" sz="2000" spc="-1" strike="noStrike">
                <a:solidFill>
                  <a:srgbClr val="3333cc"/>
                </a:solidFill>
                <a:latin typeface="Arial"/>
              </a:rPr>
              <a:t>La loi ne dit pas ce qu’est une bibliothèque mais quelles sont ses missions.</a:t>
            </a:r>
            <a:endParaRPr b="0" lang="fr-FR" sz="2000" spc="-1" strike="noStrike">
              <a:solidFill>
                <a:srgbClr val="3333cc"/>
              </a:solidFill>
              <a:latin typeface="Times New Roman"/>
            </a:endParaRPr>
          </a:p>
        </p:txBody>
      </p:sp>
      <p:sp>
        <p:nvSpPr>
          <p:cNvPr id="184" name="Rectangle 4_ 11"/>
          <p:cNvSpPr/>
          <p:nvPr/>
        </p:nvSpPr>
        <p:spPr>
          <a:xfrm rot="21569400">
            <a:off x="1567800" y="3996360"/>
            <a:ext cx="3543120" cy="137268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Elle énonce les missions des bibliothèques territoriales avant d’en décliner les modalités d’action, les collections n’en constituant qu’une partie au même titre que les services, activités et outils.</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Espace réservé du pied de page 3_2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86"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Alors les « collections » ?</a:t>
            </a:r>
            <a:endParaRPr b="0" lang="fr-FR" sz="3200" spc="-1" strike="noStrike">
              <a:solidFill>
                <a:srgbClr val="000000"/>
              </a:solidFill>
              <a:latin typeface="Times New Roman"/>
            </a:endParaRPr>
          </a:p>
        </p:txBody>
      </p:sp>
      <p:sp>
        <p:nvSpPr>
          <p:cNvPr id="187" name="Text Box 4_8"/>
          <p:cNvSpPr/>
          <p:nvPr/>
        </p:nvSpPr>
        <p:spPr>
          <a:xfrm>
            <a:off x="548280" y="4334040"/>
            <a:ext cx="7918200" cy="1365840"/>
          </a:xfrm>
          <a:prstGeom prst="rect">
            <a:avLst/>
          </a:prstGeom>
          <a:noFill/>
          <a:ln w="0">
            <a:noFill/>
          </a:ln>
        </p:spPr>
        <p:style>
          <a:lnRef idx="0"/>
          <a:fillRef idx="0"/>
          <a:effectRef idx="0"/>
          <a:fontRef idx="minor"/>
        </p:style>
        <p:txBody>
          <a:bodyPr lIns="90000" rIns="90000" tIns="46800" bIns="46800" anchor="t">
            <a:spAutoFit/>
          </a:bodyPr>
          <a:p>
            <a:pPr marL="380880" indent="-380880">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i="1" lang="fr-FR" sz="22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Elles demeurent le service de  base, le plus connu, le plus utilisé.</a:t>
            </a:r>
            <a:endParaRPr b="1" i="1" lang="fr-FR" sz="1800" spc="-1" strike="noStrike">
              <a:solidFill>
                <a:srgbClr val="000000"/>
              </a:solidFill>
              <a:latin typeface="Arial"/>
            </a:endParaRPr>
          </a:p>
          <a:p>
            <a:pPr marL="380880" indent="-380880">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Et dans les collections, le livre demeure le plus emprunté.</a:t>
            </a:r>
            <a:br>
              <a:rPr sz="1800"/>
            </a:br>
            <a:r>
              <a:rPr b="1" lang="fr-FR" sz="1800" spc="-1" strike="noStrike">
                <a:solidFill>
                  <a:srgbClr val="3333cc"/>
                </a:solidFill>
                <a:latin typeface="Arial"/>
              </a:rPr>
              <a:t> </a:t>
            </a:r>
            <a:endParaRPr b="1" i="1" lang="fr-FR" sz="1800" spc="-1" strike="noStrike">
              <a:solidFill>
                <a:srgbClr val="000000"/>
              </a:solidFill>
              <a:latin typeface="Arial"/>
            </a:endParaRPr>
          </a:p>
        </p:txBody>
      </p:sp>
      <p:pic>
        <p:nvPicPr>
          <p:cNvPr id="188" name="" descr=""/>
          <p:cNvPicPr/>
          <p:nvPr/>
        </p:nvPicPr>
        <p:blipFill>
          <a:blip r:embed="rId1"/>
          <a:stretch/>
        </p:blipFill>
        <p:spPr>
          <a:xfrm>
            <a:off x="2282760" y="1200960"/>
            <a:ext cx="4333680" cy="289476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a6"/>
        </a:solidFill>
      </p:bgPr>
    </p:bg>
    <p:spTree>
      <p:nvGrpSpPr>
        <p:cNvPr id="1" name=""/>
        <p:cNvGrpSpPr/>
        <p:nvPr/>
      </p:nvGrpSpPr>
      <p:grpSpPr>
        <a:xfrm>
          <a:off x="0" y="0"/>
          <a:ext cx="0" cy="0"/>
          <a:chOff x="0" y="0"/>
          <a:chExt cx="0" cy="0"/>
        </a:xfrm>
      </p:grpSpPr>
      <p:sp>
        <p:nvSpPr>
          <p:cNvPr id="59" name="Espace réservé du pied de page 3_14"/>
          <p:cNvSpPr/>
          <p:nvPr/>
        </p:nvSpPr>
        <p:spPr>
          <a:xfrm>
            <a:off x="457200" y="6324480"/>
            <a:ext cx="8229600" cy="324000"/>
          </a:xfrm>
          <a:prstGeom prst="rect">
            <a:avLst/>
          </a:prstGeom>
          <a:noFill/>
          <a:ln w="0">
            <a:noFill/>
          </a:ln>
        </p:spPr>
        <p:style>
          <a:lnRef idx="0"/>
          <a:fillRef idx="0"/>
          <a:effectRef idx="0"/>
          <a:fontRef idx="minor"/>
        </p:style>
        <p:txBody>
          <a:bodyPr lIns="90000" rIns="90000" tIns="46800" bIns="468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200" spc="-1" strike="noStrike">
                <a:solidFill>
                  <a:srgbClr val="000000"/>
                </a:solidFill>
                <a:latin typeface="Arial"/>
                <a:ea typeface="Arial"/>
              </a:rPr>
              <a:t>Dominique Lahary. </a:t>
            </a:r>
            <a:r>
              <a:rPr b="0" i="1" lang="fr-FR" sz="1200" spc="-1" strike="noStrike">
                <a:solidFill>
                  <a:srgbClr val="000000"/>
                </a:solidFill>
                <a:latin typeface="Arial"/>
                <a:ea typeface="Arial"/>
              </a:rPr>
              <a:t>40 ans de lecture publique : un regard subjectif. BPI, 16 octobre 2017</a:t>
            </a:r>
            <a:endParaRPr b="1" lang="fr-FR" sz="1200" spc="-1" strike="noStrike">
              <a:solidFill>
                <a:srgbClr val="ffffff"/>
              </a:solidFill>
              <a:latin typeface="Arial"/>
            </a:endParaRPr>
          </a:p>
        </p:txBody>
      </p:sp>
      <p:pic>
        <p:nvPicPr>
          <p:cNvPr id="60" name="Picture 3_3" descr="futuriscope"/>
          <p:cNvPicPr/>
          <p:nvPr/>
        </p:nvPicPr>
        <p:blipFill>
          <a:blip r:embed="rId1"/>
          <a:stretch/>
        </p:blipFill>
        <p:spPr>
          <a:xfrm>
            <a:off x="685800" y="609480"/>
            <a:ext cx="5105520" cy="3211560"/>
          </a:xfrm>
          <a:prstGeom prst="rect">
            <a:avLst/>
          </a:prstGeom>
          <a:ln w="0">
            <a:noFill/>
          </a:ln>
        </p:spPr>
      </p:pic>
      <p:pic>
        <p:nvPicPr>
          <p:cNvPr id="61" name="Picture 5_1" descr="adbdp1998"/>
          <p:cNvPicPr/>
          <p:nvPr/>
        </p:nvPicPr>
        <p:blipFill>
          <a:blip r:embed="rId2"/>
          <a:stretch/>
        </p:blipFill>
        <p:spPr>
          <a:xfrm>
            <a:off x="2514600" y="4114800"/>
            <a:ext cx="6343560" cy="1981080"/>
          </a:xfrm>
          <a:prstGeom prst="rect">
            <a:avLst/>
          </a:prstGeom>
          <a:ln w="0">
            <a:noFill/>
          </a:ln>
        </p:spPr>
      </p:pic>
      <p:sp>
        <p:nvSpPr>
          <p:cNvPr id="62" name="Text Box 6_2"/>
          <p:cNvSpPr/>
          <p:nvPr/>
        </p:nvSpPr>
        <p:spPr>
          <a:xfrm>
            <a:off x="5791320" y="3544560"/>
            <a:ext cx="1905120" cy="276480"/>
          </a:xfrm>
          <a:prstGeom prst="rect">
            <a:avLst/>
          </a:prstGeom>
          <a:solidFill>
            <a:srgbClr val="ffffff"/>
          </a:solidFill>
          <a:ln w="0">
            <a:noFill/>
          </a:ln>
        </p:spPr>
        <p:style>
          <a:lnRef idx="0"/>
          <a:fillRef idx="0"/>
          <a:effectRef idx="0"/>
          <a:fontRef idx="minor"/>
        </p:style>
        <p:txBody>
          <a:bodyPr lIns="90000" rIns="90000" tIns="46800" bIns="46800" anchor="t">
            <a:spAutoFit/>
          </a:bodyPr>
          <a:p>
            <a:pPr algn="ctr">
              <a:spcBef>
                <a:spcPts val="7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200" spc="-1" strike="noStrike">
                <a:solidFill>
                  <a:srgbClr val="000000"/>
                </a:solidFill>
                <a:latin typeface="Arial"/>
                <a:ea typeface="Arial"/>
              </a:rPr>
              <a:t>Photo D. Lahary CCO</a:t>
            </a:r>
            <a:endParaRPr b="1" lang="fr-FR" sz="1200" spc="-1" strike="noStrike">
              <a:solidFill>
                <a:srgbClr val="ffffff"/>
              </a:solidFill>
              <a:latin typeface="Arial"/>
            </a:endParaRPr>
          </a:p>
        </p:txBody>
      </p:sp>
      <p:sp>
        <p:nvSpPr>
          <p:cNvPr id="63" name="Text Box 7_1"/>
          <p:cNvSpPr/>
          <p:nvPr/>
        </p:nvSpPr>
        <p:spPr>
          <a:xfrm flipH="1">
            <a:off x="5943600" y="609480"/>
            <a:ext cx="2666880" cy="22842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En 1998, j’ai préparé avec Alain Caraco des journées d’étude délibérément pédagogiques. Nous nous penchions sur ce nouveau monde qui naissait et où nous sentions que les bibliothèques avaient toute leur part.</a:t>
            </a:r>
            <a:endParaRPr b="1" lang="fr-FR" sz="1600" spc="-1" strike="noStrike">
              <a:solidFill>
                <a:srgbClr val="ffffff"/>
              </a:solidFill>
              <a:latin typeface="Arial"/>
            </a:endParaRPr>
          </a:p>
        </p:txBody>
      </p:sp>
      <p:sp>
        <p:nvSpPr>
          <p:cNvPr id="64" name="Text Box 8_5"/>
          <p:cNvSpPr/>
          <p:nvPr/>
        </p:nvSpPr>
        <p:spPr>
          <a:xfrm flipH="1">
            <a:off x="762120" y="4114800"/>
            <a:ext cx="1676160" cy="201204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Journées qui se déroulèrent au Futuroscope de Poitiers, dans un bâtiment futuriste aujourd’hui délais-sé, en marge du parc à thème actuel.</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9" name="" descr=""/>
          <p:cNvPicPr/>
          <p:nvPr/>
        </p:nvPicPr>
        <p:blipFill>
          <a:blip r:embed="rId1"/>
          <a:stretch/>
        </p:blipFill>
        <p:spPr>
          <a:xfrm>
            <a:off x="770400" y="384120"/>
            <a:ext cx="8011800" cy="5797440"/>
          </a:xfrm>
          <a:prstGeom prst="rect">
            <a:avLst/>
          </a:prstGeom>
          <a:ln w="0">
            <a:noFill/>
          </a:ln>
        </p:spPr>
      </p:pic>
      <p:sp>
        <p:nvSpPr>
          <p:cNvPr id="190" name="Espace réservé du pied de page 3_53"/>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91"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Alors les « collections » ?</a:t>
            </a:r>
            <a:endParaRPr b="0" lang="fr-FR" sz="3200" spc="-1" strike="noStrike">
              <a:solidFill>
                <a:srgbClr val="000000"/>
              </a:solidFill>
              <a:latin typeface="Times New Roman"/>
            </a:endParaRPr>
          </a:p>
        </p:txBody>
      </p:sp>
      <p:sp>
        <p:nvSpPr>
          <p:cNvPr id="192" name=""/>
          <p:cNvSpPr txBox="1"/>
          <p:nvPr/>
        </p:nvSpPr>
        <p:spPr>
          <a:xfrm>
            <a:off x="700200" y="2129760"/>
            <a:ext cx="3880080" cy="639000"/>
          </a:xfrm>
          <a:prstGeom prst="rect">
            <a:avLst/>
          </a:prstGeom>
          <a:noFill/>
          <a:ln w="0">
            <a:noFill/>
          </a:ln>
        </p:spPr>
        <p:txBody>
          <a:bodyPr lIns="90000" rIns="90000" tIns="45000" bIns="45000" anchor="t">
            <a:noAutofit/>
          </a:bodyPr>
          <a:p>
            <a:r>
              <a:rPr b="0" lang="fr-FR" sz="1800" spc="-1" strike="noStrike">
                <a:solidFill>
                  <a:srgbClr val="111111"/>
                </a:solidFill>
                <a:latin typeface="Arial"/>
              </a:rPr>
              <a:t>Publics et usages des bibliothèques,</a:t>
            </a:r>
            <a:endParaRPr b="0" lang="fr-FR" sz="1800" spc="-1" strike="noStrike">
              <a:solidFill>
                <a:srgbClr val="3333cc"/>
              </a:solidFill>
              <a:latin typeface="Times New Roman"/>
            </a:endParaRPr>
          </a:p>
          <a:p>
            <a:r>
              <a:rPr b="0" lang="fr-FR" sz="1800" spc="-1" strike="noStrike">
                <a:solidFill>
                  <a:srgbClr val="111111"/>
                </a:solidFill>
                <a:latin typeface="Arial"/>
              </a:rPr>
              <a:t>ministère de la Culture, 2015</a:t>
            </a:r>
            <a:endParaRPr b="0" lang="fr-FR" sz="1800" spc="-1" strike="noStrike">
              <a:solidFill>
                <a:srgbClr val="3333cc"/>
              </a:solidFill>
              <a:latin typeface="Times New Roman"/>
            </a:endParaRPr>
          </a:p>
        </p:txBody>
      </p:sp>
      <p:sp>
        <p:nvSpPr>
          <p:cNvPr id="193" name="Rectangle 4_ 14"/>
          <p:cNvSpPr/>
          <p:nvPr/>
        </p:nvSpPr>
        <p:spPr>
          <a:xfrm rot="21569400">
            <a:off x="706320" y="3312360"/>
            <a:ext cx="3073680" cy="17989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Il ne faut ni réduire la bibliothèque à la collection, au prêt, au prêt de livre, ni les occulter.</a:t>
            </a:r>
            <a:endParaRPr b="0" lang="fr-FR"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Les proportions moyennes ne sont pas celles de chacun et il y a bien diversité des usages à laquelle doit répondre la diversification des services.</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Espace réservé du pied de page 3_11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195"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Cachez ce livre que je ne saurai voir ?</a:t>
            </a:r>
            <a:endParaRPr b="0" lang="fr-FR" sz="3200" spc="-1" strike="noStrike">
              <a:solidFill>
                <a:srgbClr val="000000"/>
              </a:solidFill>
              <a:latin typeface="Times New Roman"/>
            </a:endParaRPr>
          </a:p>
        </p:txBody>
      </p:sp>
      <p:pic>
        <p:nvPicPr>
          <p:cNvPr id="196" name="" descr=""/>
          <p:cNvPicPr/>
          <p:nvPr/>
        </p:nvPicPr>
        <p:blipFill>
          <a:blip r:embed="rId1"/>
          <a:stretch/>
        </p:blipFill>
        <p:spPr>
          <a:xfrm>
            <a:off x="3698280" y="3014640"/>
            <a:ext cx="2184840" cy="2235240"/>
          </a:xfrm>
          <a:prstGeom prst="rect">
            <a:avLst/>
          </a:prstGeom>
          <a:ln w="0">
            <a:noFill/>
          </a:ln>
        </p:spPr>
      </p:pic>
      <p:pic>
        <p:nvPicPr>
          <p:cNvPr id="197" name="" descr=""/>
          <p:cNvPicPr/>
          <p:nvPr/>
        </p:nvPicPr>
        <p:blipFill>
          <a:blip r:embed="rId2"/>
          <a:stretch/>
        </p:blipFill>
        <p:spPr>
          <a:xfrm>
            <a:off x="1021320" y="1085040"/>
            <a:ext cx="1850040" cy="2326680"/>
          </a:xfrm>
          <a:prstGeom prst="rect">
            <a:avLst/>
          </a:prstGeom>
          <a:ln w="0">
            <a:noFill/>
          </a:ln>
        </p:spPr>
      </p:pic>
      <p:pic>
        <p:nvPicPr>
          <p:cNvPr id="198" name="" descr=""/>
          <p:cNvPicPr/>
          <p:nvPr/>
        </p:nvPicPr>
        <p:blipFill>
          <a:blip r:embed="rId3"/>
          <a:stretch/>
        </p:blipFill>
        <p:spPr>
          <a:xfrm>
            <a:off x="993960" y="3821760"/>
            <a:ext cx="2129400" cy="1948320"/>
          </a:xfrm>
          <a:prstGeom prst="rect">
            <a:avLst/>
          </a:prstGeom>
          <a:ln w="0">
            <a:noFill/>
          </a:ln>
        </p:spPr>
      </p:pic>
      <p:pic>
        <p:nvPicPr>
          <p:cNvPr id="199" name="" descr=""/>
          <p:cNvPicPr/>
          <p:nvPr/>
        </p:nvPicPr>
        <p:blipFill>
          <a:blip r:embed="rId4"/>
          <a:stretch/>
        </p:blipFill>
        <p:spPr>
          <a:xfrm>
            <a:off x="5772600" y="1231920"/>
            <a:ext cx="2622240" cy="2157840"/>
          </a:xfrm>
          <a:prstGeom prst="rect">
            <a:avLst/>
          </a:prstGeom>
          <a:ln w="0">
            <a:noFill/>
          </a:ln>
        </p:spPr>
      </p:pic>
      <p:pic>
        <p:nvPicPr>
          <p:cNvPr id="200" name="" descr=""/>
          <p:cNvPicPr/>
          <p:nvPr/>
        </p:nvPicPr>
        <p:blipFill>
          <a:blip r:embed="rId5"/>
          <a:stretch/>
        </p:blipFill>
        <p:spPr>
          <a:xfrm>
            <a:off x="6527520" y="3878640"/>
            <a:ext cx="2044800" cy="2290320"/>
          </a:xfrm>
          <a:prstGeom prst="rect">
            <a:avLst/>
          </a:prstGeom>
          <a:ln w="0">
            <a:noFill/>
          </a:ln>
        </p:spPr>
      </p:pic>
      <p:sp>
        <p:nvSpPr>
          <p:cNvPr id="201" name="Text Box 4_44"/>
          <p:cNvSpPr/>
          <p:nvPr/>
        </p:nvSpPr>
        <p:spPr>
          <a:xfrm>
            <a:off x="3067560" y="1551960"/>
            <a:ext cx="2773440" cy="1160280"/>
          </a:xfrm>
          <a:prstGeom prst="rect">
            <a:avLst/>
          </a:prstGeom>
          <a:noFill/>
          <a:ln w="0">
            <a:noFill/>
          </a:ln>
        </p:spPr>
        <p:style>
          <a:lnRef idx="0"/>
          <a:fillRef idx="0"/>
          <a:effectRef idx="0"/>
          <a:fontRef idx="minor"/>
        </p:style>
        <p:txBody>
          <a:bodyPr lIns="90000" rIns="90000" tIns="46800" bIns="46800" anchor="t">
            <a:spAutoFit/>
          </a:bodyPr>
          <a:p>
            <a:pPr marL="380880" indent="-380880"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3333cc"/>
                </a:solidFill>
                <a:latin typeface="Arial"/>
                <a:ea typeface="Times New Roman"/>
              </a:rPr>
              <a:t>   </a:t>
            </a:r>
            <a:r>
              <a:rPr b="1" lang="fr-FR" sz="2600" spc="-1" strike="noStrike">
                <a:solidFill>
                  <a:srgbClr val="3333cc"/>
                </a:solidFill>
                <a:latin typeface="Arial"/>
                <a:ea typeface="Times New Roman"/>
              </a:rPr>
              <a:t>L’affaire de</a:t>
            </a:r>
            <a:br>
              <a:rPr sz="2600"/>
            </a:br>
            <a:r>
              <a:rPr b="1" lang="fr-FR" sz="2600" spc="-1" strike="noStrike">
                <a:solidFill>
                  <a:srgbClr val="3333cc"/>
                </a:solidFill>
                <a:latin typeface="Arial"/>
                <a:ea typeface="Times New Roman"/>
              </a:rPr>
              <a:t>l’enseigne</a:t>
            </a:r>
            <a:br>
              <a:rPr sz="1800"/>
            </a:br>
            <a:endParaRPr b="1" i="1" lang="fr-FR" sz="2600" spc="-1" strike="noStrike">
              <a:solidFill>
                <a:srgbClr val="000000"/>
              </a:solidFill>
              <a:latin typeface="Arial"/>
            </a:endParaRPr>
          </a:p>
        </p:txBody>
      </p:sp>
      <p:sp>
        <p:nvSpPr>
          <p:cNvPr id="202" name="Text Box 8_10"/>
          <p:cNvSpPr/>
          <p:nvPr/>
        </p:nvSpPr>
        <p:spPr>
          <a:xfrm flipH="1">
            <a:off x="3218040" y="5506920"/>
            <a:ext cx="3285000" cy="5202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Vote en ligne pour choisir une enseigne pour les bibliothèques.</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Espace réservé du pied de page 3_25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04"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Cachez ce livre que je ne saurais voir ?</a:t>
            </a:r>
            <a:endParaRPr b="0" lang="fr-FR" sz="3200" spc="-1" strike="noStrike">
              <a:solidFill>
                <a:srgbClr val="000000"/>
              </a:solidFill>
              <a:latin typeface="Times New Roman"/>
            </a:endParaRPr>
          </a:p>
        </p:txBody>
      </p:sp>
      <p:pic>
        <p:nvPicPr>
          <p:cNvPr id="205" name="" descr=""/>
          <p:cNvPicPr/>
          <p:nvPr/>
        </p:nvPicPr>
        <p:blipFill>
          <a:blip r:embed="rId1"/>
          <a:stretch/>
        </p:blipFill>
        <p:spPr>
          <a:xfrm>
            <a:off x="3698280" y="3014640"/>
            <a:ext cx="2184840" cy="2235240"/>
          </a:xfrm>
          <a:prstGeom prst="rect">
            <a:avLst/>
          </a:prstGeom>
          <a:ln w="0">
            <a:noFill/>
          </a:ln>
        </p:spPr>
      </p:pic>
      <p:pic>
        <p:nvPicPr>
          <p:cNvPr id="206" name="" descr=""/>
          <p:cNvPicPr/>
          <p:nvPr/>
        </p:nvPicPr>
        <p:blipFill>
          <a:blip r:embed="rId2"/>
          <a:stretch/>
        </p:blipFill>
        <p:spPr>
          <a:xfrm>
            <a:off x="1021320" y="1085040"/>
            <a:ext cx="1850040" cy="2326680"/>
          </a:xfrm>
          <a:prstGeom prst="rect">
            <a:avLst/>
          </a:prstGeom>
          <a:ln w="0">
            <a:noFill/>
          </a:ln>
        </p:spPr>
      </p:pic>
      <p:pic>
        <p:nvPicPr>
          <p:cNvPr id="207" name="" descr=""/>
          <p:cNvPicPr/>
          <p:nvPr/>
        </p:nvPicPr>
        <p:blipFill>
          <a:blip r:embed="rId3"/>
          <a:stretch/>
        </p:blipFill>
        <p:spPr>
          <a:xfrm>
            <a:off x="993960" y="3821760"/>
            <a:ext cx="2129400" cy="1948320"/>
          </a:xfrm>
          <a:prstGeom prst="rect">
            <a:avLst/>
          </a:prstGeom>
          <a:ln w="0">
            <a:noFill/>
          </a:ln>
        </p:spPr>
      </p:pic>
      <p:pic>
        <p:nvPicPr>
          <p:cNvPr id="208" name="" descr=""/>
          <p:cNvPicPr/>
          <p:nvPr/>
        </p:nvPicPr>
        <p:blipFill>
          <a:blip r:embed="rId4"/>
          <a:stretch/>
        </p:blipFill>
        <p:spPr>
          <a:xfrm>
            <a:off x="5772600" y="1231920"/>
            <a:ext cx="2622240" cy="2157840"/>
          </a:xfrm>
          <a:prstGeom prst="rect">
            <a:avLst/>
          </a:prstGeom>
          <a:ln w="0">
            <a:noFill/>
          </a:ln>
        </p:spPr>
      </p:pic>
      <p:pic>
        <p:nvPicPr>
          <p:cNvPr id="209" name="" descr=""/>
          <p:cNvPicPr/>
          <p:nvPr/>
        </p:nvPicPr>
        <p:blipFill>
          <a:blip r:embed="rId5"/>
          <a:stretch/>
        </p:blipFill>
        <p:spPr>
          <a:xfrm>
            <a:off x="6527520" y="3878640"/>
            <a:ext cx="2044800" cy="2290320"/>
          </a:xfrm>
          <a:prstGeom prst="rect">
            <a:avLst/>
          </a:prstGeom>
          <a:ln w="0">
            <a:noFill/>
          </a:ln>
        </p:spPr>
      </p:pic>
      <p:sp>
        <p:nvSpPr>
          <p:cNvPr id="210" name="Text Box 4_118"/>
          <p:cNvSpPr/>
          <p:nvPr/>
        </p:nvSpPr>
        <p:spPr>
          <a:xfrm>
            <a:off x="3067560" y="1551960"/>
            <a:ext cx="2773440" cy="1160280"/>
          </a:xfrm>
          <a:prstGeom prst="rect">
            <a:avLst/>
          </a:prstGeom>
          <a:noFill/>
          <a:ln w="0">
            <a:noFill/>
          </a:ln>
        </p:spPr>
        <p:style>
          <a:lnRef idx="0"/>
          <a:fillRef idx="0"/>
          <a:effectRef idx="0"/>
          <a:fontRef idx="minor"/>
        </p:style>
        <p:txBody>
          <a:bodyPr lIns="90000" rIns="90000" tIns="46800" bIns="46800" anchor="t">
            <a:spAutoFit/>
          </a:bodyPr>
          <a:p>
            <a:pPr marL="380880" indent="-380880"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3333cc"/>
                </a:solidFill>
                <a:latin typeface="Arial"/>
                <a:ea typeface="Times New Roman"/>
              </a:rPr>
              <a:t>   </a:t>
            </a:r>
            <a:r>
              <a:rPr b="1" lang="fr-FR" sz="2600" spc="-1" strike="noStrike">
                <a:solidFill>
                  <a:srgbClr val="3333cc"/>
                </a:solidFill>
                <a:latin typeface="Arial"/>
                <a:ea typeface="Times New Roman"/>
              </a:rPr>
              <a:t>L’affaire de</a:t>
            </a:r>
            <a:br>
              <a:rPr sz="2600"/>
            </a:br>
            <a:r>
              <a:rPr b="1" lang="fr-FR" sz="2600" spc="-1" strike="noStrike">
                <a:solidFill>
                  <a:srgbClr val="3333cc"/>
                </a:solidFill>
                <a:latin typeface="Arial"/>
                <a:ea typeface="Times New Roman"/>
              </a:rPr>
              <a:t>l’enseigne</a:t>
            </a:r>
            <a:br>
              <a:rPr sz="1800"/>
            </a:br>
            <a:endParaRPr b="1" i="1" lang="fr-FR" sz="2600" spc="-1" strike="noStrike">
              <a:solidFill>
                <a:srgbClr val="000000"/>
              </a:solidFill>
              <a:latin typeface="Arial"/>
            </a:endParaRPr>
          </a:p>
        </p:txBody>
      </p:sp>
      <p:sp>
        <p:nvSpPr>
          <p:cNvPr id="211" name=""/>
          <p:cNvSpPr/>
          <p:nvPr/>
        </p:nvSpPr>
        <p:spPr>
          <a:xfrm>
            <a:off x="3291480" y="2633400"/>
            <a:ext cx="3319920" cy="3108600"/>
          </a:xfrm>
          <a:prstGeom prst="ellipse">
            <a:avLst/>
          </a:prstGeom>
          <a:noFill/>
          <a:ln w="72000">
            <a:solidFill>
              <a:srgbClr val="ff0000"/>
            </a:solidFill>
            <a:round/>
          </a:ln>
        </p:spPr>
        <p:style>
          <a:lnRef idx="0"/>
          <a:fillRef idx="0"/>
          <a:effectRef idx="0"/>
          <a:fontRef idx="minor"/>
        </p:style>
      </p:sp>
      <p:sp>
        <p:nvSpPr>
          <p:cNvPr id="212" name="Text Box 8_9"/>
          <p:cNvSpPr/>
          <p:nvPr/>
        </p:nvSpPr>
        <p:spPr>
          <a:xfrm flipH="1">
            <a:off x="2890440" y="5460840"/>
            <a:ext cx="3285000" cy="7333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A été choisi par des bibliothécaires le signe le moins reconnaissable comme livre. Est-ce finalement pertinent ?</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Espace réservé du pied de page 3_11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14"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Alors les « collections » ?</a:t>
            </a:r>
            <a:endParaRPr b="0" lang="fr-FR" sz="3200" spc="-1" strike="noStrike">
              <a:solidFill>
                <a:srgbClr val="000000"/>
              </a:solidFill>
              <a:latin typeface="Times New Roman"/>
            </a:endParaRPr>
          </a:p>
        </p:txBody>
      </p:sp>
      <p:sp>
        <p:nvSpPr>
          <p:cNvPr id="215" name="Text Box 4_42"/>
          <p:cNvSpPr/>
          <p:nvPr/>
        </p:nvSpPr>
        <p:spPr>
          <a:xfrm>
            <a:off x="548280" y="838080"/>
            <a:ext cx="7918200" cy="1034640"/>
          </a:xfrm>
          <a:prstGeom prst="rect">
            <a:avLst/>
          </a:prstGeom>
          <a:noFill/>
          <a:ln w="0">
            <a:noFill/>
          </a:ln>
        </p:spPr>
        <p:style>
          <a:lnRef idx="0"/>
          <a:fillRef idx="0"/>
          <a:effectRef idx="0"/>
          <a:fontRef idx="minor"/>
        </p:style>
        <p:txBody>
          <a:bodyPr lIns="90000" rIns="90000" tIns="46800" bIns="46800" anchor="t">
            <a:spAutoFit/>
          </a:bodyPr>
          <a:p>
            <a:pPr marL="380880" indent="-380880">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i="1" lang="fr-FR" sz="2200" spc="-1" strike="noStrike">
              <a:solidFill>
                <a:srgbClr val="000000"/>
              </a:solidFill>
              <a:latin typeface="Arial"/>
            </a:endParaRPr>
          </a:p>
          <a:p>
            <a:pPr marL="380880" indent="-380880" algn="ctr">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Un mot mal choisi ?</a:t>
            </a:r>
            <a:br>
              <a:rPr sz="1800"/>
            </a:br>
            <a:endParaRPr b="1" i="1" lang="fr-FR" sz="1800" spc="-1" strike="noStrike">
              <a:solidFill>
                <a:srgbClr val="000000"/>
              </a:solidFill>
              <a:latin typeface="Arial"/>
            </a:endParaRPr>
          </a:p>
        </p:txBody>
      </p:sp>
      <p:pic>
        <p:nvPicPr>
          <p:cNvPr id="216" name="" descr=""/>
          <p:cNvPicPr/>
          <p:nvPr/>
        </p:nvPicPr>
        <p:blipFill>
          <a:blip r:embed="rId1"/>
          <a:stretch/>
        </p:blipFill>
        <p:spPr>
          <a:xfrm>
            <a:off x="722160" y="1114560"/>
            <a:ext cx="2214720" cy="1820520"/>
          </a:xfrm>
          <a:prstGeom prst="rect">
            <a:avLst/>
          </a:prstGeom>
          <a:ln w="0">
            <a:noFill/>
          </a:ln>
        </p:spPr>
      </p:pic>
      <p:pic>
        <p:nvPicPr>
          <p:cNvPr id="217" name="" descr=""/>
          <p:cNvPicPr/>
          <p:nvPr/>
        </p:nvPicPr>
        <p:blipFill>
          <a:blip r:embed="rId2"/>
          <a:stretch/>
        </p:blipFill>
        <p:spPr>
          <a:xfrm>
            <a:off x="3168720" y="2565360"/>
            <a:ext cx="5556240" cy="3583440"/>
          </a:xfrm>
          <a:prstGeom prst="rect">
            <a:avLst/>
          </a:prstGeom>
          <a:ln w="0">
            <a:noFill/>
          </a:ln>
        </p:spPr>
      </p:pic>
      <p:sp>
        <p:nvSpPr>
          <p:cNvPr id="218" name="Rectangle 4_ 12"/>
          <p:cNvSpPr/>
          <p:nvPr/>
        </p:nvSpPr>
        <p:spPr>
          <a:xfrm rot="21569400">
            <a:off x="720360" y="3228480"/>
            <a:ext cx="2235240" cy="22251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J’avoue que je ne l’aime guère et répugne à l’employer sauf s’agissant des collections patrimoniales.</a:t>
            </a:r>
            <a:br>
              <a:rPr sz="1400"/>
            </a:br>
            <a:r>
              <a:rPr b="0" lang="fr-FR" sz="1400" spc="-1" strike="noStrike">
                <a:solidFill>
                  <a:srgbClr val="000000"/>
                </a:solidFill>
                <a:latin typeface="Arial"/>
                <a:ea typeface="Times New Roman"/>
              </a:rPr>
              <a:t>Une collection est cumulative, on est censé « l’enrichir ».</a:t>
            </a:r>
            <a:br>
              <a:rPr sz="1400"/>
            </a:br>
            <a:r>
              <a:rPr b="0" lang="fr-FR" sz="1400" spc="-1" strike="noStrike">
                <a:solidFill>
                  <a:srgbClr val="000000"/>
                </a:solidFill>
                <a:latin typeface="Arial"/>
                <a:ea typeface="Times New Roman"/>
              </a:rPr>
              <a:t>Le service documentaire n’est pas de cet ordre.</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Espace réservé du pied de page 3_12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20"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Deux ou trois choses sur les « collections »</a:t>
            </a:r>
            <a:endParaRPr b="0" lang="fr-FR" sz="3200" spc="-1" strike="noStrike">
              <a:solidFill>
                <a:srgbClr val="000000"/>
              </a:solidFill>
              <a:latin typeface="Times New Roman"/>
            </a:endParaRPr>
          </a:p>
        </p:txBody>
      </p:sp>
      <p:sp>
        <p:nvSpPr>
          <p:cNvPr id="221" name="Text Box 4_49"/>
          <p:cNvSpPr/>
          <p:nvPr/>
        </p:nvSpPr>
        <p:spPr>
          <a:xfrm>
            <a:off x="522720" y="1045440"/>
            <a:ext cx="7081920" cy="524196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Ce n’est pas du stock</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C’est du flux</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Offre / Demande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Les deux pôles de l’action publique</a:t>
            </a:r>
            <a:endParaRPr b="0" lang="fr-FR" sz="2400" spc="-1" strike="noStrike">
              <a:solidFill>
                <a:srgbClr val="3333cc"/>
              </a:solidFill>
              <a:latin typeface="Times New Roman"/>
            </a:endParaRPr>
          </a:p>
          <a:p>
            <a:pPr lvl="5" marL="380880" indent="-380880">
              <a:lnSpc>
                <a:spcPct val="100000"/>
              </a:lnSpc>
              <a:spcBef>
                <a:spcPts val="598"/>
              </a:spcBef>
              <a:buClr>
                <a:srgbClr val="000000"/>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Politique documentaire !</a:t>
            </a:r>
            <a:endParaRPr b="0" lang="fr-FR" sz="2800" spc="-1" strike="noStrike">
              <a:solidFill>
                <a:srgbClr val="3333cc"/>
              </a:solidFill>
              <a:latin typeface="Times New Roman"/>
            </a:endParaRPr>
          </a:p>
          <a:p>
            <a:pPr lvl="5" marL="380880" indent="-380880">
              <a:lnSpc>
                <a:spcPct val="100000"/>
              </a:lnSpc>
              <a:spcBef>
                <a:spcPts val="598"/>
              </a:spcBef>
              <a:buClr>
                <a:srgbClr val="000000"/>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     </a:t>
            </a:r>
            <a:r>
              <a:rPr b="1" lang="fr-FR" sz="2400" spc="-1" strike="noStrike">
                <a:solidFill>
                  <a:srgbClr val="3333cc"/>
                </a:solidFill>
                <a:latin typeface="Arial"/>
              </a:rPr>
              <a:t>Une politique publique</a:t>
            </a:r>
            <a:endParaRPr b="0" lang="fr-FR" sz="2400" spc="-1" strike="noStrike">
              <a:solidFill>
                <a:srgbClr val="3333cc"/>
              </a:solidFill>
              <a:latin typeface="Times New Roman"/>
            </a:endParaRPr>
          </a:p>
          <a:p>
            <a:pPr lvl="4"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     </a:t>
            </a:r>
            <a:r>
              <a:rPr b="1" lang="fr-FR" sz="2400" spc="-1" strike="noStrike">
                <a:solidFill>
                  <a:srgbClr val="3333cc"/>
                </a:solidFill>
                <a:latin typeface="Arial"/>
              </a:rPr>
              <a:t>Le devoir et le reflet</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Les deux jambes de la bibliothèque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Savoir ce qu’on veut ou fouiner</a:t>
            </a:r>
            <a:endParaRPr b="0" lang="fr-FR" sz="2400" spc="-1" strike="noStrike">
              <a:solidFill>
                <a:srgbClr val="3333cc"/>
              </a:solidFill>
              <a:latin typeface="Times New Roman"/>
            </a:endParaRPr>
          </a:p>
        </p:txBody>
      </p:sp>
      <p:pic>
        <p:nvPicPr>
          <p:cNvPr id="222" name="Picture 2" descr="martine-et-le-groupe-poldoc"/>
          <p:cNvPicPr/>
          <p:nvPr/>
        </p:nvPicPr>
        <p:blipFill>
          <a:blip r:embed="rId1"/>
          <a:stretch/>
        </p:blipFill>
        <p:spPr>
          <a:xfrm>
            <a:off x="765360" y="3346560"/>
            <a:ext cx="2022480" cy="2014560"/>
          </a:xfrm>
          <a:prstGeom prst="rect">
            <a:avLst/>
          </a:prstGeom>
          <a:ln w="0">
            <a:noFill/>
          </a:ln>
        </p:spPr>
      </p:pic>
      <p:pic>
        <p:nvPicPr>
          <p:cNvPr id="223" name="Picture 2_10" descr="20170910_132246"/>
          <p:cNvPicPr/>
          <p:nvPr/>
        </p:nvPicPr>
        <p:blipFill>
          <a:blip r:embed="rId2"/>
          <a:stretch/>
        </p:blipFill>
        <p:spPr>
          <a:xfrm>
            <a:off x="6143400" y="951120"/>
            <a:ext cx="2543760" cy="1429920"/>
          </a:xfrm>
          <a:prstGeom prst="rect">
            <a:avLst/>
          </a:prstGeom>
          <a:ln w="0">
            <a:noFill/>
          </a:ln>
        </p:spPr>
      </p:pic>
      <p:sp>
        <p:nvSpPr>
          <p:cNvPr id="224" name="Rectangle 4_ 13"/>
          <p:cNvSpPr/>
          <p:nvPr/>
        </p:nvSpPr>
        <p:spPr>
          <a:xfrm rot="21569400">
            <a:off x="6604560" y="5922000"/>
            <a:ext cx="2019240" cy="307080"/>
          </a:xfrm>
          <a:prstGeom prst="rect">
            <a:avLst/>
          </a:prstGeom>
          <a:solidFill>
            <a:srgbClr val="ffcc99"/>
          </a:solidFill>
          <a:ln w="0">
            <a:noFill/>
          </a:ln>
        </p:spPr>
        <p:style>
          <a:lnRef idx="0"/>
          <a:fillRef idx="0"/>
          <a:effectRef idx="0"/>
          <a:fontRef idx="minor"/>
        </p:style>
        <p:txBody>
          <a:bodyPr lIns="90000" rIns="90000" tIns="46800" bIns="46800" anchor="t">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Voir plus loin diapo 80</a:t>
            </a:r>
            <a:endParaRPr b="0" lang="fr-FR" sz="1400" spc="-1" strike="noStrike">
              <a:solidFill>
                <a:srgbClr val="000000"/>
              </a:solidFill>
              <a:latin typeface="Arial"/>
            </a:endParaRPr>
          </a:p>
        </p:txBody>
      </p:sp>
      <p:sp>
        <p:nvSpPr>
          <p:cNvPr id="225" name="Rectangle 4_ 15"/>
          <p:cNvSpPr/>
          <p:nvPr/>
        </p:nvSpPr>
        <p:spPr>
          <a:xfrm rot="21569400">
            <a:off x="3532680" y="4334040"/>
            <a:ext cx="4966560" cy="7333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La demande ET l’offre.</a:t>
            </a:r>
            <a:endParaRPr b="0" lang="fr-FR"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La bibliothèque est aussi une vitrine de la République.</a:t>
            </a:r>
            <a:endParaRPr b="0" lang="fr-FR"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Times New Roman"/>
              </a:rPr>
              <a:t>D’où les pluralismes multiples, culturels et idéologiques.</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Espace réservé du pied de page 3_11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27"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Le numérique, UNE révolution ?</a:t>
            </a:r>
            <a:endParaRPr b="0" lang="fr-FR" sz="3200" spc="-1" strike="noStrike">
              <a:solidFill>
                <a:srgbClr val="000000"/>
              </a:solidFill>
              <a:latin typeface="Times New Roman"/>
            </a:endParaRPr>
          </a:p>
        </p:txBody>
      </p:sp>
      <p:pic>
        <p:nvPicPr>
          <p:cNvPr id="228" name="Picture 2_6" descr="walkman-1979"/>
          <p:cNvPicPr/>
          <p:nvPr/>
        </p:nvPicPr>
        <p:blipFill>
          <a:blip r:embed="rId1"/>
          <a:stretch/>
        </p:blipFill>
        <p:spPr>
          <a:xfrm>
            <a:off x="981360" y="1092600"/>
            <a:ext cx="2467440" cy="2465280"/>
          </a:xfrm>
          <a:prstGeom prst="rect">
            <a:avLst/>
          </a:prstGeom>
          <a:ln w="0">
            <a:noFill/>
          </a:ln>
        </p:spPr>
      </p:pic>
      <p:pic>
        <p:nvPicPr>
          <p:cNvPr id="229" name="Picture 3_9" descr="livre-tablette"/>
          <p:cNvPicPr/>
          <p:nvPr/>
        </p:nvPicPr>
        <p:blipFill>
          <a:blip r:embed="rId2"/>
          <a:stretch/>
        </p:blipFill>
        <p:spPr>
          <a:xfrm>
            <a:off x="4276440" y="3700080"/>
            <a:ext cx="4394160" cy="2318760"/>
          </a:xfrm>
          <a:prstGeom prst="rect">
            <a:avLst/>
          </a:prstGeom>
          <a:ln w="0">
            <a:noFill/>
          </a:ln>
        </p:spPr>
      </p:pic>
      <p:sp>
        <p:nvSpPr>
          <p:cNvPr id="230" name="Text Box 5_13"/>
          <p:cNvSpPr/>
          <p:nvPr/>
        </p:nvSpPr>
        <p:spPr>
          <a:xfrm flipH="1">
            <a:off x="3872880" y="1302480"/>
            <a:ext cx="4197240" cy="17989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Les ruptures d’usage ont été successives et différenciées. C’est par l’invention du walkman en 1979 que l’écoute musicale est devenue répétitive et nomade, passant ensuite de la bande magnétique au MP3.</a:t>
            </a:r>
            <a:br>
              <a:rPr sz="1400"/>
            </a:br>
            <a:r>
              <a:rPr b="0" lang="fr-FR" sz="1400" spc="-1" strike="noStrike">
                <a:solidFill>
                  <a:srgbClr val="000000"/>
                </a:solidFill>
                <a:latin typeface="Arial"/>
                <a:ea typeface="Arial"/>
              </a:rPr>
              <a:t>Les médiathèques on cessé d’être une aubaine (emprunt de CD pour repiquer sur son walkmann) mais la logique d’usage demeure.</a:t>
            </a:r>
            <a:endParaRPr b="1" lang="fr-FR" sz="1400" spc="-1" strike="noStrike">
              <a:solidFill>
                <a:srgbClr val="ffffff"/>
              </a:solidFill>
              <a:latin typeface="Arial"/>
            </a:endParaRPr>
          </a:p>
        </p:txBody>
      </p:sp>
      <p:sp>
        <p:nvSpPr>
          <p:cNvPr id="231" name="Text Box 6_0"/>
          <p:cNvSpPr/>
          <p:nvPr/>
        </p:nvSpPr>
        <p:spPr>
          <a:xfrm flipH="1">
            <a:off x="1188720" y="3993840"/>
            <a:ext cx="2688840" cy="15858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Le texte quant à lui, migrant clairement sur le Net quand il est court, continue lorsqu’il est  roman ou essai à prospérer sur le papier avec une utilisation minoritaire sur liseuse ou tablette ou en ligne.</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394920" y="-360"/>
            <a:ext cx="8458200" cy="1268280"/>
          </a:xfrm>
          <a:prstGeom prst="rect">
            <a:avLst/>
          </a:prstGeom>
          <a:noFill/>
          <a:ln w="0">
            <a:noFill/>
          </a:ln>
        </p:spPr>
        <p:txBody>
          <a:bodyPr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Quand tout change…</a:t>
            </a:r>
            <a:endParaRPr b="0" lang="fr-FR" sz="3600" spc="-1" strike="noStrike">
              <a:solidFill>
                <a:srgbClr val="000000"/>
              </a:solidFill>
              <a:latin typeface="Times New Roman"/>
            </a:endParaRPr>
          </a:p>
        </p:txBody>
      </p:sp>
      <p:sp>
        <p:nvSpPr>
          <p:cNvPr id="233" name="Text Box 4_25"/>
          <p:cNvSpPr/>
          <p:nvPr/>
        </p:nvSpPr>
        <p:spPr>
          <a:xfrm>
            <a:off x="684360" y="1125360"/>
            <a:ext cx="7918200" cy="1010520"/>
          </a:xfrm>
          <a:prstGeom prst="rect">
            <a:avLst/>
          </a:prstGeom>
          <a:noFill/>
          <a:ln w="0">
            <a:noFill/>
          </a:ln>
        </p:spPr>
        <p:style>
          <a:lnRef idx="0"/>
          <a:fillRef idx="0"/>
          <a:effectRef idx="0"/>
          <a:fontRef idx="minor"/>
        </p:style>
        <p:txBody>
          <a:bodyPr lIns="90000" rIns="90000" tIns="46800" bIns="46800" anchor="t">
            <a:spAutoFit/>
          </a:bodyPr>
          <a:p>
            <a:pPr marL="380880" indent="-380880">
              <a:spcBef>
                <a:spcPts val="697"/>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ea typeface="Times New Roman"/>
              </a:rPr>
              <a:t>… </a:t>
            </a:r>
            <a:r>
              <a:rPr b="1" lang="fr-FR" sz="2800" spc="-1" strike="noStrike">
                <a:solidFill>
                  <a:srgbClr val="006600"/>
                </a:solidFill>
                <a:latin typeface="Arial"/>
                <a:ea typeface="Times New Roman"/>
              </a:rPr>
              <a:t>tout ne change pas !</a:t>
            </a:r>
            <a:endParaRPr b="1" i="1" lang="fr-FR" sz="2800" spc="-1" strike="noStrike">
              <a:solidFill>
                <a:srgbClr val="000000"/>
              </a:solidFill>
              <a:latin typeface="Arial"/>
            </a:endParaRPr>
          </a:p>
          <a:p>
            <a:pPr marL="380880" indent="-3808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ea typeface="Times New Roman"/>
              </a:rPr>
              <a:t>Savoir distinguer</a:t>
            </a:r>
            <a:r>
              <a:rPr b="1" lang="fr-FR" sz="2000" spc="-1" strike="noStrike">
                <a:solidFill>
                  <a:srgbClr val="3333cc"/>
                </a:solidFill>
                <a:latin typeface="Arial"/>
                <a:ea typeface="Times New Roman"/>
              </a:rPr>
              <a:t>	</a:t>
            </a:r>
            <a:endParaRPr b="1" i="1" lang="fr-FR" sz="2000" spc="-1" strike="noStrike">
              <a:solidFill>
                <a:srgbClr val="000000"/>
              </a:solidFill>
              <a:latin typeface="Arial"/>
            </a:endParaRPr>
          </a:p>
        </p:txBody>
      </p:sp>
      <p:sp>
        <p:nvSpPr>
          <p:cNvPr id="234" name="Text Box 4_26"/>
          <p:cNvSpPr/>
          <p:nvPr/>
        </p:nvSpPr>
        <p:spPr>
          <a:xfrm>
            <a:off x="2771640" y="2637000"/>
            <a:ext cx="2880000" cy="4597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ea typeface="Times New Roman"/>
              </a:rPr>
              <a:t>Ce qui apparaît</a:t>
            </a:r>
            <a:endParaRPr b="1" i="1" lang="fr-FR" sz="2400" spc="-1" strike="noStrike">
              <a:solidFill>
                <a:srgbClr val="000000"/>
              </a:solidFill>
              <a:latin typeface="Arial"/>
            </a:endParaRPr>
          </a:p>
        </p:txBody>
      </p:sp>
      <p:sp>
        <p:nvSpPr>
          <p:cNvPr id="235" name="Text Box 5_1"/>
          <p:cNvSpPr/>
          <p:nvPr/>
        </p:nvSpPr>
        <p:spPr>
          <a:xfrm>
            <a:off x="3322080" y="3933720"/>
            <a:ext cx="2543760" cy="4597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ea typeface="Times New Roman"/>
              </a:rPr>
              <a:t>Ce qui disparaît</a:t>
            </a:r>
            <a:endParaRPr b="1" i="1" lang="fr-FR" sz="2400" spc="-1" strike="noStrike">
              <a:solidFill>
                <a:srgbClr val="000000"/>
              </a:solidFill>
              <a:latin typeface="Arial"/>
            </a:endParaRPr>
          </a:p>
        </p:txBody>
      </p:sp>
      <p:sp>
        <p:nvSpPr>
          <p:cNvPr id="236" name="Text Box 6_1"/>
          <p:cNvSpPr/>
          <p:nvPr/>
        </p:nvSpPr>
        <p:spPr>
          <a:xfrm>
            <a:off x="5148360" y="5300640"/>
            <a:ext cx="3456000" cy="825480"/>
          </a:xfrm>
          <a:prstGeom prst="rect">
            <a:avLst/>
          </a:prstGeom>
          <a:noFill/>
          <a:ln w="0">
            <a:noFill/>
          </a:ln>
        </p:spPr>
        <p:style>
          <a:lnRef idx="0"/>
          <a:fillRef idx="0"/>
          <a:effectRef idx="0"/>
          <a:fontRef idx="minor"/>
        </p:style>
        <p:txBody>
          <a:bodyPr lIns="90000" rIns="90000" tIns="46800" bIns="46800" anchor="t">
            <a:spAutoFit/>
          </a:bodyPr>
          <a:p>
            <a:pPr>
              <a:spcBef>
                <a:spcPts val="15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ea typeface="Times New Roman"/>
              </a:rPr>
              <a:t>Ce qui perdure sous une autre forme</a:t>
            </a:r>
            <a:endParaRPr b="1" i="1" lang="fr-FR" sz="2400" spc="-1" strike="noStrike">
              <a:solidFill>
                <a:srgbClr val="000000"/>
              </a:solidFill>
              <a:latin typeface="Arial"/>
            </a:endParaRPr>
          </a:p>
        </p:txBody>
      </p:sp>
      <p:pic>
        <p:nvPicPr>
          <p:cNvPr id="237" name="Picture 7_1" descr="nouveau"/>
          <p:cNvPicPr/>
          <p:nvPr/>
        </p:nvPicPr>
        <p:blipFill>
          <a:blip r:embed="rId1"/>
          <a:stretch/>
        </p:blipFill>
        <p:spPr>
          <a:xfrm>
            <a:off x="755640" y="1844640"/>
            <a:ext cx="1881360" cy="1785960"/>
          </a:xfrm>
          <a:prstGeom prst="rect">
            <a:avLst/>
          </a:prstGeom>
          <a:ln w="0">
            <a:noFill/>
          </a:ln>
        </p:spPr>
      </p:pic>
      <p:pic>
        <p:nvPicPr>
          <p:cNvPr id="238" name="Picture 8_1" descr="poubelle"/>
          <p:cNvPicPr/>
          <p:nvPr/>
        </p:nvPicPr>
        <p:blipFill>
          <a:blip r:embed="rId2"/>
          <a:stretch/>
        </p:blipFill>
        <p:spPr>
          <a:xfrm>
            <a:off x="5867280" y="2924280"/>
            <a:ext cx="1905120" cy="1800000"/>
          </a:xfrm>
          <a:prstGeom prst="rect">
            <a:avLst/>
          </a:prstGeom>
          <a:ln w="0">
            <a:noFill/>
          </a:ln>
        </p:spPr>
      </p:pic>
      <p:pic>
        <p:nvPicPr>
          <p:cNvPr id="239" name="Picture 9_1" descr="metamorphose-grenouille"/>
          <p:cNvPicPr/>
          <p:nvPr/>
        </p:nvPicPr>
        <p:blipFill>
          <a:blip r:embed="rId3"/>
          <a:stretch/>
        </p:blipFill>
        <p:spPr>
          <a:xfrm>
            <a:off x="1042920" y="5084640"/>
            <a:ext cx="3456000" cy="970200"/>
          </a:xfrm>
          <a:prstGeom prst="rect">
            <a:avLst/>
          </a:prstGeom>
          <a:ln w="0">
            <a:noFill/>
          </a:ln>
        </p:spPr>
      </p:pic>
      <p:sp>
        <p:nvSpPr>
          <p:cNvPr id="240" name="Espace réservé du pied de page 3_76"/>
          <p:cNvSpPr/>
          <p:nvPr/>
        </p:nvSpPr>
        <p:spPr>
          <a:xfrm>
            <a:off x="324000" y="6400800"/>
            <a:ext cx="8534160" cy="457200"/>
          </a:xfrm>
          <a:prstGeom prst="rect">
            <a:avLst/>
          </a:prstGeom>
          <a:noFill/>
          <a:ln w="0">
            <a:noFill/>
          </a:ln>
        </p:spPr>
        <p:style>
          <a:lnRef idx="0"/>
          <a:fillRef idx="0"/>
          <a:effectRef idx="0"/>
          <a:fontRef idx="minor"/>
        </p:style>
        <p:txBody>
          <a:bodyPr lIns="90000" rIns="90000" tIns="46800" bIns="46800" anchor="t">
            <a:norm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fr-FR" sz="1100" spc="-1" strike="noStrike">
                <a:solidFill>
                  <a:srgbClr val="000000"/>
                </a:solidFill>
                <a:latin typeface="Arial"/>
                <a:ea typeface="Times New Roman"/>
              </a:rPr>
              <a:t>L’avenir du métier de bibliothécaire /D. Lahary. Université de Normandie, Caen, 11 janvier 2018</a:t>
            </a:r>
            <a:endParaRPr b="1" i="1" lang="fr-FR" sz="1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Espace réservé du pied de page 3_119"/>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42"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Le numérique à la bibliothécaire</a:t>
            </a:r>
            <a:endParaRPr b="0" lang="fr-FR" sz="3200" spc="-1" strike="noStrike">
              <a:solidFill>
                <a:srgbClr val="000000"/>
              </a:solidFill>
              <a:latin typeface="Times New Roman"/>
            </a:endParaRPr>
          </a:p>
        </p:txBody>
      </p:sp>
      <p:sp>
        <p:nvSpPr>
          <p:cNvPr id="243" name="Text Box 4_46"/>
          <p:cNvSpPr/>
          <p:nvPr/>
        </p:nvSpPr>
        <p:spPr>
          <a:xfrm>
            <a:off x="673920" y="1004400"/>
            <a:ext cx="7747560" cy="501696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L’âge informatique : les catalogues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à la bibliothécaire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L’âge du web : les sitothèques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à la bibliothécaire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L’âge du numérique : les œuvres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une « collection » ?</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   </a:t>
            </a:r>
            <a:r>
              <a:rPr b="1" lang="fr-FR" sz="2400" spc="-1" strike="noStrike">
                <a:solidFill>
                  <a:srgbClr val="3333cc"/>
                </a:solidFill>
                <a:latin typeface="Arial"/>
              </a:rPr>
              <a:t>Et si la collection c’est d’abord du livre, le numérique en bibliothèque est-ce d’abord le livre numérique ?</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 </a:t>
            </a:r>
            <a:endParaRPr b="0" lang="fr-FR" sz="36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sp>
        <p:nvSpPr>
          <p:cNvPr id="244" name="Text Box 6_ 1"/>
          <p:cNvSpPr/>
          <p:nvPr/>
        </p:nvSpPr>
        <p:spPr>
          <a:xfrm flipH="1">
            <a:off x="2145960" y="5303160"/>
            <a:ext cx="4058640" cy="7333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Beaucoup de bibliothécaires ont abordé la révolution numérique en y projetant leurs pratiques spécifiques : autant de fausses pistes..</a:t>
            </a:r>
            <a:endParaRPr b="1" lang="fr-FR" sz="1400" spc="-1" strike="noStrike">
              <a:solidFill>
                <a:srgbClr val="ffffff"/>
              </a:solidFill>
              <a:latin typeface="Arial"/>
            </a:endParaRPr>
          </a:p>
        </p:txBody>
      </p:sp>
      <p:sp>
        <p:nvSpPr>
          <p:cNvPr id="245" name="Text Box 6_ 2"/>
          <p:cNvSpPr/>
          <p:nvPr/>
        </p:nvSpPr>
        <p:spPr>
          <a:xfrm flipH="1">
            <a:off x="4125600" y="2533680"/>
            <a:ext cx="2656080" cy="30708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L’illusion de cataloguer le Web.</a:t>
            </a:r>
            <a:endParaRPr b="1" lang="fr-FR" sz="1400" spc="-1" strike="noStrike">
              <a:solidFill>
                <a:srgbClr val="ffffff"/>
              </a:solidFill>
              <a:latin typeface="Arial"/>
            </a:endParaRPr>
          </a:p>
        </p:txBody>
      </p:sp>
      <p:sp>
        <p:nvSpPr>
          <p:cNvPr id="246" name="Text Box 6_ 3"/>
          <p:cNvSpPr/>
          <p:nvPr/>
        </p:nvSpPr>
        <p:spPr>
          <a:xfrm flipH="1">
            <a:off x="3997440" y="1619640"/>
            <a:ext cx="4134600" cy="30708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Résistance devant la recherche par tous les mots</a:t>
            </a:r>
            <a:endParaRPr b="1" lang="fr-FR" sz="1400" spc="-1" strike="noStrike">
              <a:solidFill>
                <a:srgbClr val="ffffff"/>
              </a:solidFill>
              <a:latin typeface="Arial"/>
            </a:endParaRPr>
          </a:p>
        </p:txBody>
      </p:sp>
      <p:sp>
        <p:nvSpPr>
          <p:cNvPr id="247" name="Text Box 6_ 4"/>
          <p:cNvSpPr/>
          <p:nvPr/>
        </p:nvSpPr>
        <p:spPr>
          <a:xfrm flipH="1">
            <a:off x="4239720" y="3410280"/>
            <a:ext cx="2783520" cy="5202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En  général on achète des droits d’accès, pas des objets.</a:t>
            </a:r>
            <a:endParaRPr b="1" lang="fr-FR" sz="1400" spc="-1" strike="noStrike">
              <a:solidFill>
                <a:srgbClr val="ffffff"/>
              </a:solidFill>
              <a:latin typeface="Arial"/>
            </a:endParaRPr>
          </a:p>
        </p:txBody>
      </p:sp>
      <p:sp>
        <p:nvSpPr>
          <p:cNvPr id="248" name="Text Box 6_ 5"/>
          <p:cNvSpPr/>
          <p:nvPr/>
        </p:nvSpPr>
        <p:spPr>
          <a:xfrm flipH="1">
            <a:off x="4407120" y="4692960"/>
            <a:ext cx="2844720" cy="5202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Non. C’est bien d’y donner accès mais ce n’est pas central.</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Espace réservé du pied de page 3_120"/>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50"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La société numérique</a:t>
            </a:r>
            <a:endParaRPr b="0" lang="fr-FR" sz="3200" spc="-1" strike="noStrike">
              <a:solidFill>
                <a:srgbClr val="000000"/>
              </a:solidFill>
              <a:latin typeface="Times New Roman"/>
            </a:endParaRPr>
          </a:p>
        </p:txBody>
      </p:sp>
      <p:sp>
        <p:nvSpPr>
          <p:cNvPr id="251" name="Text Box 4_48"/>
          <p:cNvSpPr/>
          <p:nvPr/>
        </p:nvSpPr>
        <p:spPr>
          <a:xfrm>
            <a:off x="673920" y="1004400"/>
            <a:ext cx="7747560" cy="521460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D’abord les services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Accéder Rechercher Gérer</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Puis la communication</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Réseaux sociaux, web nomade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Enfin prendre la part du service public dans l’accessibilité globale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avec le frein de la propriété intellectuelle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Le numérique fusionne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Il a fait fondre les murailles de la bibliothèque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 </a:t>
            </a:r>
            <a:endParaRPr b="0" lang="fr-FR" sz="36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sp>
        <p:nvSpPr>
          <p:cNvPr id="252" name=""/>
          <p:cNvSpPr txBox="1"/>
          <p:nvPr/>
        </p:nvSpPr>
        <p:spPr>
          <a:xfrm>
            <a:off x="1713600" y="5364360"/>
            <a:ext cx="1880280" cy="3952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253" name=""/>
          <p:cNvSpPr/>
          <p:nvPr/>
        </p:nvSpPr>
        <p:spPr>
          <a:xfrm>
            <a:off x="3557520" y="549864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254" name=""/>
          <p:cNvSpPr/>
          <p:nvPr/>
        </p:nvSpPr>
        <p:spPr>
          <a:xfrm flipH="1">
            <a:off x="896040" y="549864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255" name=""/>
          <p:cNvSpPr/>
          <p:nvPr/>
        </p:nvSpPr>
        <p:spPr>
          <a:xfrm>
            <a:off x="846360" y="5376240"/>
            <a:ext cx="3700080" cy="354240"/>
          </a:xfrm>
          <a:prstGeom prst="rect">
            <a:avLst/>
          </a:prstGeom>
          <a:noFill/>
          <a:ln w="0">
            <a:solidFill>
              <a:srgbClr val="3465a4"/>
            </a:solidFill>
          </a:ln>
        </p:spPr>
        <p:style>
          <a:lnRef idx="0"/>
          <a:fillRef idx="0"/>
          <a:effectRef idx="0"/>
          <a:fontRef idx="minor"/>
        </p:style>
      </p:sp>
      <p:sp>
        <p:nvSpPr>
          <p:cNvPr id="256" name="Text Box 6_ 6"/>
          <p:cNvSpPr/>
          <p:nvPr/>
        </p:nvSpPr>
        <p:spPr>
          <a:xfrm flipH="1">
            <a:off x="4546440" y="5759640"/>
            <a:ext cx="3378240" cy="5202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Mettons-nous à la place des gens.</a:t>
            </a:r>
            <a:br>
              <a:rPr sz="1400"/>
            </a:br>
            <a:r>
              <a:rPr b="0" lang="fr-FR" sz="1400" spc="-1" strike="noStrike">
                <a:solidFill>
                  <a:srgbClr val="000000"/>
                </a:solidFill>
                <a:latin typeface="Arial"/>
                <a:ea typeface="Arial"/>
              </a:rPr>
              <a:t>Quelle est leur pratique du numérique ?</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Espace réservé du pied de page 3_2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58"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La société numérique</a:t>
            </a:r>
            <a:endParaRPr b="0" lang="fr-FR" sz="3200" spc="-1" strike="noStrike">
              <a:solidFill>
                <a:srgbClr val="000000"/>
              </a:solidFill>
              <a:latin typeface="Times New Roman"/>
            </a:endParaRPr>
          </a:p>
        </p:txBody>
      </p:sp>
      <p:pic>
        <p:nvPicPr>
          <p:cNvPr id="259" name="" descr=""/>
          <p:cNvPicPr/>
          <p:nvPr/>
        </p:nvPicPr>
        <p:blipFill>
          <a:blip r:embed="rId1"/>
          <a:stretch/>
        </p:blipFill>
        <p:spPr>
          <a:xfrm>
            <a:off x="4315680" y="1245600"/>
            <a:ext cx="5121000" cy="3764160"/>
          </a:xfrm>
          <a:prstGeom prst="rect">
            <a:avLst/>
          </a:prstGeom>
          <a:ln w="0">
            <a:noFill/>
          </a:ln>
        </p:spPr>
      </p:pic>
      <p:sp>
        <p:nvSpPr>
          <p:cNvPr id="260" name="Text Box 8_11"/>
          <p:cNvSpPr/>
          <p:nvPr/>
        </p:nvSpPr>
        <p:spPr>
          <a:xfrm flipH="1">
            <a:off x="597600" y="1879920"/>
            <a:ext cx="3351240" cy="17989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Dans les années 1990, il est arrivé à des touristes britannique de venir à la  bibliothèque de leur lieu de vacances en France pour y lire et envoyer leurs e-mails comme ils le faisaient dans leur </a:t>
            </a:r>
            <a:r>
              <a:rPr b="0" i="1" lang="fr-FR" sz="1400" spc="-1" strike="noStrike">
                <a:solidFill>
                  <a:srgbClr val="000000"/>
                </a:solidFill>
                <a:latin typeface="Arial"/>
                <a:ea typeface="Arial"/>
              </a:rPr>
              <a:t>public library</a:t>
            </a:r>
            <a:r>
              <a:rPr b="0" lang="fr-FR" sz="1400" spc="-1" strike="noStrike">
                <a:solidFill>
                  <a:srgbClr val="000000"/>
                </a:solidFill>
                <a:latin typeface="Arial"/>
                <a:ea typeface="Arial"/>
              </a:rPr>
              <a:t>, suscitant l’incompréhen-sion de collègues : « on n’est pas la Poste ».</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 name="Espace réservé du pied de page 3_41"/>
          <p:cNvSpPr/>
          <p:nvPr/>
        </p:nvSpPr>
        <p:spPr>
          <a:xfrm>
            <a:off x="299520" y="633204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66" name="" descr=""/>
          <p:cNvPicPr/>
          <p:nvPr/>
        </p:nvPicPr>
        <p:blipFill>
          <a:blip r:embed="rId1"/>
          <a:stretch/>
        </p:blipFill>
        <p:spPr>
          <a:xfrm>
            <a:off x="971640" y="1016280"/>
            <a:ext cx="7119720" cy="4505040"/>
          </a:xfrm>
          <a:prstGeom prst="rect">
            <a:avLst/>
          </a:prstGeom>
          <a:ln w="0">
            <a:noFill/>
          </a:ln>
        </p:spPr>
      </p:pic>
      <p:sp>
        <p:nvSpPr>
          <p:cNvPr id="67" name="Text Box 8_0"/>
          <p:cNvSpPr/>
          <p:nvPr/>
        </p:nvSpPr>
        <p:spPr>
          <a:xfrm flipH="1">
            <a:off x="1643760" y="5677560"/>
            <a:ext cx="3028680" cy="520200"/>
          </a:xfrm>
          <a:prstGeom prst="rect">
            <a:avLst/>
          </a:prstGeom>
          <a:solidFill>
            <a:srgbClr val="ffcc99"/>
          </a:solidFill>
          <a:ln w="0">
            <a:noFill/>
          </a:ln>
        </p:spPr>
        <p:style>
          <a:lnRef idx="0"/>
          <a:fillRef idx="0"/>
          <a:effectRef idx="0"/>
          <a:fontRef idx="minor"/>
        </p:style>
        <p:txBody>
          <a:bodyPr lIns="90000" rIns="90000" tIns="46800" bIns="46800" anchor="t">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Le 1</a:t>
            </a:r>
            <a:r>
              <a:rPr b="0" lang="fr-FR" sz="1400" spc="-1" strike="noStrike" baseline="33000">
                <a:solidFill>
                  <a:srgbClr val="000000"/>
                </a:solidFill>
                <a:latin typeface="Arial"/>
                <a:ea typeface="Arial"/>
              </a:rPr>
              <a:t>er</a:t>
            </a:r>
            <a:r>
              <a:rPr b="0" lang="fr-FR" sz="1400" spc="-1" strike="noStrike">
                <a:solidFill>
                  <a:srgbClr val="000000"/>
                </a:solidFill>
                <a:latin typeface="Arial"/>
                <a:ea typeface="Arial"/>
              </a:rPr>
              <a:t> site de l’ADBDP, ancêtre de l’ABD, conçu par Alain Caraco</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Espace réservé du pied de page 3_153"/>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62"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La société numérique</a:t>
            </a:r>
            <a:endParaRPr b="0" lang="fr-FR" sz="3200" spc="-1" strike="noStrike">
              <a:solidFill>
                <a:srgbClr val="000000"/>
              </a:solidFill>
              <a:latin typeface="Times New Roman"/>
            </a:endParaRPr>
          </a:p>
        </p:txBody>
      </p:sp>
      <p:sp>
        <p:nvSpPr>
          <p:cNvPr id="263" name="Text Box 4_77"/>
          <p:cNvSpPr/>
          <p:nvPr/>
        </p:nvSpPr>
        <p:spPr>
          <a:xfrm>
            <a:off x="673920" y="1004400"/>
            <a:ext cx="7747560" cy="51685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relativise les bibliothèques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Une voie d’accès parmi d’autres</a:t>
            </a:r>
            <a:endParaRPr b="0" lang="fr-FR" sz="22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relativise la « collection »</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Accès à tout le web</a:t>
            </a:r>
            <a:endParaRPr b="0" lang="fr-FR" sz="22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Les « ressources électroniques »</a:t>
            </a:r>
            <a:br>
              <a:rPr sz="2200"/>
            </a:br>
            <a:r>
              <a:rPr b="1" lang="fr-FR" sz="2200" spc="-1" strike="noStrike">
                <a:solidFill>
                  <a:srgbClr val="3333cc"/>
                </a:solidFill>
                <a:latin typeface="Arial"/>
              </a:rPr>
              <a:t>ne sont pas possédées</a:t>
            </a:r>
            <a:endParaRPr b="0" lang="fr-FR" sz="22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EMI</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Former à l’usage des ressources</a:t>
            </a:r>
            <a:br>
              <a:rPr sz="2200"/>
            </a:br>
            <a:r>
              <a:rPr b="1" lang="fr-FR" sz="2200" spc="-1" strike="noStrike">
                <a:solidFill>
                  <a:srgbClr val="3333cc"/>
                </a:solidFill>
                <a:latin typeface="Arial"/>
              </a:rPr>
              <a:t> qui ne sont pas celles de la</a:t>
            </a:r>
            <a:br>
              <a:rPr sz="2200"/>
            </a:br>
            <a:r>
              <a:rPr b="1" lang="fr-FR" sz="2200" spc="-1" strike="noStrike">
                <a:solidFill>
                  <a:srgbClr val="3333cc"/>
                </a:solidFill>
                <a:latin typeface="Arial"/>
              </a:rPr>
              <a:t> bibliothèque</a:t>
            </a:r>
            <a:endParaRPr b="0" lang="fr-FR" sz="22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 </a:t>
            </a:r>
            <a:endParaRPr b="0" lang="fr-FR" sz="36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pic>
        <p:nvPicPr>
          <p:cNvPr id="264" name="" descr=""/>
          <p:cNvPicPr/>
          <p:nvPr/>
        </p:nvPicPr>
        <p:blipFill>
          <a:blip r:embed="rId1"/>
          <a:stretch/>
        </p:blipFill>
        <p:spPr>
          <a:xfrm>
            <a:off x="5750640" y="1936080"/>
            <a:ext cx="3271320" cy="436176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Espace réservé du pied de page 3_12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66" name="PlaceHolder 1"/>
          <p:cNvSpPr>
            <a:spLocks noGrp="1"/>
          </p:cNvSpPr>
          <p:nvPr>
            <p:ph type="title"/>
          </p:nvPr>
        </p:nvSpPr>
        <p:spPr>
          <a:xfrm>
            <a:off x="395280" y="12528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Comment les appelle-t-on ?</a:t>
            </a:r>
            <a:endParaRPr b="0" lang="fr-FR" sz="2800" spc="-1" strike="noStrike">
              <a:solidFill>
                <a:srgbClr val="000000"/>
              </a:solidFill>
              <a:latin typeface="Times New Roman"/>
            </a:endParaRPr>
          </a:p>
        </p:txBody>
      </p:sp>
      <p:sp>
        <p:nvSpPr>
          <p:cNvPr id="267" name="Text Box 4_62"/>
          <p:cNvSpPr/>
          <p:nvPr/>
        </p:nvSpPr>
        <p:spPr>
          <a:xfrm>
            <a:off x="611640" y="1231920"/>
            <a:ext cx="7918200" cy="413388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Lecteurs ?</a:t>
            </a:r>
            <a:endParaRPr b="0" lang="fr-FR" sz="36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Adhérents </a:t>
            </a:r>
            <a:endParaRPr b="0" lang="fr-FR" sz="3600" spc="-1" strike="noStrike">
              <a:solidFill>
                <a:srgbClr val="3333cc"/>
              </a:solidFill>
              <a:latin typeface="Times New Roman"/>
            </a:endParaRPr>
          </a:p>
          <a:p>
            <a:pPr lvl="2"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Inscrits</a:t>
            </a:r>
            <a:endParaRPr b="0" lang="fr-FR" sz="3600" spc="-1" strike="noStrike">
              <a:solidFill>
                <a:srgbClr val="3333cc"/>
              </a:solidFill>
              <a:latin typeface="Times New Roman"/>
            </a:endParaRPr>
          </a:p>
          <a:p>
            <a:pPr lvl="3"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Usagers</a:t>
            </a:r>
            <a:endParaRPr b="0" lang="fr-FR" sz="3600" spc="-1" strike="noStrike">
              <a:solidFill>
                <a:srgbClr val="3333cc"/>
              </a:solidFill>
              <a:latin typeface="Times New Roman"/>
            </a:endParaRPr>
          </a:p>
          <a:p>
            <a:pPr lvl="4"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    </a:t>
            </a:r>
            <a:r>
              <a:rPr b="1" lang="fr-FR" sz="3600" spc="-1" strike="noStrike">
                <a:solidFill>
                  <a:srgbClr val="006600"/>
                </a:solidFill>
                <a:latin typeface="Arial"/>
              </a:rPr>
              <a:t>Publics</a:t>
            </a:r>
            <a:endParaRPr b="0" lang="fr-FR" sz="3600" spc="-1" strike="noStrike">
              <a:solidFill>
                <a:srgbClr val="3333cc"/>
              </a:solidFill>
              <a:latin typeface="Times New Roman"/>
            </a:endParaRPr>
          </a:p>
          <a:p>
            <a:pPr lvl="8" marL="380880" indent="-380880">
              <a:lnSpc>
                <a:spcPct val="100000"/>
              </a:lnSpc>
              <a:spcBef>
                <a:spcPts val="598"/>
              </a:spcBef>
              <a:buClr>
                <a:srgbClr val="000000"/>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ff0000"/>
                </a:solidFill>
                <a:latin typeface="Arial"/>
              </a:rPr>
              <a:t>            </a:t>
            </a:r>
            <a:r>
              <a:rPr b="1" lang="fr-FR" sz="3600" spc="-1" strike="noStrike">
                <a:solidFill>
                  <a:srgbClr val="ff0000"/>
                </a:solidFill>
                <a:latin typeface="Arial"/>
              </a:rPr>
              <a:t>Populations !</a:t>
            </a:r>
            <a:endParaRPr b="0" lang="fr-FR" sz="36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pic>
        <p:nvPicPr>
          <p:cNvPr id="268" name="" descr=""/>
          <p:cNvPicPr/>
          <p:nvPr/>
        </p:nvPicPr>
        <p:blipFill>
          <a:blip r:embed="rId1"/>
          <a:stretch/>
        </p:blipFill>
        <p:spPr>
          <a:xfrm>
            <a:off x="5999040" y="1071720"/>
            <a:ext cx="1986840" cy="1633320"/>
          </a:xfrm>
          <a:prstGeom prst="rect">
            <a:avLst/>
          </a:prstGeom>
          <a:ln w="0">
            <a:noFill/>
          </a:ln>
        </p:spPr>
      </p:pic>
      <p:sp>
        <p:nvSpPr>
          <p:cNvPr id="269" name=""/>
          <p:cNvSpPr txBox="1"/>
          <p:nvPr/>
        </p:nvSpPr>
        <p:spPr>
          <a:xfrm>
            <a:off x="1638000" y="5003640"/>
            <a:ext cx="1880280" cy="3952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270" name=""/>
          <p:cNvSpPr/>
          <p:nvPr/>
        </p:nvSpPr>
        <p:spPr>
          <a:xfrm>
            <a:off x="3481920" y="513792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271" name=""/>
          <p:cNvSpPr/>
          <p:nvPr/>
        </p:nvSpPr>
        <p:spPr>
          <a:xfrm flipH="1">
            <a:off x="820440" y="513792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272" name=""/>
          <p:cNvSpPr/>
          <p:nvPr/>
        </p:nvSpPr>
        <p:spPr>
          <a:xfrm>
            <a:off x="770760" y="5015520"/>
            <a:ext cx="3700080" cy="354240"/>
          </a:xfrm>
          <a:prstGeom prst="rect">
            <a:avLst/>
          </a:prstGeom>
          <a:noFill/>
          <a:ln w="0">
            <a:solidFill>
              <a:srgbClr val="3465a4"/>
            </a:solidFill>
          </a:ln>
        </p:spPr>
        <p:style>
          <a:lnRef idx="0"/>
          <a:fillRef idx="0"/>
          <a:effectRef idx="0"/>
          <a:fontRef idx="minor"/>
        </p:style>
      </p:sp>
      <p:sp>
        <p:nvSpPr>
          <p:cNvPr id="273" name="Text Box 6_ 7"/>
          <p:cNvSpPr/>
          <p:nvPr/>
        </p:nvSpPr>
        <p:spPr>
          <a:xfrm flipH="1">
            <a:off x="4734000" y="2991240"/>
            <a:ext cx="3753720" cy="7333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J’avoue avoir beaucoup de mal avec le terme « adhérent ». On n’adhère pas à un service public, ce n’est pas un club.</a:t>
            </a:r>
            <a:endParaRPr b="1" lang="fr-FR" sz="1400" spc="-1" strike="noStrike">
              <a:solidFill>
                <a:srgbClr val="ffffff"/>
              </a:solidFill>
              <a:latin typeface="Arial"/>
            </a:endParaRPr>
          </a:p>
        </p:txBody>
      </p:sp>
      <p:sp>
        <p:nvSpPr>
          <p:cNvPr id="274" name="Text Box 6_ 8"/>
          <p:cNvSpPr/>
          <p:nvPr/>
        </p:nvSpPr>
        <p:spPr>
          <a:xfrm flipH="1">
            <a:off x="4645080" y="5378760"/>
            <a:ext cx="3753720" cy="5202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Mettons-nous à la place des populations, seul terme qui a un sens politique, </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Espace réservé du pied de page 3_12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76"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Quel rapports aux publics ?</a:t>
            </a:r>
            <a:endParaRPr b="0" lang="fr-FR" sz="3200" spc="-1" strike="noStrike">
              <a:solidFill>
                <a:srgbClr val="000000"/>
              </a:solidFill>
              <a:latin typeface="Times New Roman"/>
            </a:endParaRPr>
          </a:p>
        </p:txBody>
      </p:sp>
      <p:pic>
        <p:nvPicPr>
          <p:cNvPr id="277" name="Picture 3_4" descr="guillaumeleconquerant"/>
          <p:cNvPicPr/>
          <p:nvPr/>
        </p:nvPicPr>
        <p:blipFill>
          <a:blip r:embed="rId1"/>
          <a:stretch/>
        </p:blipFill>
        <p:spPr>
          <a:xfrm>
            <a:off x="3028320" y="1216080"/>
            <a:ext cx="2097000" cy="2940120"/>
          </a:xfrm>
          <a:prstGeom prst="rect">
            <a:avLst/>
          </a:prstGeom>
          <a:ln w="0">
            <a:noFill/>
          </a:ln>
        </p:spPr>
      </p:pic>
      <p:pic>
        <p:nvPicPr>
          <p:cNvPr id="278" name="" descr=""/>
          <p:cNvPicPr/>
          <p:nvPr/>
        </p:nvPicPr>
        <p:blipFill>
          <a:blip r:embed="rId2"/>
          <a:stretch/>
        </p:blipFill>
        <p:spPr>
          <a:xfrm>
            <a:off x="5828040" y="1317600"/>
            <a:ext cx="2666520" cy="2152440"/>
          </a:xfrm>
          <a:prstGeom prst="rect">
            <a:avLst/>
          </a:prstGeom>
          <a:ln w="0">
            <a:noFill/>
          </a:ln>
        </p:spPr>
      </p:pic>
      <p:sp>
        <p:nvSpPr>
          <p:cNvPr id="279" name=""/>
          <p:cNvSpPr txBox="1"/>
          <p:nvPr/>
        </p:nvSpPr>
        <p:spPr>
          <a:xfrm>
            <a:off x="187920" y="3831480"/>
            <a:ext cx="5331600" cy="1539360"/>
          </a:xfrm>
          <a:prstGeom prst="rect">
            <a:avLst/>
          </a:prstGeom>
          <a:noFill/>
          <a:ln w="0">
            <a:noFill/>
          </a:ln>
        </p:spPr>
        <p:txBody>
          <a:bodyPr lIns="90000" rIns="90000" tIns="45000" bIns="45000" anchor="t">
            <a:noAutofit/>
          </a:bodyPr>
          <a:p>
            <a:r>
              <a:rPr b="1" lang="fr-FR" sz="2400" spc="-1" strike="noStrike">
                <a:solidFill>
                  <a:srgbClr val="3333cc"/>
                </a:solidFill>
                <a:latin typeface="Arial"/>
              </a:rPr>
              <a:t>A bas la conquête !</a:t>
            </a:r>
            <a:endParaRPr b="0" lang="fr-FR" sz="2400" spc="-1" strike="noStrike">
              <a:solidFill>
                <a:srgbClr val="3333cc"/>
              </a:solidFill>
              <a:latin typeface="Times New Roman"/>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400" spc="-1" strike="noStrike">
              <a:solidFill>
                <a:srgbClr val="3333cc"/>
              </a:solidFill>
              <a:latin typeface="Times New Roman"/>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Vivent les infidèles</a:t>
            </a:r>
            <a:endParaRPr b="0" lang="fr-FR" sz="2400" spc="-1" strike="noStrike">
              <a:solidFill>
                <a:srgbClr val="3333cc"/>
              </a:solidFill>
              <a:latin typeface="Times New Roman"/>
            </a:endParaRPr>
          </a:p>
        </p:txBody>
      </p:sp>
      <p:pic>
        <p:nvPicPr>
          <p:cNvPr id="280" name="" descr=""/>
          <p:cNvPicPr/>
          <p:nvPr/>
        </p:nvPicPr>
        <p:blipFill>
          <a:blip r:embed="rId3"/>
          <a:stretch/>
        </p:blipFill>
        <p:spPr>
          <a:xfrm>
            <a:off x="511920" y="904680"/>
            <a:ext cx="1773720" cy="1458000"/>
          </a:xfrm>
          <a:prstGeom prst="rect">
            <a:avLst/>
          </a:prstGeom>
          <a:ln w="0">
            <a:noFill/>
          </a:ln>
        </p:spPr>
      </p:pic>
      <p:sp>
        <p:nvSpPr>
          <p:cNvPr id="281" name=""/>
          <p:cNvSpPr txBox="1"/>
          <p:nvPr/>
        </p:nvSpPr>
        <p:spPr>
          <a:xfrm>
            <a:off x="1713240" y="5576400"/>
            <a:ext cx="1880280" cy="3952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282" name=""/>
          <p:cNvSpPr/>
          <p:nvPr/>
        </p:nvSpPr>
        <p:spPr>
          <a:xfrm>
            <a:off x="3557160" y="571068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283" name=""/>
          <p:cNvSpPr/>
          <p:nvPr/>
        </p:nvSpPr>
        <p:spPr>
          <a:xfrm flipH="1">
            <a:off x="895680" y="571068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284" name=""/>
          <p:cNvSpPr/>
          <p:nvPr/>
        </p:nvSpPr>
        <p:spPr>
          <a:xfrm>
            <a:off x="846000" y="5588280"/>
            <a:ext cx="3700080" cy="354240"/>
          </a:xfrm>
          <a:prstGeom prst="rect">
            <a:avLst/>
          </a:prstGeom>
          <a:noFill/>
          <a:ln w="0">
            <a:solidFill>
              <a:srgbClr val="3465a4"/>
            </a:solidFill>
          </a:ln>
        </p:spPr>
        <p:style>
          <a:lnRef idx="0"/>
          <a:fillRef idx="0"/>
          <a:effectRef idx="0"/>
          <a:fontRef idx="minor"/>
        </p:style>
      </p:sp>
      <p:sp>
        <p:nvSpPr>
          <p:cNvPr id="285" name="Text Box 6_ 9"/>
          <p:cNvSpPr/>
          <p:nvPr/>
        </p:nvSpPr>
        <p:spPr>
          <a:xfrm flipH="1">
            <a:off x="479520" y="2597400"/>
            <a:ext cx="2184120" cy="11595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J’avoue avoir du mal avec l’expression « conquête des publics » et .tout autant avec leur « reconquête ».</a:t>
            </a:r>
            <a:endParaRPr b="1" lang="fr-FR" sz="1400" spc="-1" strike="noStrike">
              <a:solidFill>
                <a:srgbClr val="ffffff"/>
              </a:solidFill>
              <a:latin typeface="Arial"/>
            </a:endParaRPr>
          </a:p>
        </p:txBody>
      </p:sp>
      <p:sp>
        <p:nvSpPr>
          <p:cNvPr id="286" name="Text Box 6_ 10"/>
          <p:cNvSpPr/>
          <p:nvPr/>
        </p:nvSpPr>
        <p:spPr>
          <a:xfrm flipH="1">
            <a:off x="5203800" y="3575520"/>
            <a:ext cx="3753720" cy="7333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Ne voyons pas les gens comme des prises de guerre, essayons d’être poreux par rapport aux populations dans leur diversité.</a:t>
            </a:r>
            <a:endParaRPr b="1" lang="fr-FR" sz="1400" spc="-1" strike="noStrike">
              <a:solidFill>
                <a:srgbClr val="ffffff"/>
              </a:solidFill>
              <a:latin typeface="Arial"/>
            </a:endParaRPr>
          </a:p>
        </p:txBody>
      </p:sp>
      <p:sp>
        <p:nvSpPr>
          <p:cNvPr id="287" name="Text Box 6_ 11"/>
          <p:cNvSpPr/>
          <p:nvPr/>
        </p:nvSpPr>
        <p:spPr>
          <a:xfrm flipH="1">
            <a:off x="4556160" y="4578840"/>
            <a:ext cx="3753720" cy="5202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Les bibliothèques sont aussi faites pour es gens qui les utilisent occasionnellement..</a:t>
            </a:r>
            <a:endParaRPr b="1" lang="fr-FR" sz="1400" spc="-1" strike="noStrike">
              <a:solidFill>
                <a:srgbClr val="ffffff"/>
              </a:solidFill>
              <a:latin typeface="Arial"/>
            </a:endParaRPr>
          </a:p>
        </p:txBody>
      </p:sp>
      <p:sp>
        <p:nvSpPr>
          <p:cNvPr id="288" name="Text Box 6_ 12"/>
          <p:cNvSpPr/>
          <p:nvPr/>
        </p:nvSpPr>
        <p:spPr>
          <a:xfrm flipH="1">
            <a:off x="4822560" y="5467680"/>
            <a:ext cx="3753720" cy="7333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Si on se met à la place des gens on ne les voit plus comme des proies à conquérir mais comme des individus et groupes à servir.</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Espace réservé du pied de page 3_12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90" name="PlaceHolder 1"/>
          <p:cNvSpPr>
            <a:spLocks noGrp="1"/>
          </p:cNvSpPr>
          <p:nvPr>
            <p:ph type="title"/>
          </p:nvPr>
        </p:nvSpPr>
        <p:spPr>
          <a:xfrm>
            <a:off x="395280" y="12528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Non au taux d’inscrits !</a:t>
            </a:r>
            <a:endParaRPr b="0" lang="fr-FR" sz="2800" spc="-1" strike="noStrike">
              <a:solidFill>
                <a:srgbClr val="000000"/>
              </a:solidFill>
              <a:latin typeface="Times New Roman"/>
            </a:endParaRPr>
          </a:p>
        </p:txBody>
      </p:sp>
      <p:sp>
        <p:nvSpPr>
          <p:cNvPr id="291" name="Text Box 4_52"/>
          <p:cNvSpPr/>
          <p:nvPr/>
        </p:nvSpPr>
        <p:spPr>
          <a:xfrm>
            <a:off x="611640" y="939960"/>
            <a:ext cx="7918200" cy="15595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6600"/>
                </a:solidFill>
                <a:latin typeface="Arial"/>
              </a:rPr>
              <a:t>L’indépassable 17 %</a:t>
            </a:r>
            <a:br>
              <a:rPr sz="2400"/>
            </a:br>
            <a:r>
              <a:rPr b="1" lang="fr-FR" sz="2400" spc="-1" strike="noStrike">
                <a:solidFill>
                  <a:srgbClr val="006600"/>
                </a:solidFill>
                <a:latin typeface="Arial"/>
              </a:rPr>
              <a:t>Ce n’est que le nombre de morceau de plastique divisé par la population communale</a:t>
            </a:r>
            <a:endParaRPr b="0" lang="fr-FR" sz="24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sp>
        <p:nvSpPr>
          <p:cNvPr id="292" name="PlaceHolder 2"/>
          <p:cNvSpPr>
            <a:spLocks noGrp="1"/>
          </p:cNvSpPr>
          <p:nvPr>
            <p:ph type="title"/>
          </p:nvPr>
        </p:nvSpPr>
        <p:spPr>
          <a:xfrm>
            <a:off x="407880" y="296676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Oui au nombre d’entrées</a:t>
            </a:r>
            <a:endParaRPr b="0" lang="fr-FR" sz="2800" spc="-1" strike="noStrike">
              <a:solidFill>
                <a:srgbClr val="000000"/>
              </a:solidFill>
              <a:latin typeface="Times New Roman"/>
            </a:endParaRPr>
          </a:p>
        </p:txBody>
      </p:sp>
      <p:sp>
        <p:nvSpPr>
          <p:cNvPr id="293" name="Text Box 4_0"/>
          <p:cNvSpPr/>
          <p:nvPr/>
        </p:nvSpPr>
        <p:spPr>
          <a:xfrm>
            <a:off x="705240" y="3643920"/>
            <a:ext cx="7918200" cy="119376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6600"/>
                </a:solidFill>
                <a:latin typeface="Arial"/>
              </a:rPr>
              <a:t>Seule donnée comparable aux autres équipement culturels, sportifs, de loisirs...</a:t>
            </a:r>
            <a:endParaRPr b="0" lang="fr-FR" sz="24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sp>
        <p:nvSpPr>
          <p:cNvPr id="294" name="Text Box 6_ 13"/>
          <p:cNvSpPr/>
          <p:nvPr/>
        </p:nvSpPr>
        <p:spPr>
          <a:xfrm flipH="1">
            <a:off x="2295720" y="4521240"/>
            <a:ext cx="3753720" cy="15858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Le nombre de cartes en plastique en circulation est un indicateur qui a le mérite de la continuité mais il est très relatif.</a:t>
            </a:r>
            <a:endParaRPr b="1" lang="fr-FR" sz="1400" spc="-1" strike="noStrike">
              <a:solidFill>
                <a:srgbClr val="ffffff"/>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Comptons les entrées seul chiffre permettant les comparaison avec d’autres secteurs et services, seul titre échappant à la centralité du prêt.</a:t>
            </a:r>
            <a:endParaRPr b="1" lang="fr-FR" sz="1400" spc="-1" strike="noStrike">
              <a:solidFill>
                <a:srgbClr val="ffffff"/>
              </a:solidFill>
              <a:latin typeface="Arial"/>
            </a:endParaRPr>
          </a:p>
        </p:txBody>
      </p:sp>
      <p:sp>
        <p:nvSpPr>
          <p:cNvPr id="295" name="Text Box 6_ 17"/>
          <p:cNvSpPr/>
          <p:nvPr/>
        </p:nvSpPr>
        <p:spPr>
          <a:xfrm flipH="1">
            <a:off x="2005560" y="2171520"/>
            <a:ext cx="4102200" cy="94644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Tous les inscrits n’habitent pas la commune.</a:t>
            </a:r>
            <a:br>
              <a:rPr sz="1400"/>
            </a:br>
            <a:r>
              <a:rPr b="0" lang="fr-FR" sz="1400" spc="-1" strike="noStrike">
                <a:solidFill>
                  <a:srgbClr val="000000"/>
                </a:solidFill>
                <a:latin typeface="Arial"/>
                <a:ea typeface="Arial"/>
              </a:rPr>
              <a:t>.Une carte peut servir à plusieurs personnes.</a:t>
            </a:r>
            <a:br>
              <a:rPr sz="1400"/>
            </a:br>
            <a:r>
              <a:rPr b="0" lang="fr-FR" sz="1400" spc="-1" strike="noStrike">
                <a:solidFill>
                  <a:srgbClr val="000000"/>
                </a:solidFill>
                <a:latin typeface="Arial"/>
                <a:ea typeface="Arial"/>
              </a:rPr>
              <a:t>Les cartes uniques intercommunales font baisser le nombre des inscrits.</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Espace réservé du pied de page 3_122"/>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297"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Les gens !</a:t>
            </a:r>
            <a:endParaRPr b="0" lang="fr-FR" sz="3200" spc="-1" strike="noStrike">
              <a:solidFill>
                <a:srgbClr val="000000"/>
              </a:solidFill>
              <a:latin typeface="Times New Roman"/>
            </a:endParaRPr>
          </a:p>
        </p:txBody>
      </p:sp>
      <p:pic>
        <p:nvPicPr>
          <p:cNvPr id="298" name="Picture 2_11" descr="cible"/>
          <p:cNvPicPr/>
          <p:nvPr/>
        </p:nvPicPr>
        <p:blipFill>
          <a:blip r:embed="rId1"/>
          <a:stretch/>
        </p:blipFill>
        <p:spPr>
          <a:xfrm>
            <a:off x="5529600" y="1036440"/>
            <a:ext cx="3141720" cy="3213360"/>
          </a:xfrm>
          <a:prstGeom prst="rect">
            <a:avLst/>
          </a:prstGeom>
          <a:ln w="0">
            <a:noFill/>
          </a:ln>
        </p:spPr>
      </p:pic>
      <p:sp>
        <p:nvSpPr>
          <p:cNvPr id="299" name="Text Box 4_50"/>
          <p:cNvSpPr/>
          <p:nvPr/>
        </p:nvSpPr>
        <p:spPr>
          <a:xfrm flipH="1">
            <a:off x="355320" y="989640"/>
            <a:ext cx="5049720" cy="25275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J’avoue avoir assez longtemps refusé de séparer le public en segments, terme de marketing. J’ai même écrit en 1993 un article refusant cette notion de segmentation, que je renie totalement aujourd’hui. C’était ne s’en tenir qu’ à ce que Claude Poissenot appelle « l’usager abstrait ».</a:t>
            </a:r>
            <a:endParaRPr b="1" lang="fr-FR" sz="1600" spc="-1" strike="noStrike">
              <a:solidFill>
                <a:srgbClr val="ffffff"/>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Oui, il est légitime et nécessaire d’analyser les publics en les segmentant et en définissant dans la politique de lecture publique des publics cibles, sans nier la singularité de chacun.</a:t>
            </a:r>
            <a:endParaRPr b="1" lang="fr-FR" sz="1600" spc="-1" strike="noStrike">
              <a:solidFill>
                <a:srgbClr val="ffffff"/>
              </a:solidFill>
              <a:latin typeface="Arial"/>
            </a:endParaRPr>
          </a:p>
        </p:txBody>
      </p:sp>
      <p:pic>
        <p:nvPicPr>
          <p:cNvPr id="300" name="Picture 2_12" descr="pictogrammes éclatés-3"/>
          <p:cNvPicPr/>
          <p:nvPr/>
        </p:nvPicPr>
        <p:blipFill>
          <a:blip r:embed="rId2"/>
          <a:stretch/>
        </p:blipFill>
        <p:spPr>
          <a:xfrm>
            <a:off x="804240" y="3557880"/>
            <a:ext cx="3648960" cy="2682360"/>
          </a:xfrm>
          <a:prstGeom prst="rect">
            <a:avLst/>
          </a:prstGeom>
          <a:ln w="0">
            <a:noFill/>
          </a:ln>
        </p:spPr>
      </p:pic>
      <p:sp>
        <p:nvSpPr>
          <p:cNvPr id="301" name=""/>
          <p:cNvSpPr txBox="1"/>
          <p:nvPr/>
        </p:nvSpPr>
        <p:spPr>
          <a:xfrm>
            <a:off x="4972680" y="4762440"/>
            <a:ext cx="3327480" cy="8218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Segmentation et individuation</a:t>
            </a:r>
            <a:endParaRPr b="0" lang="fr-FR" sz="2400" spc="-1" strike="noStrike">
              <a:solidFill>
                <a:srgbClr val="3333cc"/>
              </a:solidFill>
              <a:latin typeface="Times New Roman"/>
            </a:endParaRPr>
          </a:p>
        </p:txBody>
      </p:sp>
      <p:sp>
        <p:nvSpPr>
          <p:cNvPr id="302" name=""/>
          <p:cNvSpPr txBox="1"/>
          <p:nvPr/>
        </p:nvSpPr>
        <p:spPr>
          <a:xfrm>
            <a:off x="5947200" y="5825160"/>
            <a:ext cx="1880280" cy="3952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303" name=""/>
          <p:cNvSpPr/>
          <p:nvPr/>
        </p:nvSpPr>
        <p:spPr>
          <a:xfrm>
            <a:off x="7791120" y="595944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304" name=""/>
          <p:cNvSpPr/>
          <p:nvPr/>
        </p:nvSpPr>
        <p:spPr>
          <a:xfrm flipH="1">
            <a:off x="5129640" y="595944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305" name=""/>
          <p:cNvSpPr/>
          <p:nvPr/>
        </p:nvSpPr>
        <p:spPr>
          <a:xfrm>
            <a:off x="5079960" y="5837040"/>
            <a:ext cx="3700080" cy="354240"/>
          </a:xfrm>
          <a:prstGeom prst="rect">
            <a:avLst/>
          </a:prstGeom>
          <a:noFill/>
          <a:ln w="0">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6" name="Picture 7_0" descr="coeur"/>
          <p:cNvPicPr/>
          <p:nvPr/>
        </p:nvPicPr>
        <p:blipFill>
          <a:blip r:embed="rId1"/>
          <a:stretch/>
        </p:blipFill>
        <p:spPr>
          <a:xfrm>
            <a:off x="489240" y="953280"/>
            <a:ext cx="3792600" cy="3741840"/>
          </a:xfrm>
          <a:prstGeom prst="rect">
            <a:avLst/>
          </a:prstGeom>
          <a:ln w="0">
            <a:noFill/>
          </a:ln>
        </p:spPr>
      </p:pic>
      <p:sp>
        <p:nvSpPr>
          <p:cNvPr id="307" name="Espace réservé du pied de page 3_12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08" name="PlaceHolder 1"/>
          <p:cNvSpPr>
            <a:spLocks noGrp="1"/>
          </p:cNvSpPr>
          <p:nvPr>
            <p:ph type="title"/>
          </p:nvPr>
        </p:nvSpPr>
        <p:spPr>
          <a:xfrm>
            <a:off x="395280" y="12528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 La profession »</a:t>
            </a:r>
            <a:endParaRPr b="0" lang="fr-FR" sz="2800" spc="-1" strike="noStrike">
              <a:solidFill>
                <a:srgbClr val="000000"/>
              </a:solidFill>
              <a:latin typeface="Times New Roman"/>
            </a:endParaRPr>
          </a:p>
        </p:txBody>
      </p:sp>
      <p:sp>
        <p:nvSpPr>
          <p:cNvPr id="309" name="Text Box 4_64"/>
          <p:cNvSpPr/>
          <p:nvPr/>
        </p:nvSpPr>
        <p:spPr>
          <a:xfrm>
            <a:off x="3333600" y="1266840"/>
            <a:ext cx="4719960" cy="4597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6600"/>
                </a:solidFill>
                <a:latin typeface="Arial"/>
              </a:rPr>
              <a:t>Que fait un bibliothécaire ?</a:t>
            </a:r>
            <a:endParaRPr b="0" lang="fr-FR" sz="2400" spc="-1" strike="noStrike">
              <a:solidFill>
                <a:srgbClr val="3333cc"/>
              </a:solidFill>
              <a:latin typeface="Times New Roman"/>
            </a:endParaRPr>
          </a:p>
        </p:txBody>
      </p:sp>
      <p:sp>
        <p:nvSpPr>
          <p:cNvPr id="310" name="Text Box 4_65"/>
          <p:cNvSpPr/>
          <p:nvPr/>
        </p:nvSpPr>
        <p:spPr>
          <a:xfrm>
            <a:off x="3321720" y="1706040"/>
            <a:ext cx="5524200" cy="4597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6600"/>
                </a:solidFill>
                <a:latin typeface="Arial"/>
              </a:rPr>
              <a:t>Qu’est-ce qui fait un bibliothécaire ?</a:t>
            </a:r>
            <a:endParaRPr b="0" lang="fr-FR" sz="2400" spc="-1" strike="noStrike">
              <a:solidFill>
                <a:srgbClr val="3333cc"/>
              </a:solidFill>
              <a:latin typeface="Times New Roman"/>
            </a:endParaRPr>
          </a:p>
        </p:txBody>
      </p:sp>
      <p:sp>
        <p:nvSpPr>
          <p:cNvPr id="311" name="Text Box 4_66"/>
          <p:cNvSpPr/>
          <p:nvPr/>
        </p:nvSpPr>
        <p:spPr>
          <a:xfrm>
            <a:off x="3689280" y="2291040"/>
            <a:ext cx="4105080" cy="3061800"/>
          </a:xfrm>
          <a:prstGeom prst="rect">
            <a:avLst/>
          </a:prstGeom>
          <a:noFill/>
          <a:ln w="0">
            <a:noFill/>
          </a:ln>
        </p:spPr>
        <p:style>
          <a:lnRef idx="0"/>
          <a:fillRef idx="0"/>
          <a:effectRef idx="0"/>
          <a:fontRef idx="minor"/>
        </p:style>
        <p:txBody>
          <a:bodyPr lIns="90000" rIns="90000" tIns="46800" bIns="46800" anchor="t">
            <a:spAutoFit/>
          </a:bodyPr>
          <a:p>
            <a:pPr marL="380880" indent="-380880">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a:ea typeface="Times New Roman"/>
              </a:rPr>
              <a:t>Sélectionner ?</a:t>
            </a:r>
            <a:endParaRPr b="1" i="1" lang="fr-FR" sz="1800" spc="-1" strike="noStrike">
              <a:solidFill>
                <a:srgbClr val="000000"/>
              </a:solidFill>
              <a:latin typeface="Arial"/>
            </a:endParaRPr>
          </a:p>
          <a:p>
            <a:pPr marL="380880" indent="-380880">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a:ea typeface="Times New Roman"/>
              </a:rPr>
              <a:t>Conserver ?</a:t>
            </a:r>
            <a:endParaRPr b="1" i="1" lang="fr-FR" sz="1800" spc="-1" strike="noStrike">
              <a:solidFill>
                <a:srgbClr val="000000"/>
              </a:solidFill>
              <a:latin typeface="Arial"/>
            </a:endParaRPr>
          </a:p>
          <a:p>
            <a:pPr marL="380880" indent="-380880">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a:ea typeface="Times New Roman"/>
              </a:rPr>
              <a:t>Cataloguer ?</a:t>
            </a:r>
            <a:endParaRPr b="1" i="1" lang="fr-FR" sz="1800" spc="-1" strike="noStrike">
              <a:solidFill>
                <a:srgbClr val="000000"/>
              </a:solidFill>
              <a:latin typeface="Arial"/>
            </a:endParaRPr>
          </a:p>
          <a:p>
            <a:pPr marL="380880" indent="-380880">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a:ea typeface="Times New Roman"/>
              </a:rPr>
              <a:t>Mettre en valeur ?</a:t>
            </a:r>
            <a:endParaRPr b="1" i="1" lang="fr-FR" sz="1800" spc="-1" strike="noStrike">
              <a:solidFill>
                <a:srgbClr val="000000"/>
              </a:solidFill>
              <a:latin typeface="Arial"/>
            </a:endParaRPr>
          </a:p>
          <a:p>
            <a:pPr marL="380880" indent="-380880">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a:ea typeface="Times New Roman"/>
              </a:rPr>
              <a:t>Faire la médiation ?</a:t>
            </a:r>
            <a:endParaRPr b="1" i="1" lang="fr-FR" sz="1800" spc="-1" strike="noStrike">
              <a:solidFill>
                <a:srgbClr val="000000"/>
              </a:solidFill>
              <a:latin typeface="Arial"/>
            </a:endParaRPr>
          </a:p>
          <a:p>
            <a:pPr marL="380880" indent="-380880">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a:ea typeface="Times New Roman"/>
              </a:rPr>
              <a:t>Accueillir ?</a:t>
            </a:r>
            <a:endParaRPr b="1" i="1" lang="fr-FR" sz="1800" spc="-1" strike="noStrike">
              <a:solidFill>
                <a:srgbClr val="000000"/>
              </a:solidFill>
              <a:latin typeface="Arial"/>
            </a:endParaRPr>
          </a:p>
          <a:p>
            <a:pPr marL="380880" indent="-380880">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a:ea typeface="Times New Roman"/>
              </a:rPr>
              <a:t>Animer ?</a:t>
            </a:r>
            <a:endParaRPr b="1" i="1"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2" name="Picture 6_6" descr=""/>
          <p:cNvPicPr/>
          <p:nvPr/>
        </p:nvPicPr>
        <p:blipFill>
          <a:blip r:embed="rId1"/>
          <a:stretch/>
        </p:blipFill>
        <p:spPr>
          <a:xfrm>
            <a:off x="5257800" y="305280"/>
            <a:ext cx="3656160" cy="5570280"/>
          </a:xfrm>
          <a:prstGeom prst="rect">
            <a:avLst/>
          </a:prstGeom>
          <a:ln w="0">
            <a:noFill/>
          </a:ln>
        </p:spPr>
      </p:pic>
      <p:sp>
        <p:nvSpPr>
          <p:cNvPr id="313" name="Espace réservé du pied de page 3_82"/>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314" name="Picture 4_7" descr="identité"/>
          <p:cNvPicPr/>
          <p:nvPr/>
        </p:nvPicPr>
        <p:blipFill>
          <a:blip r:embed="rId2"/>
          <a:stretch/>
        </p:blipFill>
        <p:spPr>
          <a:xfrm>
            <a:off x="380880" y="305280"/>
            <a:ext cx="4724640" cy="2842920"/>
          </a:xfrm>
          <a:prstGeom prst="rect">
            <a:avLst/>
          </a:prstGeom>
          <a:ln w="0">
            <a:noFill/>
          </a:ln>
        </p:spPr>
      </p:pic>
      <p:sp>
        <p:nvSpPr>
          <p:cNvPr id="315" name="PlaceHolder 1"/>
          <p:cNvSpPr>
            <a:spLocks noGrp="1"/>
          </p:cNvSpPr>
          <p:nvPr>
            <p:ph type="title"/>
          </p:nvPr>
        </p:nvSpPr>
        <p:spPr>
          <a:xfrm>
            <a:off x="395280" y="125280"/>
            <a:ext cx="701568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 La profession »</a:t>
            </a:r>
            <a:endParaRPr b="0" lang="fr-FR" sz="2800" spc="-1" strike="noStrike">
              <a:solidFill>
                <a:srgbClr val="000000"/>
              </a:solidFill>
              <a:latin typeface="Times New Roman"/>
            </a:endParaRPr>
          </a:p>
        </p:txBody>
      </p:sp>
      <p:sp>
        <p:nvSpPr>
          <p:cNvPr id="316" name="Text Box 5_10"/>
          <p:cNvSpPr/>
          <p:nvPr/>
        </p:nvSpPr>
        <p:spPr>
          <a:xfrm flipH="1">
            <a:off x="556560" y="2707200"/>
            <a:ext cx="4419360" cy="141228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La question de l’identité semble toujours travailler la « profession ».</a:t>
            </a:r>
            <a:endParaRPr b="0" lang="fr-FR" sz="1600" spc="-1" strike="noStrike">
              <a:solidFill>
                <a:srgbClr val="ffffff"/>
              </a:solidFill>
              <a:latin typeface="Arial"/>
            </a:endParaRPr>
          </a:p>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Et l’on voit encore </a:t>
            </a:r>
            <a:r>
              <a:rPr b="0" lang="fr-FR" sz="1600" spc="-1" strike="noStrike">
                <a:solidFill>
                  <a:srgbClr val="000000"/>
                </a:solidFill>
                <a:latin typeface="Arial"/>
                <a:ea typeface="Arial"/>
              </a:rPr>
              <a:t>brandir le « cœur de métier »  contre des évolutions craintes ou regrettées.</a:t>
            </a:r>
            <a:endParaRPr b="0" lang="fr-FR" sz="1600" spc="-1" strike="noStrike">
              <a:solidFill>
                <a:srgbClr val="ffffff"/>
              </a:solidFill>
              <a:latin typeface="Arial"/>
            </a:endParaRPr>
          </a:p>
        </p:txBody>
      </p:sp>
      <p:sp>
        <p:nvSpPr>
          <p:cNvPr id="317" name="Text Box 5_ 2"/>
          <p:cNvSpPr/>
          <p:nvPr/>
        </p:nvSpPr>
        <p:spPr>
          <a:xfrm flipH="1">
            <a:off x="1317240" y="5464080"/>
            <a:ext cx="4041000" cy="82404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Si une compétence est requise dans une bibliothèque, ne nous enfermons pas dans</a:t>
            </a:r>
            <a:br>
              <a:rPr sz="1600"/>
            </a:br>
            <a:r>
              <a:rPr b="0" lang="fr-FR" sz="1600" spc="-1" strike="noStrike">
                <a:solidFill>
                  <a:srgbClr val="000000"/>
                </a:solidFill>
                <a:latin typeface="Arial"/>
                <a:ea typeface="Arial"/>
              </a:rPr>
              <a:t>les frontières d’un métier.</a:t>
            </a:r>
            <a:endParaRPr b="1" lang="fr-FR" sz="1600" spc="-1" strike="noStrike">
              <a:solidFill>
                <a:srgbClr val="ffffff"/>
              </a:solidFill>
              <a:latin typeface="Arial"/>
            </a:endParaRPr>
          </a:p>
        </p:txBody>
      </p:sp>
      <p:sp>
        <p:nvSpPr>
          <p:cNvPr id="318" name=""/>
          <p:cNvSpPr txBox="1"/>
          <p:nvPr/>
        </p:nvSpPr>
        <p:spPr>
          <a:xfrm>
            <a:off x="539640" y="4095000"/>
            <a:ext cx="4623120" cy="1461960"/>
          </a:xfrm>
          <a:prstGeom prst="rect">
            <a:avLst/>
          </a:prstGeom>
          <a:noFill/>
          <a:ln w="0">
            <a:noFill/>
          </a:ln>
        </p:spPr>
        <p:txBody>
          <a:bodyPr lIns="90000" rIns="90000" tIns="45000" bIns="45000" anchor="t">
            <a:noAutofit/>
          </a:bodyPr>
          <a:p>
            <a:r>
              <a:rPr b="1" lang="fr-FR" sz="1800" spc="-1" strike="noStrike">
                <a:solidFill>
                  <a:srgbClr val="3333cc"/>
                </a:solidFill>
                <a:latin typeface="Arial"/>
              </a:rPr>
              <a:t>Quand on ce demande « est-ce que cela relève de »,  « est-ce son rôle de faire ceci ou cela, commençons par découpler « bibliothécaire » et « bibliothèque ».</a:t>
            </a:r>
            <a:endParaRPr b="0" lang="fr-FR" sz="18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Espace réservé du pied de page 3_13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20" name="PlaceHolder 1"/>
          <p:cNvSpPr>
            <a:spLocks noGrp="1"/>
          </p:cNvSpPr>
          <p:nvPr>
            <p:ph type="title"/>
          </p:nvPr>
        </p:nvSpPr>
        <p:spPr>
          <a:xfrm>
            <a:off x="395280" y="12528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La question du sens</a:t>
            </a:r>
            <a:endParaRPr b="0" lang="fr-FR" sz="2800" spc="-1" strike="noStrike">
              <a:solidFill>
                <a:srgbClr val="000000"/>
              </a:solidFill>
              <a:latin typeface="Times New Roman"/>
            </a:endParaRPr>
          </a:p>
        </p:txBody>
      </p:sp>
      <p:sp>
        <p:nvSpPr>
          <p:cNvPr id="321" name="Text Box 4_68"/>
          <p:cNvSpPr/>
          <p:nvPr/>
        </p:nvSpPr>
        <p:spPr>
          <a:xfrm>
            <a:off x="817200" y="1238400"/>
            <a:ext cx="7428240" cy="4597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6600"/>
                </a:solidFill>
                <a:latin typeface="Arial"/>
              </a:rPr>
              <a:t>Mutations des contextes et missions</a:t>
            </a:r>
            <a:endParaRPr b="0" lang="fr-FR" sz="2400" spc="-1" strike="noStrike">
              <a:solidFill>
                <a:srgbClr val="3333cc"/>
              </a:solidFill>
              <a:latin typeface="Times New Roman"/>
            </a:endParaRPr>
          </a:p>
        </p:txBody>
      </p:sp>
      <p:sp>
        <p:nvSpPr>
          <p:cNvPr id="322" name="Text Box 4_70"/>
          <p:cNvSpPr/>
          <p:nvPr/>
        </p:nvSpPr>
        <p:spPr>
          <a:xfrm>
            <a:off x="852840" y="1706040"/>
            <a:ext cx="7993080" cy="4597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6600"/>
                </a:solidFill>
                <a:latin typeface="Arial"/>
              </a:rPr>
              <a:t>Division du travail</a:t>
            </a:r>
            <a:endParaRPr b="0" lang="fr-FR" sz="2400" spc="-1" strike="noStrike">
              <a:solidFill>
                <a:srgbClr val="3333cc"/>
              </a:solidFill>
              <a:latin typeface="Times New Roman"/>
            </a:endParaRPr>
          </a:p>
        </p:txBody>
      </p:sp>
      <p:sp>
        <p:nvSpPr>
          <p:cNvPr id="323" name="Text Box 4_71"/>
          <p:cNvSpPr/>
          <p:nvPr/>
        </p:nvSpPr>
        <p:spPr>
          <a:xfrm>
            <a:off x="680040" y="3566520"/>
            <a:ext cx="2698200" cy="1708920"/>
          </a:xfrm>
          <a:prstGeom prst="rect">
            <a:avLst/>
          </a:prstGeom>
          <a:solidFill>
            <a:srgbClr val="ff0000"/>
          </a:solidFill>
          <a:ln w="0">
            <a:noFill/>
          </a:ln>
        </p:spPr>
        <p:style>
          <a:lnRef idx="0"/>
          <a:fillRef idx="0"/>
          <a:effectRef idx="0"/>
          <a:fontRef idx="minor"/>
        </p:style>
        <p:txBody>
          <a:bodyPr lIns="90000" rIns="90000" tIns="46800" bIns="46800" anchor="t">
            <a:spAutoFit/>
          </a:bodyPr>
          <a:p>
            <a:pPr marL="380880" indent="-380880">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4400" spc="-1" strike="noStrike">
                <a:solidFill>
                  <a:srgbClr val="ffffff"/>
                </a:solidFill>
                <a:latin typeface="Arial"/>
                <a:ea typeface="Times New Roman"/>
              </a:rPr>
              <a:t>Réseaux sociaux</a:t>
            </a:r>
            <a:br>
              <a:rPr sz="1800"/>
            </a:br>
            <a:endParaRPr b="1" i="1" lang="fr-FR" sz="4400" spc="-1" strike="noStrike">
              <a:solidFill>
                <a:srgbClr val="000000"/>
              </a:solidFill>
              <a:latin typeface="Arial"/>
            </a:endParaRPr>
          </a:p>
        </p:txBody>
      </p:sp>
      <p:pic>
        <p:nvPicPr>
          <p:cNvPr id="324" name="" descr=""/>
          <p:cNvPicPr/>
          <p:nvPr/>
        </p:nvPicPr>
        <p:blipFill>
          <a:blip r:embed="rId1"/>
          <a:stretch/>
        </p:blipFill>
        <p:spPr>
          <a:xfrm>
            <a:off x="6299280" y="1265040"/>
            <a:ext cx="2315880" cy="3398040"/>
          </a:xfrm>
          <a:prstGeom prst="rect">
            <a:avLst/>
          </a:prstGeom>
          <a:ln w="0">
            <a:noFill/>
          </a:ln>
        </p:spPr>
      </p:pic>
      <p:pic>
        <p:nvPicPr>
          <p:cNvPr id="325" name="" descr=""/>
          <p:cNvPicPr/>
          <p:nvPr/>
        </p:nvPicPr>
        <p:blipFill>
          <a:blip r:embed="rId2"/>
          <a:stretch/>
        </p:blipFill>
        <p:spPr>
          <a:xfrm>
            <a:off x="3483000" y="2253240"/>
            <a:ext cx="2289600" cy="1841040"/>
          </a:xfrm>
          <a:prstGeom prst="rect">
            <a:avLst/>
          </a:prstGeom>
          <a:ln w="0">
            <a:noFill/>
          </a:ln>
        </p:spPr>
      </p:pic>
      <p:sp>
        <p:nvSpPr>
          <p:cNvPr id="326" name=""/>
          <p:cNvSpPr txBox="1"/>
          <p:nvPr/>
        </p:nvSpPr>
        <p:spPr>
          <a:xfrm>
            <a:off x="5164920" y="5006520"/>
            <a:ext cx="1880280" cy="3952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327" name=""/>
          <p:cNvSpPr/>
          <p:nvPr/>
        </p:nvSpPr>
        <p:spPr>
          <a:xfrm>
            <a:off x="7008840" y="514080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328" name=""/>
          <p:cNvSpPr/>
          <p:nvPr/>
        </p:nvSpPr>
        <p:spPr>
          <a:xfrm flipH="1">
            <a:off x="4347360" y="514080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329" name=""/>
          <p:cNvSpPr/>
          <p:nvPr/>
        </p:nvSpPr>
        <p:spPr>
          <a:xfrm>
            <a:off x="4297680" y="5018400"/>
            <a:ext cx="3700080" cy="354240"/>
          </a:xfrm>
          <a:prstGeom prst="rect">
            <a:avLst/>
          </a:prstGeom>
          <a:noFill/>
          <a:ln w="0">
            <a:solidFill>
              <a:srgbClr val="3465a4"/>
            </a:solidFill>
          </a:ln>
        </p:spPr>
        <p:style>
          <a:lnRef idx="0"/>
          <a:fillRef idx="0"/>
          <a:effectRef idx="0"/>
          <a:fontRef idx="minor"/>
        </p:style>
      </p:sp>
      <p:sp>
        <p:nvSpPr>
          <p:cNvPr id="330" name="Text Box 6_ 14"/>
          <p:cNvSpPr/>
          <p:nvPr/>
        </p:nvSpPr>
        <p:spPr>
          <a:xfrm flipH="1">
            <a:off x="4568760" y="5518440"/>
            <a:ext cx="3753720" cy="7333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Mettons-nous aussi à la place des collègues. Dans les moments de mutation retrouver du sens ne va pas de soi et prend du temps.</a:t>
            </a:r>
            <a:endParaRPr b="1" lang="fr-FR" sz="1400" spc="-1" strike="noStrike">
              <a:solidFill>
                <a:srgbClr val="ffffff"/>
              </a:solidFill>
              <a:latin typeface="Arial"/>
            </a:endParaRPr>
          </a:p>
        </p:txBody>
      </p:sp>
      <p:sp>
        <p:nvSpPr>
          <p:cNvPr id="331" name="Text Box 6_ 15"/>
          <p:cNvSpPr/>
          <p:nvPr/>
        </p:nvSpPr>
        <p:spPr>
          <a:xfrm flipH="1">
            <a:off x="669960" y="5277240"/>
            <a:ext cx="2717640" cy="7333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Des points de vues s’y expriment auxquels on n’avait auparavant pas accès.</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Espace réservé du pied de page 3_13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33"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Politiques publiques</a:t>
            </a:r>
            <a:endParaRPr b="0" lang="fr-FR" sz="3200" spc="-1" strike="noStrike">
              <a:solidFill>
                <a:srgbClr val="000000"/>
              </a:solidFill>
              <a:latin typeface="Times New Roman"/>
            </a:endParaRPr>
          </a:p>
        </p:txBody>
      </p:sp>
      <p:sp>
        <p:nvSpPr>
          <p:cNvPr id="334" name="Text Box 4_72"/>
          <p:cNvSpPr/>
          <p:nvPr/>
        </p:nvSpPr>
        <p:spPr>
          <a:xfrm>
            <a:off x="673920" y="1004400"/>
            <a:ext cx="7747560" cy="516888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Les bibliothèques sont dans un marché...</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 </a:t>
            </a:r>
            <a:r>
              <a:rPr b="1" lang="fr-FR" sz="2400" spc="-1" strike="noStrike">
                <a:solidFill>
                  <a:srgbClr val="3333cc"/>
                </a:solidFill>
                <a:latin typeface="Arial"/>
              </a:rPr>
              <a:t>de la demande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mais pas dans un marché</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 </a:t>
            </a:r>
            <a:r>
              <a:rPr b="1" lang="fr-FR" sz="2400" spc="-1" strike="noStrike">
                <a:solidFill>
                  <a:srgbClr val="3333cc"/>
                </a:solidFill>
                <a:latin typeface="Arial"/>
              </a:rPr>
              <a:t>de l’offre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Car elle relèvent de politiques publiques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municipales</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intercommunales</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régionales</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nationales</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 </a:t>
            </a:r>
            <a:endParaRPr b="0" lang="fr-FR" sz="36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sp>
        <p:nvSpPr>
          <p:cNvPr id="335" name="Text Box 5_ 1"/>
          <p:cNvSpPr/>
          <p:nvPr/>
        </p:nvSpPr>
        <p:spPr>
          <a:xfrm flipH="1">
            <a:off x="4239360" y="1450440"/>
            <a:ext cx="4419360" cy="58068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Les gens mettent en concurrence les sources d’approvisionnement, de service, de séjour.</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Espace réservé du pied de page 3_139"/>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37"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Les élus</a:t>
            </a:r>
            <a:endParaRPr b="0" lang="fr-FR" sz="3200" spc="-1" strike="noStrike">
              <a:solidFill>
                <a:srgbClr val="000000"/>
              </a:solidFill>
              <a:latin typeface="Times New Roman"/>
            </a:endParaRPr>
          </a:p>
        </p:txBody>
      </p:sp>
      <p:pic>
        <p:nvPicPr>
          <p:cNvPr id="338" name="Picture 5_2" descr="6-maire"/>
          <p:cNvPicPr/>
          <p:nvPr/>
        </p:nvPicPr>
        <p:blipFill>
          <a:blip r:embed="rId1"/>
          <a:stretch/>
        </p:blipFill>
        <p:spPr>
          <a:xfrm>
            <a:off x="6002280" y="1080000"/>
            <a:ext cx="2180160" cy="3002040"/>
          </a:xfrm>
          <a:prstGeom prst="rect">
            <a:avLst/>
          </a:prstGeom>
          <a:ln w="0">
            <a:noFill/>
          </a:ln>
        </p:spPr>
      </p:pic>
      <p:pic>
        <p:nvPicPr>
          <p:cNvPr id="339" name="Picture 7_3" descr="lapolitiquenestpasquelaffaire"/>
          <p:cNvPicPr/>
          <p:nvPr/>
        </p:nvPicPr>
        <p:blipFill>
          <a:blip r:embed="rId2"/>
          <a:stretch/>
        </p:blipFill>
        <p:spPr>
          <a:xfrm>
            <a:off x="355320" y="824760"/>
            <a:ext cx="2873160" cy="4023360"/>
          </a:xfrm>
          <a:prstGeom prst="rect">
            <a:avLst/>
          </a:prstGeom>
          <a:ln w="0">
            <a:noFill/>
          </a:ln>
        </p:spPr>
      </p:pic>
      <p:pic>
        <p:nvPicPr>
          <p:cNvPr id="340" name="Picture 6_0" descr="abaslestutelles"/>
          <p:cNvPicPr/>
          <p:nvPr/>
        </p:nvPicPr>
        <p:blipFill>
          <a:blip r:embed="rId3"/>
          <a:stretch/>
        </p:blipFill>
        <p:spPr>
          <a:xfrm>
            <a:off x="3754440" y="4579200"/>
            <a:ext cx="4923720" cy="1616760"/>
          </a:xfrm>
          <a:prstGeom prst="rect">
            <a:avLst/>
          </a:prstGeom>
          <a:ln w="0">
            <a:noFill/>
          </a:ln>
        </p:spPr>
      </p:pic>
      <p:sp>
        <p:nvSpPr>
          <p:cNvPr id="341" name="Text Box 8_2"/>
          <p:cNvSpPr/>
          <p:nvPr/>
        </p:nvSpPr>
        <p:spPr>
          <a:xfrm flipH="1">
            <a:off x="3396600" y="824760"/>
            <a:ext cx="2676600" cy="370404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Ah, les élus ! Combien de remarques hostiles ai-je entendu depuis 40 ans ! Heureusement ce n’est pas unanime même si ça continue.</a:t>
            </a:r>
            <a:endParaRPr b="1" lang="fr-FR" sz="1600" spc="-1" strike="noStrike">
              <a:solidFill>
                <a:srgbClr val="ffffff"/>
              </a:solidFill>
              <a:latin typeface="Arial"/>
            </a:endParaRPr>
          </a:p>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Bien sûr nous sommes sur une autre temporalité, nous ne sommes pas soumis au suffrage universel mais à une hiérarchie.</a:t>
            </a:r>
            <a:endParaRPr b="1" lang="fr-FR" sz="1600" spc="-1" strike="noStrike">
              <a:solidFill>
                <a:srgbClr val="ffffff"/>
              </a:solidFill>
              <a:latin typeface="Arial"/>
            </a:endParaRPr>
          </a:p>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rPr>
              <a:t>Il m’a semblé que le très curieux usage du mot « tutelle » pour les …/….</a:t>
            </a:r>
            <a:endParaRPr b="1" lang="fr-FR" sz="1600" spc="-1" strike="noStrike">
              <a:solidFill>
                <a:srgbClr val="ffffff"/>
              </a:solidFill>
              <a:latin typeface="Arial"/>
            </a:endParaRPr>
          </a:p>
        </p:txBody>
      </p:sp>
      <p:sp>
        <p:nvSpPr>
          <p:cNvPr id="342" name="Text Box 9_0"/>
          <p:cNvSpPr/>
          <p:nvPr/>
        </p:nvSpPr>
        <p:spPr>
          <a:xfrm flipH="1">
            <a:off x="424080" y="4975920"/>
            <a:ext cx="3087360" cy="106740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a:t>
            </a:r>
            <a:r>
              <a:rPr b="0" lang="fr-FR" sz="1600" spc="-1" strike="noStrike">
                <a:solidFill>
                  <a:srgbClr val="000000"/>
                </a:solidFill>
                <a:latin typeface="Arial"/>
                <a:ea typeface="Arial"/>
              </a:rPr>
              <a:t>/… désigner, eux et les directions générales, était l’indice d’une malencontreuse posture d’extériorité.</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 name="Espace réservé du pied de page 3_60"/>
          <p:cNvSpPr/>
          <p:nvPr/>
        </p:nvSpPr>
        <p:spPr>
          <a:xfrm>
            <a:off x="299520" y="633204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69" name="" descr=""/>
          <p:cNvPicPr/>
          <p:nvPr/>
        </p:nvPicPr>
        <p:blipFill>
          <a:blip r:embed="rId1"/>
          <a:stretch/>
        </p:blipFill>
        <p:spPr>
          <a:xfrm>
            <a:off x="1290600" y="1361520"/>
            <a:ext cx="5343120" cy="2018160"/>
          </a:xfrm>
          <a:prstGeom prst="rect">
            <a:avLst/>
          </a:prstGeom>
          <a:ln w="0">
            <a:noFill/>
          </a:ln>
        </p:spPr>
      </p:pic>
      <p:pic>
        <p:nvPicPr>
          <p:cNvPr id="70" name="" descr=""/>
          <p:cNvPicPr/>
          <p:nvPr/>
        </p:nvPicPr>
        <p:blipFill>
          <a:blip r:embed="rId2"/>
          <a:stretch/>
        </p:blipFill>
        <p:spPr>
          <a:xfrm>
            <a:off x="3103200" y="4340520"/>
            <a:ext cx="4947480" cy="1541520"/>
          </a:xfrm>
          <a:prstGeom prst="rect">
            <a:avLst/>
          </a:prstGeom>
          <a:ln w="0">
            <a:noFill/>
          </a:ln>
        </p:spPr>
      </p:pic>
      <p:sp>
        <p:nvSpPr>
          <p:cNvPr id="71" name="Text Box 8_1"/>
          <p:cNvSpPr/>
          <p:nvPr/>
        </p:nvSpPr>
        <p:spPr>
          <a:xfrm flipH="1">
            <a:off x="1550520" y="3785040"/>
            <a:ext cx="2377440" cy="30708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Extrait de cette brochure :</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3" name="Picture 3_5" descr="4-unesco"/>
          <p:cNvPicPr/>
          <p:nvPr/>
        </p:nvPicPr>
        <p:blipFill>
          <a:blip r:embed="rId1"/>
          <a:stretch/>
        </p:blipFill>
        <p:spPr>
          <a:xfrm>
            <a:off x="6056280" y="2246760"/>
            <a:ext cx="2632320" cy="3749760"/>
          </a:xfrm>
          <a:prstGeom prst="rect">
            <a:avLst/>
          </a:prstGeom>
          <a:ln w="0">
            <a:noFill/>
          </a:ln>
        </p:spPr>
      </p:pic>
      <p:sp>
        <p:nvSpPr>
          <p:cNvPr id="344" name="Espace réservé du pied de page 3_13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45"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Les élus</a:t>
            </a:r>
            <a:endParaRPr b="0" lang="fr-FR" sz="3200" spc="-1" strike="noStrike">
              <a:solidFill>
                <a:srgbClr val="000000"/>
              </a:solidFill>
              <a:latin typeface="Times New Roman"/>
            </a:endParaRPr>
          </a:p>
        </p:txBody>
      </p:sp>
      <p:sp>
        <p:nvSpPr>
          <p:cNvPr id="346" name="Text Box 4_75"/>
          <p:cNvSpPr/>
          <p:nvPr/>
        </p:nvSpPr>
        <p:spPr>
          <a:xfrm>
            <a:off x="673920" y="1004400"/>
            <a:ext cx="7747560" cy="318924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Représentent la légitimité démocratique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issue du suffrage universel</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La responsabilité de tout professionnel</a:t>
            </a:r>
            <a:br>
              <a:rPr sz="2800"/>
            </a:br>
            <a:r>
              <a:rPr b="1" lang="fr-FR" sz="2400" spc="-1" strike="noStrike">
                <a:solidFill>
                  <a:srgbClr val="3333cc"/>
                </a:solidFill>
                <a:latin typeface="Arial"/>
              </a:rPr>
              <a:t>est de lui rendre intelligible du point de vue</a:t>
            </a:r>
            <a:br>
              <a:rPr sz="2400"/>
            </a:br>
            <a:r>
              <a:rPr b="1" lang="fr-FR" sz="2400" spc="-1" strike="noStrike">
                <a:solidFill>
                  <a:srgbClr val="3333cc"/>
                </a:solidFill>
                <a:latin typeface="Arial"/>
              </a:rPr>
              <a:t>du politique les enjeux de lecture publique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 </a:t>
            </a:r>
            <a:endParaRPr b="0" lang="fr-FR" sz="36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pic>
        <p:nvPicPr>
          <p:cNvPr id="347" name="Picture 4_2" descr="12-sanspeine"/>
          <p:cNvPicPr/>
          <p:nvPr/>
        </p:nvPicPr>
        <p:blipFill>
          <a:blip r:embed="rId2"/>
          <a:stretch/>
        </p:blipFill>
        <p:spPr>
          <a:xfrm>
            <a:off x="1346760" y="3412080"/>
            <a:ext cx="2063160" cy="2788560"/>
          </a:xfrm>
          <a:prstGeom prst="rect">
            <a:avLst/>
          </a:prstGeom>
          <a:ln w="0">
            <a:noFill/>
          </a:ln>
        </p:spPr>
      </p:pic>
      <p:sp>
        <p:nvSpPr>
          <p:cNvPr id="348" name=""/>
          <p:cNvSpPr txBox="1"/>
          <p:nvPr/>
        </p:nvSpPr>
        <p:spPr>
          <a:xfrm>
            <a:off x="4493880" y="5849640"/>
            <a:ext cx="1880280" cy="3952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349" name=""/>
          <p:cNvSpPr/>
          <p:nvPr/>
        </p:nvSpPr>
        <p:spPr>
          <a:xfrm>
            <a:off x="6337800" y="598392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350" name=""/>
          <p:cNvSpPr/>
          <p:nvPr/>
        </p:nvSpPr>
        <p:spPr>
          <a:xfrm flipH="1">
            <a:off x="3676320" y="598392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351" name=""/>
          <p:cNvSpPr/>
          <p:nvPr/>
        </p:nvSpPr>
        <p:spPr>
          <a:xfrm>
            <a:off x="3626640" y="5861520"/>
            <a:ext cx="3700080" cy="354240"/>
          </a:xfrm>
          <a:prstGeom prst="rect">
            <a:avLst/>
          </a:prstGeom>
          <a:noFill/>
          <a:ln w="0">
            <a:solidFill>
              <a:srgbClr val="3465a4"/>
            </a:solidFill>
          </a:ln>
        </p:spPr>
        <p:style>
          <a:lnRef idx="0"/>
          <a:fillRef idx="0"/>
          <a:effectRef idx="0"/>
          <a:fontRef idx="minor"/>
        </p:style>
      </p:sp>
      <p:sp>
        <p:nvSpPr>
          <p:cNvPr id="352" name="Text Box 9_ 1"/>
          <p:cNvSpPr/>
          <p:nvPr/>
        </p:nvSpPr>
        <p:spPr>
          <a:xfrm flipH="1">
            <a:off x="3648960" y="4315680"/>
            <a:ext cx="2484360" cy="131076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Les textes de référence propre aux bibliothèques sont utiles mais doivent être rapportés à des enjeux locaux.</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Espace réservé du pied de page 3_1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54"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                     </a:t>
            </a:r>
            <a:r>
              <a:rPr b="1" lang="fr-FR" sz="3200" spc="-1" strike="noStrike">
                <a:solidFill>
                  <a:srgbClr val="3333cc"/>
                </a:solidFill>
                <a:latin typeface="Arial"/>
                <a:ea typeface="Times New Roman"/>
              </a:rPr>
              <a:t>Le rôle de l’État</a:t>
            </a:r>
            <a:endParaRPr b="0" lang="fr-FR" sz="3200" spc="-1" strike="noStrike">
              <a:solidFill>
                <a:srgbClr val="000000"/>
              </a:solidFill>
              <a:latin typeface="Times New Roman"/>
            </a:endParaRPr>
          </a:p>
        </p:txBody>
      </p:sp>
      <p:sp>
        <p:nvSpPr>
          <p:cNvPr id="355" name="Espace réservé du pied de page 3_18"/>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56" name="Text Box 4_4"/>
          <p:cNvSpPr/>
          <p:nvPr/>
        </p:nvSpPr>
        <p:spPr>
          <a:xfrm>
            <a:off x="929160" y="1527120"/>
            <a:ext cx="7248240" cy="324936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Soutenir en influant</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DGD</a:t>
            </a:r>
            <a:endParaRPr b="0" lang="fr-FR" sz="22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Plan Bibliothèques</a:t>
            </a:r>
            <a:endParaRPr b="0" lang="fr-FR" sz="22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Contractualisation</a:t>
            </a:r>
            <a:endParaRPr b="0" lang="fr-FR" sz="22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 </a:t>
            </a:r>
            <a:endParaRPr b="0" lang="fr-FR" sz="36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pic>
        <p:nvPicPr>
          <p:cNvPr id="357" name="" descr=""/>
          <p:cNvPicPr/>
          <p:nvPr/>
        </p:nvPicPr>
        <p:blipFill>
          <a:blip r:embed="rId1"/>
          <a:stretch/>
        </p:blipFill>
        <p:spPr>
          <a:xfrm>
            <a:off x="454320" y="351360"/>
            <a:ext cx="3657240" cy="990360"/>
          </a:xfrm>
          <a:prstGeom prst="rect">
            <a:avLst/>
          </a:prstGeom>
          <a:ln w="0">
            <a:noFill/>
          </a:ln>
        </p:spPr>
      </p:pic>
      <p:pic>
        <p:nvPicPr>
          <p:cNvPr id="358" name="" descr=""/>
          <p:cNvPicPr/>
          <p:nvPr/>
        </p:nvPicPr>
        <p:blipFill>
          <a:blip r:embed="rId2"/>
          <a:stretch/>
        </p:blipFill>
        <p:spPr>
          <a:xfrm>
            <a:off x="4354200" y="2107080"/>
            <a:ext cx="4564080" cy="3960360"/>
          </a:xfrm>
          <a:prstGeom prst="rect">
            <a:avLst/>
          </a:prstGeom>
          <a:ln w="0">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PlaceHolder 1"/>
          <p:cNvSpPr>
            <a:spLocks noGrp="1"/>
          </p:cNvSpPr>
          <p:nvPr>
            <p:ph type="title"/>
          </p:nvPr>
        </p:nvSpPr>
        <p:spPr>
          <a:xfrm>
            <a:off x="394920" y="33336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Et le rural ?</a:t>
            </a:r>
            <a:endParaRPr b="0" lang="fr-FR" sz="2800" spc="-1" strike="noStrike">
              <a:solidFill>
                <a:srgbClr val="000000"/>
              </a:solidFill>
              <a:latin typeface="Times New Roman"/>
            </a:endParaRPr>
          </a:p>
        </p:txBody>
      </p:sp>
      <p:sp>
        <p:nvSpPr>
          <p:cNvPr id="360" name="Espace réservé du pied de page 3_14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61" name="Text Box 4_73"/>
          <p:cNvSpPr/>
          <p:nvPr/>
        </p:nvSpPr>
        <p:spPr>
          <a:xfrm>
            <a:off x="3426120" y="2886120"/>
            <a:ext cx="5274360" cy="3293640"/>
          </a:xfrm>
          <a:prstGeom prst="rect">
            <a:avLst/>
          </a:prstGeom>
          <a:noFill/>
          <a:ln w="0">
            <a:noFill/>
          </a:ln>
        </p:spPr>
        <p:style>
          <a:lnRef idx="0"/>
          <a:fillRef idx="0"/>
          <a:effectRef idx="0"/>
          <a:fontRef idx="minor"/>
        </p:style>
        <p:txBody>
          <a:bodyPr lIns="90000" rIns="90000" tIns="46800" bIns="46800" anchor="t">
            <a:spAutoFit/>
          </a:bodyPr>
          <a:p>
            <a:pPr marL="380880" indent="-380880">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ea typeface="Times New Roman"/>
              </a:rPr>
              <a:t>	</a:t>
            </a:r>
            <a:r>
              <a:rPr b="1" lang="fr-FR" sz="1800" spc="-1" strike="noStrike">
                <a:solidFill>
                  <a:srgbClr val="3333cc"/>
                </a:solidFill>
                <a:latin typeface="Arial"/>
                <a:ea typeface="Times New Roman"/>
              </a:rPr>
              <a:t>Il ne doit pas y avoir une lecture publique urbaine et une lecture publique rurale. Tous les citoyens quel que soit leur âge, leur situation familiale ou sociale, leur lieu de travail, de repos, de loisir, leur niveau de culture générale, doivent avoir un accès aux livres et autres moyens de formation et de distraction dans les mêmes conditions, avec les mêmes facilité.</a:t>
            </a:r>
            <a:br>
              <a:rPr sz="1800"/>
            </a:br>
            <a:br>
              <a:rPr sz="1800"/>
            </a:br>
            <a:r>
              <a:rPr b="1" lang="fr-FR" sz="1500" spc="-1" strike="noStrike">
                <a:solidFill>
                  <a:srgbClr val="000000"/>
                </a:solidFill>
                <a:latin typeface="Arial"/>
                <a:ea typeface="Times New Roman"/>
              </a:rPr>
              <a:t>Albert Ronsin, in : </a:t>
            </a:r>
            <a:r>
              <a:rPr b="1" i="1" lang="fr-FR" sz="1500" spc="-1" strike="noStrike">
                <a:solidFill>
                  <a:srgbClr val="000000"/>
                </a:solidFill>
                <a:latin typeface="Arial"/>
                <a:ea typeface="Times New Roman"/>
              </a:rPr>
              <a:t>Médiathèques publiques</a:t>
            </a:r>
            <a:r>
              <a:rPr b="1" lang="fr-FR" sz="1500" spc="-1" strike="noStrike">
                <a:solidFill>
                  <a:srgbClr val="000000"/>
                </a:solidFill>
                <a:latin typeface="Arial"/>
                <a:ea typeface="Times New Roman"/>
              </a:rPr>
              <a:t> n°49, janvier-mars 1979</a:t>
            </a:r>
            <a:endParaRPr b="1" i="1" lang="fr-FR" sz="1500" spc="-1" strike="noStrike">
              <a:solidFill>
                <a:srgbClr val="000000"/>
              </a:solidFill>
              <a:latin typeface="Arial"/>
            </a:endParaRPr>
          </a:p>
        </p:txBody>
      </p:sp>
      <p:pic>
        <p:nvPicPr>
          <p:cNvPr id="362" name="" descr=""/>
          <p:cNvPicPr/>
          <p:nvPr/>
        </p:nvPicPr>
        <p:blipFill>
          <a:blip r:embed="rId1"/>
          <a:stretch/>
        </p:blipFill>
        <p:spPr>
          <a:xfrm>
            <a:off x="401040" y="941400"/>
            <a:ext cx="4978800" cy="849960"/>
          </a:xfrm>
          <a:prstGeom prst="rect">
            <a:avLst/>
          </a:prstGeom>
          <a:ln w="0">
            <a:noFill/>
          </a:ln>
        </p:spPr>
      </p:pic>
      <p:pic>
        <p:nvPicPr>
          <p:cNvPr id="363" name="" descr=""/>
          <p:cNvPicPr/>
          <p:nvPr/>
        </p:nvPicPr>
        <p:blipFill>
          <a:blip r:embed="rId2"/>
          <a:stretch/>
        </p:blipFill>
        <p:spPr>
          <a:xfrm>
            <a:off x="563760" y="1784880"/>
            <a:ext cx="2612880" cy="3688560"/>
          </a:xfrm>
          <a:prstGeom prst="rect">
            <a:avLst/>
          </a:prstGeom>
          <a:ln w="0">
            <a:noFill/>
          </a:ln>
        </p:spPr>
      </p:pic>
      <p:pic>
        <p:nvPicPr>
          <p:cNvPr id="364" name="" descr=""/>
          <p:cNvPicPr/>
          <p:nvPr/>
        </p:nvPicPr>
        <p:blipFill>
          <a:blip r:embed="rId3"/>
          <a:stretch/>
        </p:blipFill>
        <p:spPr>
          <a:xfrm>
            <a:off x="3553920" y="1869120"/>
            <a:ext cx="5195880" cy="860760"/>
          </a:xfrm>
          <a:prstGeom prst="rect">
            <a:avLst/>
          </a:prstGeom>
          <a:ln w="0">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PlaceHolder 1"/>
          <p:cNvSpPr>
            <a:spLocks noGrp="1"/>
          </p:cNvSpPr>
          <p:nvPr>
            <p:ph type="title"/>
          </p:nvPr>
        </p:nvSpPr>
        <p:spPr>
          <a:xfrm>
            <a:off x="394920" y="33336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Et le rural ?</a:t>
            </a:r>
            <a:endParaRPr b="0" lang="fr-FR" sz="2800" spc="-1" strike="noStrike">
              <a:solidFill>
                <a:srgbClr val="000000"/>
              </a:solidFill>
              <a:latin typeface="Times New Roman"/>
            </a:endParaRPr>
          </a:p>
        </p:txBody>
      </p:sp>
      <p:sp>
        <p:nvSpPr>
          <p:cNvPr id="366" name="Espace réservé du pied de page 3_144"/>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367" name="" descr=""/>
          <p:cNvPicPr/>
          <p:nvPr/>
        </p:nvPicPr>
        <p:blipFill>
          <a:blip r:embed="rId1"/>
          <a:stretch/>
        </p:blipFill>
        <p:spPr>
          <a:xfrm>
            <a:off x="262080" y="957240"/>
            <a:ext cx="6948720" cy="4672800"/>
          </a:xfrm>
          <a:prstGeom prst="rect">
            <a:avLst/>
          </a:prstGeom>
          <a:ln w="0">
            <a:noFill/>
          </a:ln>
        </p:spPr>
      </p:pic>
      <p:pic>
        <p:nvPicPr>
          <p:cNvPr id="368" name="" descr=""/>
          <p:cNvPicPr/>
          <p:nvPr/>
        </p:nvPicPr>
        <p:blipFill>
          <a:blip r:embed="rId2"/>
          <a:stretch/>
        </p:blipFill>
        <p:spPr>
          <a:xfrm>
            <a:off x="3908160" y="5391000"/>
            <a:ext cx="4581360" cy="876240"/>
          </a:xfrm>
          <a:prstGeom prst="rect">
            <a:avLst/>
          </a:prstGeom>
          <a:ln w="0">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9" name="PlaceHolder 1"/>
          <p:cNvSpPr>
            <a:spLocks noGrp="1"/>
          </p:cNvSpPr>
          <p:nvPr>
            <p:ph type="title"/>
          </p:nvPr>
        </p:nvSpPr>
        <p:spPr>
          <a:xfrm>
            <a:off x="394920" y="33336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Et le rural ?</a:t>
            </a:r>
            <a:endParaRPr b="0" lang="fr-FR" sz="2800" spc="-1" strike="noStrike">
              <a:solidFill>
                <a:srgbClr val="000000"/>
              </a:solidFill>
              <a:latin typeface="Times New Roman"/>
            </a:endParaRPr>
          </a:p>
        </p:txBody>
      </p:sp>
      <p:sp>
        <p:nvSpPr>
          <p:cNvPr id="370" name="Espace réservé du pied de page 3_ 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371" name="" descr=""/>
          <p:cNvPicPr/>
          <p:nvPr/>
        </p:nvPicPr>
        <p:blipFill>
          <a:blip r:embed="rId1"/>
          <a:stretch/>
        </p:blipFill>
        <p:spPr>
          <a:xfrm>
            <a:off x="262080" y="957240"/>
            <a:ext cx="6948720" cy="4672800"/>
          </a:xfrm>
          <a:prstGeom prst="rect">
            <a:avLst/>
          </a:prstGeom>
          <a:ln w="0">
            <a:noFill/>
          </a:ln>
        </p:spPr>
      </p:pic>
      <p:pic>
        <p:nvPicPr>
          <p:cNvPr id="372" name="" descr=""/>
          <p:cNvPicPr/>
          <p:nvPr/>
        </p:nvPicPr>
        <p:blipFill>
          <a:blip r:embed="rId2"/>
          <a:stretch/>
        </p:blipFill>
        <p:spPr>
          <a:xfrm>
            <a:off x="3908160" y="5391000"/>
            <a:ext cx="4581360" cy="876240"/>
          </a:xfrm>
          <a:prstGeom prst="rect">
            <a:avLst/>
          </a:prstGeom>
          <a:ln w="0">
            <a:noFill/>
          </a:ln>
        </p:spPr>
      </p:pic>
      <p:sp>
        <p:nvSpPr>
          <p:cNvPr id="373" name="Text Box 6_ 16"/>
          <p:cNvSpPr/>
          <p:nvPr/>
        </p:nvSpPr>
        <p:spPr>
          <a:xfrm flipH="1">
            <a:off x="4670640" y="1594080"/>
            <a:ext cx="3753720" cy="350388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Lors d’une brillante conférence introductive au congrès de l’ABF en 2017, le géographe Philippe Estèbe, projetant une photo aérienne de l’Europe la nuit, a montré que la population était plus dispersées sur le territoire français que sur celui de ses principaux voisins.</a:t>
            </a:r>
            <a:endParaRPr b="1" lang="fr-FR" sz="1400" spc="-1" strike="noStrike">
              <a:solidFill>
                <a:srgbClr val="ffffff"/>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L’égalité d’accès aux services y est donc à la fois moins aisée et plus coûteuse.</a:t>
            </a:r>
            <a:br>
              <a:rPr sz="1400"/>
            </a:br>
            <a:r>
              <a:rPr b="0" lang="fr-FR" sz="1400" spc="-1" strike="noStrike">
                <a:solidFill>
                  <a:srgbClr val="000000"/>
                </a:solidFill>
                <a:latin typeface="Arial"/>
                <a:ea typeface="Arial"/>
              </a:rPr>
              <a:t>J’en ai tiré cette réflexion : </a:t>
            </a:r>
            <a:endParaRPr b="1" lang="fr-FR" sz="1400" spc="-1" strike="noStrike">
              <a:solidFill>
                <a:srgbClr val="ffffff"/>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La finesse du maillage en bibliothèques et points lecture dont nous sommes fiers, spécifique à la France, explique et justifie la présence en bout de chaîne de nombreux bénévoles sans lesquels le service ne serait pas rendu à bien des publics de proximité.</a:t>
            </a:r>
            <a:endParaRPr b="1" lang="fr-FR" sz="1400" spc="-1" strike="noStrike">
              <a:solidFill>
                <a:srgbClr val="ffffff"/>
              </a:solidFill>
              <a:latin typeface="Arial"/>
            </a:endParaRPr>
          </a:p>
        </p:txBody>
      </p:sp>
      <p:sp>
        <p:nvSpPr>
          <p:cNvPr id="374" name=""/>
          <p:cNvSpPr txBox="1"/>
          <p:nvPr/>
        </p:nvSpPr>
        <p:spPr>
          <a:xfrm>
            <a:off x="279360" y="1052640"/>
            <a:ext cx="6908760" cy="8218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200" spc="-1" strike="noStrike">
                <a:solidFill>
                  <a:srgbClr val="ffffff"/>
                </a:solidFill>
                <a:latin typeface="Arial"/>
                <a:hlinkClick r:id="rId3"/>
              </a:rPr>
              <a:t>https://www.youtube.com/watch?v=THgRdscomiw</a:t>
            </a:r>
            <a:r>
              <a:rPr b="0" lang="fr-FR" sz="2200" spc="-1" strike="noStrike">
                <a:solidFill>
                  <a:srgbClr val="ffffff"/>
                </a:solidFill>
                <a:latin typeface="Arial"/>
              </a:rPr>
              <a:t> </a:t>
            </a:r>
            <a:endParaRPr b="0" lang="fr-FR" sz="22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5" name="Espace réservé du pied de page 3_14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76" name="Text Box 4_76"/>
          <p:cNvSpPr/>
          <p:nvPr/>
        </p:nvSpPr>
        <p:spPr>
          <a:xfrm>
            <a:off x="673920" y="1004400"/>
            <a:ext cx="8254080" cy="51811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Personnel</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Bénévoles et salariés</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Faiblesse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Budget</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Horaires</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Quelles missions soutenables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dans la large palette qui explose ?</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Quelle rôle pour l’hyperproximité ?</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dans la limite des moyens, horaires, RH</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Aucune bibliothèque n’est autosuffisante »</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0000"/>
                </a:solidFill>
                <a:latin typeface="Arial"/>
              </a:rPr>
              <a:t>Michel Melot, 1992</a:t>
            </a:r>
            <a:endParaRPr b="0" lang="fr-FR" sz="2400" spc="-1" strike="noStrike">
              <a:solidFill>
                <a:srgbClr val="3333cc"/>
              </a:solidFill>
              <a:latin typeface="Times New Roman"/>
            </a:endParaRPr>
          </a:p>
        </p:txBody>
      </p:sp>
      <p:sp>
        <p:nvSpPr>
          <p:cNvPr id="377" name="PlaceHolder 1"/>
          <p:cNvSpPr>
            <a:spLocks noGrp="1"/>
          </p:cNvSpPr>
          <p:nvPr>
            <p:ph type="title"/>
          </p:nvPr>
        </p:nvSpPr>
        <p:spPr>
          <a:xfrm>
            <a:off x="395280" y="333360"/>
            <a:ext cx="547596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 </a:t>
            </a:r>
            <a:r>
              <a:rPr b="1" lang="fr-FR" sz="2800" spc="-1" strike="noStrike">
                <a:solidFill>
                  <a:srgbClr val="3333cc"/>
                </a:solidFill>
                <a:latin typeface="Arial"/>
                <a:ea typeface="Times New Roman"/>
              </a:rPr>
              <a:t>Et le rural ?</a:t>
            </a:r>
            <a:endParaRPr b="0" lang="fr-FR" sz="2800" spc="-1" strike="noStrike">
              <a:solidFill>
                <a:srgbClr val="000000"/>
              </a:solidFill>
              <a:latin typeface="Times New Roman"/>
            </a:endParaRPr>
          </a:p>
        </p:txBody>
      </p:sp>
      <p:pic>
        <p:nvPicPr>
          <p:cNvPr id="378" name="" descr=""/>
          <p:cNvPicPr/>
          <p:nvPr/>
        </p:nvPicPr>
        <p:blipFill>
          <a:blip r:embed="rId1"/>
          <a:stretch/>
        </p:blipFill>
        <p:spPr>
          <a:xfrm>
            <a:off x="4723200" y="412200"/>
            <a:ext cx="4146120" cy="3056760"/>
          </a:xfrm>
          <a:prstGeom prst="rect">
            <a:avLst/>
          </a:prstGeom>
          <a:ln w="0">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Espace réservé du pied de page 3_154"/>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80" name="PlaceHolder 1"/>
          <p:cNvSpPr>
            <a:spLocks noGrp="1"/>
          </p:cNvSpPr>
          <p:nvPr>
            <p:ph type="title"/>
          </p:nvPr>
        </p:nvSpPr>
        <p:spPr>
          <a:xfrm>
            <a:off x="395280" y="361800"/>
            <a:ext cx="821988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 </a:t>
            </a:r>
            <a:r>
              <a:rPr b="1" lang="fr-FR" sz="2800" spc="-1" strike="noStrike">
                <a:solidFill>
                  <a:srgbClr val="3333cc"/>
                </a:solidFill>
                <a:latin typeface="Arial"/>
                <a:ea typeface="Times New Roman"/>
              </a:rPr>
              <a:t>Et le rural ?</a:t>
            </a:r>
            <a:endParaRPr b="0" lang="fr-FR" sz="2800" spc="-1" strike="noStrike">
              <a:solidFill>
                <a:srgbClr val="000000"/>
              </a:solidFill>
              <a:latin typeface="Times New Roman"/>
            </a:endParaRPr>
          </a:p>
        </p:txBody>
      </p:sp>
      <p:pic>
        <p:nvPicPr>
          <p:cNvPr id="381" name="" descr=""/>
          <p:cNvPicPr/>
          <p:nvPr/>
        </p:nvPicPr>
        <p:blipFill>
          <a:blip r:embed="rId1"/>
          <a:stretch/>
        </p:blipFill>
        <p:spPr>
          <a:xfrm>
            <a:off x="395280" y="1081080"/>
            <a:ext cx="4748040" cy="2487240"/>
          </a:xfrm>
          <a:prstGeom prst="rect">
            <a:avLst/>
          </a:prstGeom>
          <a:ln w="0">
            <a:noFill/>
          </a:ln>
        </p:spPr>
      </p:pic>
      <p:pic>
        <p:nvPicPr>
          <p:cNvPr id="382" name="" descr=""/>
          <p:cNvPicPr/>
          <p:nvPr/>
        </p:nvPicPr>
        <p:blipFill>
          <a:blip r:embed="rId2"/>
          <a:stretch/>
        </p:blipFill>
        <p:spPr>
          <a:xfrm>
            <a:off x="5230440" y="3084840"/>
            <a:ext cx="3622320" cy="2843280"/>
          </a:xfrm>
          <a:prstGeom prst="rect">
            <a:avLst/>
          </a:prstGeom>
          <a:ln w="0">
            <a:noFill/>
          </a:ln>
        </p:spPr>
      </p:pic>
      <p:sp>
        <p:nvSpPr>
          <p:cNvPr id="383" name="Text Box 5_ 3"/>
          <p:cNvSpPr/>
          <p:nvPr/>
        </p:nvSpPr>
        <p:spPr>
          <a:xfrm flipH="1">
            <a:off x="5294160" y="1069560"/>
            <a:ext cx="3502440" cy="179748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Aux extrémités les plus fines du maillage les horaires, dépendant de la disponibilité des bénévoles, sont souvent faibles à très faibles sauf quand un lieu hybride mêlant des fonctions différentes permet de les élargir.</a:t>
            </a:r>
            <a:endParaRPr b="1" lang="fr-FR" sz="1600" spc="-1" strike="noStrike">
              <a:solidFill>
                <a:srgbClr val="ffffff"/>
              </a:solidFill>
              <a:latin typeface="Arial"/>
            </a:endParaRPr>
          </a:p>
        </p:txBody>
      </p:sp>
      <p:sp>
        <p:nvSpPr>
          <p:cNvPr id="384" name="Text Box 5_ 4"/>
          <p:cNvSpPr/>
          <p:nvPr/>
        </p:nvSpPr>
        <p:spPr>
          <a:xfrm flipH="1">
            <a:off x="480240" y="4321080"/>
            <a:ext cx="4419360" cy="155412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Cela pose la question des moyens et des fonctions de l’hyperproxoimité, alors que les ouvertures ou réaménagements de bibliothèques ou médiathèques rurales ont par ailleurs connu un bel essor ces dernières décennies. .</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Espace réservé du pied de page 3_ 3"/>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86" name="Espace réservé du pied de page 3_ 4"/>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87"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En résumé</a:t>
            </a:r>
            <a:endParaRPr b="0" lang="fr-FR" sz="3200" spc="-1" strike="noStrike">
              <a:solidFill>
                <a:srgbClr val="000000"/>
              </a:solidFill>
              <a:latin typeface="Times New Roman"/>
            </a:endParaRPr>
          </a:p>
        </p:txBody>
      </p:sp>
      <p:sp>
        <p:nvSpPr>
          <p:cNvPr id="388" name="Text Box 5_ 5"/>
          <p:cNvSpPr/>
          <p:nvPr/>
        </p:nvSpPr>
        <p:spPr>
          <a:xfrm flipH="1">
            <a:off x="884880" y="1260360"/>
            <a:ext cx="7800120" cy="3736080"/>
          </a:xfrm>
          <a:prstGeom prst="rect">
            <a:avLst/>
          </a:prstGeom>
          <a:solidFill>
            <a:srgbClr val="ffcc99"/>
          </a:solidFill>
          <a:ln w="0">
            <a:noFill/>
          </a:ln>
        </p:spPr>
        <p:style>
          <a:lnRef idx="0"/>
          <a:fillRef idx="0"/>
          <a:effectRef idx="0"/>
          <a:fontRef idx="minor"/>
        </p:style>
        <p:txBody>
          <a:bodyPr lIns="90000" rIns="90000" tIns="46800" bIns="46800" anchor="t">
            <a:spAutoFit/>
          </a:bodyPr>
          <a:p>
            <a:pPr algn="just">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000000"/>
                </a:solidFill>
                <a:latin typeface="Arial"/>
                <a:ea typeface="Arial"/>
              </a:rPr>
              <a:t>Confortées par une allocation croissante de moyens, encouragées par l’État, les bibliothèques éventuellement renommées média-thèques, ont à partir des années 1980 développé </a:t>
            </a:r>
            <a:r>
              <a:rPr b="1" lang="fr-FR" sz="2000" spc="-1" strike="noStrike">
                <a:solidFill>
                  <a:srgbClr val="ff0000"/>
                </a:solidFill>
                <a:latin typeface="Arial"/>
                <a:ea typeface="Arial"/>
              </a:rPr>
              <a:t>vertical</a:t>
            </a:r>
            <a:r>
              <a:rPr b="0" lang="fr-FR" sz="2000" spc="-1" strike="noStrike">
                <a:solidFill>
                  <a:srgbClr val="000000"/>
                </a:solidFill>
                <a:latin typeface="Arial"/>
                <a:ea typeface="Arial"/>
              </a:rPr>
              <a:t>ement</a:t>
            </a:r>
            <a:r>
              <a:rPr b="0" lang="fr-FR" sz="2000" spc="-1" strike="noStrike">
                <a:solidFill>
                  <a:srgbClr val="000000"/>
                </a:solidFill>
                <a:latin typeface="Arial"/>
                <a:ea typeface="Arial"/>
              </a:rPr>
              <a:t> une offre de différents supports matériels.</a:t>
            </a:r>
            <a:endParaRPr b="0" lang="fr-FR" sz="2000" spc="-1" strike="noStrike">
              <a:solidFill>
                <a:srgbClr val="ffffff"/>
              </a:solidFill>
              <a:latin typeface="Arial"/>
            </a:endParaRPr>
          </a:p>
          <a:p>
            <a:pPr algn="just">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000000"/>
                </a:solidFill>
                <a:latin typeface="Arial"/>
                <a:ea typeface="Arial"/>
              </a:rPr>
              <a:t>A partir des années 2000, sur fond de révolution numérique, elles ont multiplié les offres et les activités en partie sur le concept </a:t>
            </a:r>
            <a:r>
              <a:rPr b="1" lang="fr-FR" sz="2000" spc="-1" strike="noStrike">
                <a:solidFill>
                  <a:srgbClr val="ff0000"/>
                </a:solidFill>
                <a:latin typeface="Arial"/>
                <a:ea typeface="Arial"/>
              </a:rPr>
              <a:t>horizontal</a:t>
            </a:r>
            <a:r>
              <a:rPr b="0" lang="fr-FR" sz="2000" spc="-1" strike="noStrike">
                <a:solidFill>
                  <a:srgbClr val="000000"/>
                </a:solidFill>
                <a:latin typeface="Arial"/>
                <a:ea typeface="Arial"/>
              </a:rPr>
              <a:t>iste de 3</a:t>
            </a:r>
            <a:r>
              <a:rPr b="0" lang="fr-FR" sz="2000" spc="-1" strike="noStrike" baseline="33000">
                <a:solidFill>
                  <a:srgbClr val="000000"/>
                </a:solidFill>
                <a:latin typeface="Arial"/>
                <a:ea typeface="Arial"/>
              </a:rPr>
              <a:t>e</a:t>
            </a:r>
            <a:r>
              <a:rPr b="0" lang="fr-FR" sz="2000" spc="-1" strike="noStrike">
                <a:solidFill>
                  <a:srgbClr val="000000"/>
                </a:solidFill>
                <a:latin typeface="Arial"/>
                <a:ea typeface="Arial"/>
              </a:rPr>
              <a:t> lieu. </a:t>
            </a:r>
            <a:endParaRPr b="0" lang="fr-FR" sz="2000" spc="-1" strike="noStrike">
              <a:solidFill>
                <a:srgbClr val="ffffff"/>
              </a:solidFill>
              <a:latin typeface="Arial"/>
            </a:endParaRPr>
          </a:p>
          <a:p>
            <a:pPr algn="just">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000000"/>
                </a:solidFill>
                <a:latin typeface="Arial"/>
                <a:ea typeface="Arial"/>
              </a:rPr>
              <a:t>La loi les a </a:t>
            </a:r>
            <a:r>
              <a:rPr b="1" lang="fr-FR" sz="2000" spc="-1" strike="noStrike">
                <a:solidFill>
                  <a:srgbClr val="ff0000"/>
                </a:solidFill>
                <a:latin typeface="Arial"/>
                <a:ea typeface="Arial"/>
              </a:rPr>
              <a:t>vertical</a:t>
            </a:r>
            <a:r>
              <a:rPr b="0" lang="fr-FR" sz="2000" spc="-1" strike="noStrike">
                <a:solidFill>
                  <a:srgbClr val="000000"/>
                </a:solidFill>
                <a:latin typeface="Arial"/>
                <a:ea typeface="Arial"/>
              </a:rPr>
              <a:t>ement confortées dans cette diversification rendues cohérentes par un énoncé des missions sans obliger à un modèle ni des limites uniformes de ce qu’elles ont à faire et laisser faire</a:t>
            </a:r>
            <a:r>
              <a:rPr b="0" lang="fr-FR" sz="2000" spc="-1" strike="noStrike">
                <a:solidFill>
                  <a:srgbClr val="000000"/>
                </a:solidFill>
                <a:latin typeface="Arial"/>
                <a:ea typeface="Arial"/>
              </a:rPr>
              <a:t>.</a:t>
            </a:r>
            <a:endParaRPr b="0" lang="fr-FR" sz="2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Line 3_0"/>
          <p:cNvSpPr/>
          <p:nvPr/>
        </p:nvSpPr>
        <p:spPr>
          <a:xfrm flipV="1">
            <a:off x="1428480" y="3082320"/>
            <a:ext cx="5715000" cy="76320"/>
          </a:xfrm>
          <a:prstGeom prst="line">
            <a:avLst/>
          </a:prstGeom>
          <a:ln w="254160">
            <a:solidFill>
              <a:srgbClr val="ff5050"/>
            </a:solidFill>
            <a:miter/>
            <a:headEnd len="med" type="triangle" w="med"/>
            <a:tailEnd len="med" type="triangle" w="med"/>
          </a:ln>
        </p:spPr>
        <p:style>
          <a:lnRef idx="0"/>
          <a:fillRef idx="0"/>
          <a:effectRef idx="0"/>
          <a:fontRef idx="minor"/>
        </p:style>
      </p:sp>
      <p:sp>
        <p:nvSpPr>
          <p:cNvPr id="390" name="Line 2_4"/>
          <p:cNvSpPr/>
          <p:nvPr/>
        </p:nvSpPr>
        <p:spPr>
          <a:xfrm>
            <a:off x="4323600" y="1181880"/>
            <a:ext cx="0" cy="3886200"/>
          </a:xfrm>
          <a:prstGeom prst="line">
            <a:avLst/>
          </a:prstGeom>
          <a:ln w="254160">
            <a:solidFill>
              <a:srgbClr val="ff5050"/>
            </a:solidFill>
            <a:miter/>
            <a:headEnd len="med" type="triangle" w="med"/>
            <a:tailEnd len="med" type="triangle" w="med"/>
          </a:ln>
        </p:spPr>
        <p:style>
          <a:lnRef idx="0"/>
          <a:fillRef idx="0"/>
          <a:effectRef idx="0"/>
          <a:fontRef idx="minor"/>
        </p:style>
      </p:sp>
      <p:sp>
        <p:nvSpPr>
          <p:cNvPr id="391" name="Espace réservé du pied de page 3_15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92" name="Espace réservé du pied de page 3_157"/>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93"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En résumé</a:t>
            </a:r>
            <a:endParaRPr b="0" lang="fr-FR" sz="3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5050"/>
        </a:solidFill>
      </p:bgPr>
    </p:bg>
    <p:spTree>
      <p:nvGrpSpPr>
        <p:cNvPr id="1" name=""/>
        <p:cNvGrpSpPr/>
        <p:nvPr/>
      </p:nvGrpSpPr>
      <p:grpSpPr>
        <a:xfrm>
          <a:off x="0" y="0"/>
          <a:ext cx="0" cy="0"/>
          <a:chOff x="0" y="0"/>
          <a:chExt cx="0" cy="0"/>
        </a:xfrm>
      </p:grpSpPr>
      <p:sp>
        <p:nvSpPr>
          <p:cNvPr id="394" name="PlaceHolder 1"/>
          <p:cNvSpPr>
            <a:spLocks noGrp="1"/>
          </p:cNvSpPr>
          <p:nvPr>
            <p:ph/>
          </p:nvPr>
        </p:nvSpPr>
        <p:spPr>
          <a:xfrm>
            <a:off x="324000" y="692280"/>
            <a:ext cx="8153280" cy="4465440"/>
          </a:xfrm>
          <a:prstGeom prst="rect">
            <a:avLst/>
          </a:prstGeom>
          <a:noFill/>
          <a:ln w="0">
            <a:noFill/>
          </a:ln>
        </p:spPr>
        <p:txBody>
          <a:bodyPr anchor="t">
            <a:normAutofit/>
          </a:bodyPr>
          <a:p>
            <a:pPr marL="342720" indent="0" algn="ctr">
              <a:lnSpc>
                <a:spcPct val="100000"/>
              </a:lnSpc>
              <a:spcBef>
                <a:spcPts val="4723"/>
              </a:spcBef>
              <a:spcAft>
                <a:spcPts val="1349"/>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400" spc="-1" strike="noStrike">
              <a:solidFill>
                <a:srgbClr val="000000"/>
              </a:solidFill>
              <a:latin typeface="Times New Roman"/>
            </a:endParaRPr>
          </a:p>
          <a:p>
            <a:pPr marL="342720" indent="0" algn="ctr">
              <a:lnSpc>
                <a:spcPct val="100000"/>
              </a:lnSpc>
              <a:spcBef>
                <a:spcPts val="4723"/>
              </a:spcBef>
              <a:spcAft>
                <a:spcPts val="134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5400" spc="-1" strike="noStrike">
                <a:solidFill>
                  <a:srgbClr val="ffffff"/>
                </a:solidFill>
                <a:latin typeface="Arial"/>
                <a:ea typeface="Times New Roman"/>
              </a:rPr>
              <a:t>La recompsition</a:t>
            </a:r>
            <a:br>
              <a:rPr sz="5400"/>
            </a:br>
            <a:r>
              <a:rPr b="1" lang="fr-FR" sz="5400" spc="-1" strike="noStrike">
                <a:solidFill>
                  <a:srgbClr val="ffffff"/>
                </a:solidFill>
                <a:latin typeface="Arial"/>
                <a:ea typeface="Times New Roman"/>
              </a:rPr>
              <a:t>territoriale </a:t>
            </a:r>
            <a:br>
              <a:rPr sz="5400"/>
            </a:br>
            <a:r>
              <a:rPr b="1" lang="fr-FR" sz="5400" spc="-1" strike="noStrike">
                <a:solidFill>
                  <a:srgbClr val="ffffff"/>
                </a:solidFill>
                <a:latin typeface="Arial"/>
              </a:rPr>
              <a:t> </a:t>
            </a:r>
            <a:endParaRPr b="0" lang="fr-FR" sz="5400" spc="-1" strike="noStrike">
              <a:solidFill>
                <a:srgbClr val="000000"/>
              </a:solidFill>
              <a:latin typeface="Times New Roman"/>
            </a:endParaRPr>
          </a:p>
          <a:p>
            <a:pPr marL="342720" indent="0" algn="ctr">
              <a:lnSpc>
                <a:spcPct val="100000"/>
              </a:lnSpc>
              <a:spcBef>
                <a:spcPts val="4723"/>
              </a:spcBef>
              <a:spcAft>
                <a:spcPts val="1349"/>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400" spc="-1" strike="noStrike">
              <a:solidFill>
                <a:srgbClr val="000000"/>
              </a:solidFill>
              <a:latin typeface="Times New Roman"/>
            </a:endParaRPr>
          </a:p>
        </p:txBody>
      </p:sp>
      <p:sp>
        <p:nvSpPr>
          <p:cNvPr id="395" name="Espace réservé du pied de page 3_158"/>
          <p:cNvSpPr/>
          <p:nvPr/>
        </p:nvSpPr>
        <p:spPr>
          <a:xfrm>
            <a:off x="317880" y="634824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ffffff"/>
                </a:solidFill>
                <a:latin typeface="Arial"/>
                <a:ea typeface="Times New Roman"/>
              </a:rPr>
              <a:t>ABD Conférence de clôture 27/09/2022 / Dominique Lahary</a:t>
            </a:r>
            <a:endParaRPr b="0" lang="fr-FR" sz="1200" spc="-1" strike="noStrike">
              <a:solidFill>
                <a:srgbClr val="ffffff"/>
              </a:solidFill>
              <a:latin typeface="Times New Roman"/>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684360" y="180000"/>
            <a:ext cx="7772400" cy="54000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00ff"/>
                </a:solidFill>
                <a:latin typeface="Arial"/>
                <a:ea typeface="Arial"/>
              </a:rPr>
              <a:t>Plan</a:t>
            </a:r>
            <a:r>
              <a:rPr b="1" lang="fr-FR" sz="2400" spc="-1" strike="noStrike">
                <a:solidFill>
                  <a:srgbClr val="0000ff"/>
                </a:solidFill>
                <a:latin typeface="Times New Roman"/>
                <a:ea typeface="Arial"/>
              </a:rPr>
              <a:t> </a:t>
            </a:r>
            <a:r>
              <a:rPr b="1" lang="fr-FR" sz="4400" spc="-1" strike="noStrike">
                <a:solidFill>
                  <a:srgbClr val="0000ff"/>
                </a:solidFill>
                <a:latin typeface="Times New Roman"/>
              </a:rPr>
              <a:t> </a:t>
            </a:r>
            <a:endParaRPr b="0" lang="fr-FR" sz="4400" spc="-1" strike="noStrike">
              <a:solidFill>
                <a:srgbClr val="000000"/>
              </a:solidFill>
              <a:latin typeface="Times New Roman"/>
            </a:endParaRPr>
          </a:p>
        </p:txBody>
      </p:sp>
      <p:sp>
        <p:nvSpPr>
          <p:cNvPr id="73" name="PlaceHolder 2"/>
          <p:cNvSpPr>
            <a:spLocks noGrp="1"/>
          </p:cNvSpPr>
          <p:nvPr>
            <p:ph/>
          </p:nvPr>
        </p:nvSpPr>
        <p:spPr>
          <a:xfrm>
            <a:off x="563400" y="1567080"/>
            <a:ext cx="8153280" cy="4681440"/>
          </a:xfrm>
          <a:prstGeom prst="rect">
            <a:avLst/>
          </a:prstGeom>
          <a:noFill/>
          <a:ln w="0">
            <a:noFill/>
          </a:ln>
        </p:spPr>
        <p:txBody>
          <a:bodyPr anchor="t">
            <a:normAutofit/>
          </a:bodyPr>
          <a:p>
            <a:pPr marL="342720" indent="0" algn="ctr">
              <a:lnSpc>
                <a:spcPct val="90000"/>
              </a:lnSpc>
              <a:spcBef>
                <a:spcPts val="3402"/>
              </a:spcBef>
              <a:spcAft>
                <a:spcPts val="3402"/>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009900"/>
                </a:solidFill>
                <a:latin typeface="Arial"/>
                <a:ea typeface="Arial"/>
              </a:rPr>
              <a:t>La lecture publique</a:t>
            </a:r>
            <a:endParaRPr b="0" lang="fr-FR" sz="3200" spc="-1" strike="noStrike">
              <a:solidFill>
                <a:srgbClr val="000000"/>
              </a:solidFill>
              <a:latin typeface="Times New Roman"/>
            </a:endParaRPr>
          </a:p>
          <a:p>
            <a:pPr marL="342720" indent="0" algn="ctr">
              <a:lnSpc>
                <a:spcPct val="90000"/>
              </a:lnSpc>
              <a:spcBef>
                <a:spcPts val="3402"/>
              </a:spcBef>
              <a:spcAft>
                <a:spcPts val="3402"/>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009900"/>
                </a:solidFill>
                <a:latin typeface="Arial"/>
                <a:ea typeface="Arial"/>
              </a:rPr>
              <a:t>La recomposition territoriale</a:t>
            </a:r>
            <a:endParaRPr b="0" lang="fr-FR" sz="3200" spc="-1" strike="noStrike">
              <a:solidFill>
                <a:srgbClr val="000000"/>
              </a:solidFill>
              <a:latin typeface="Times New Roman"/>
            </a:endParaRPr>
          </a:p>
          <a:p>
            <a:pPr marL="342720" indent="0" algn="ctr">
              <a:lnSpc>
                <a:spcPct val="90000"/>
              </a:lnSpc>
              <a:spcBef>
                <a:spcPts val="3402"/>
              </a:spcBef>
              <a:spcAft>
                <a:spcPts val="3402"/>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009900"/>
                </a:solidFill>
                <a:latin typeface="Arial"/>
                <a:ea typeface="Arial"/>
              </a:rPr>
              <a:t>Les bibliothèques départementales</a:t>
            </a:r>
            <a:endParaRPr b="0" lang="fr-FR" sz="3200" spc="-1" strike="noStrike">
              <a:solidFill>
                <a:srgbClr val="000000"/>
              </a:solidFill>
              <a:latin typeface="Times New Roman"/>
            </a:endParaRPr>
          </a:p>
          <a:p>
            <a:pPr marL="342720" indent="0">
              <a:lnSpc>
                <a:spcPct val="90000"/>
              </a:lnSpc>
              <a:spcBef>
                <a:spcPts val="1199"/>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400" spc="-1" strike="noStrike">
              <a:solidFill>
                <a:srgbClr val="000000"/>
              </a:solidFill>
              <a:latin typeface="Times New Roman"/>
            </a:endParaRPr>
          </a:p>
        </p:txBody>
      </p:sp>
      <p:sp>
        <p:nvSpPr>
          <p:cNvPr id="74" name="Espace réservé du pied de page 3"/>
          <p:cNvSpPr/>
          <p:nvPr/>
        </p:nvSpPr>
        <p:spPr>
          <a:xfrm>
            <a:off x="299520" y="633204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Espace réservé du pied de page 3_160"/>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97" name="Espace réservé du pied de page 3_161"/>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398"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Les territoires ce sont d’abord des gens</a:t>
            </a:r>
            <a:endParaRPr b="0" lang="fr-FR" sz="3200" spc="-1" strike="noStrike">
              <a:solidFill>
                <a:srgbClr val="000000"/>
              </a:solidFill>
              <a:latin typeface="Times New Roman"/>
            </a:endParaRPr>
          </a:p>
        </p:txBody>
      </p:sp>
      <p:pic>
        <p:nvPicPr>
          <p:cNvPr id="399" name="Picture 3_0" descr="paysage"/>
          <p:cNvPicPr/>
          <p:nvPr/>
        </p:nvPicPr>
        <p:blipFill>
          <a:blip r:embed="rId1"/>
          <a:stretch/>
        </p:blipFill>
        <p:spPr>
          <a:xfrm>
            <a:off x="457560" y="1219680"/>
            <a:ext cx="8388360" cy="4716360"/>
          </a:xfrm>
          <a:prstGeom prst="rect">
            <a:avLst/>
          </a:prstGeom>
          <a:ln w="0">
            <a:noFill/>
          </a:ln>
        </p:spPr>
      </p:pic>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Espace réservé du pied de page 3_162"/>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01" name="Espace réservé du pied de page 3_163"/>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02"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Les territoires ce sont d’abord des gens</a:t>
            </a:r>
            <a:endParaRPr b="0" lang="fr-FR" sz="3200" spc="-1" strike="noStrike">
              <a:solidFill>
                <a:srgbClr val="000000"/>
              </a:solidFill>
              <a:latin typeface="Times New Roman"/>
            </a:endParaRPr>
          </a:p>
        </p:txBody>
      </p:sp>
      <p:pic>
        <p:nvPicPr>
          <p:cNvPr id="403" name="Picture 3_6" descr="paysage"/>
          <p:cNvPicPr/>
          <p:nvPr/>
        </p:nvPicPr>
        <p:blipFill>
          <a:blip r:embed="rId1"/>
          <a:stretch/>
        </p:blipFill>
        <p:spPr>
          <a:xfrm>
            <a:off x="457560" y="1219680"/>
            <a:ext cx="8388360" cy="4716360"/>
          </a:xfrm>
          <a:prstGeom prst="rect">
            <a:avLst/>
          </a:prstGeom>
          <a:ln w="0">
            <a:noFill/>
          </a:ln>
        </p:spPr>
      </p:pic>
      <p:sp>
        <p:nvSpPr>
          <p:cNvPr id="404" name="Text Box 5_0"/>
          <p:cNvSpPr/>
          <p:nvPr/>
        </p:nvSpPr>
        <p:spPr>
          <a:xfrm flipH="1">
            <a:off x="887760" y="1981080"/>
            <a:ext cx="7467480" cy="307548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Tandis que les bibliothèques persistaient à être pensées, décidées, financées, gérées à l’échelle administrative qui étaient la leur, très majoritairement la commune,</a:t>
            </a:r>
            <a:endParaRPr b="1" lang="fr-FR" sz="1600" spc="-1" strike="noStrike">
              <a:solidFill>
                <a:srgbClr val="ffffff"/>
              </a:solidFill>
              <a:latin typeface="Arial"/>
            </a:endParaRPr>
          </a:p>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les gens, eux, vivaient à portée de leurs mobilités quotidiennes ou du moins régulières, au sein de ce qu’on va appeler des bassins de vie, même si leur délimitation est propre à chacun, y compris au sein d’un même foyer.</a:t>
            </a:r>
            <a:endParaRPr b="1" lang="fr-FR" sz="1600" spc="-1" strike="noStrike">
              <a:solidFill>
                <a:srgbClr val="ffffff"/>
              </a:solidFill>
              <a:latin typeface="Arial"/>
            </a:endParaRPr>
          </a:p>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Si la question territoriale va se poser en termes institutionnels, il est important de se placer d’abord sur le terrain des populations, qui utilisent les bibliothèques au rythme et à l’échelle de leur vie, entre proximité et attractivité.</a:t>
            </a:r>
            <a:endParaRPr b="1" lang="fr-FR" sz="1600" spc="-1" strike="noStrike">
              <a:solidFill>
                <a:srgbClr val="ffffff"/>
              </a:solidFill>
              <a:latin typeface="Arial"/>
            </a:endParaRPr>
          </a:p>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Le maillage territorial des services de lecture publique s’analyse et s’évalue d’abord à cette aune.</a:t>
            </a:r>
            <a:endParaRPr b="1" lang="fr-FR" sz="1600" spc="-1" strike="noStrike">
              <a:solidFill>
                <a:srgbClr val="ffffff"/>
              </a:solidFill>
              <a:latin typeface="Arial"/>
            </a:endParaRPr>
          </a:p>
        </p:txBody>
      </p:sp>
      <p:sp>
        <p:nvSpPr>
          <p:cNvPr id="405" name=""/>
          <p:cNvSpPr txBox="1"/>
          <p:nvPr/>
        </p:nvSpPr>
        <p:spPr>
          <a:xfrm>
            <a:off x="3651120" y="5336640"/>
            <a:ext cx="1880280" cy="395280"/>
          </a:xfrm>
          <a:prstGeom prst="rect">
            <a:avLst/>
          </a:prstGeom>
          <a:solidFill>
            <a:srgbClr val="ffffff"/>
          </a:solid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406" name=""/>
          <p:cNvSpPr/>
          <p:nvPr/>
        </p:nvSpPr>
        <p:spPr>
          <a:xfrm>
            <a:off x="5495040" y="5470920"/>
            <a:ext cx="915840" cy="122040"/>
          </a:xfrm>
          <a:prstGeom prst="rightArrow">
            <a:avLst>
              <a:gd name="adj1" fmla="val 50000"/>
              <a:gd name="adj2" fmla="val 187611"/>
            </a:avLst>
          </a:prstGeom>
          <a:solidFill>
            <a:srgbClr val="ffffff"/>
          </a:solidFill>
          <a:ln w="0">
            <a:solidFill>
              <a:srgbClr val="3465a4"/>
            </a:solidFill>
          </a:ln>
        </p:spPr>
        <p:style>
          <a:lnRef idx="0"/>
          <a:fillRef idx="0"/>
          <a:effectRef idx="0"/>
          <a:fontRef idx="minor"/>
        </p:style>
      </p:sp>
      <p:sp>
        <p:nvSpPr>
          <p:cNvPr id="407" name=""/>
          <p:cNvSpPr/>
          <p:nvPr/>
        </p:nvSpPr>
        <p:spPr>
          <a:xfrm flipH="1">
            <a:off x="2833560" y="5470920"/>
            <a:ext cx="915840" cy="122040"/>
          </a:xfrm>
          <a:prstGeom prst="rightArrow">
            <a:avLst>
              <a:gd name="adj1" fmla="val 50000"/>
              <a:gd name="adj2" fmla="val 187611"/>
            </a:avLst>
          </a:prstGeom>
          <a:solidFill>
            <a:srgbClr val="ffffff"/>
          </a:solidFill>
          <a:ln w="0">
            <a:solidFill>
              <a:srgbClr val="3465a4"/>
            </a:solidFill>
          </a:ln>
        </p:spPr>
        <p:style>
          <a:lnRef idx="0"/>
          <a:fillRef idx="0"/>
          <a:effectRef idx="0"/>
          <a:fontRef idx="minor"/>
        </p:style>
      </p:sp>
      <p:sp>
        <p:nvSpPr>
          <p:cNvPr id="408" name=""/>
          <p:cNvSpPr/>
          <p:nvPr/>
        </p:nvSpPr>
        <p:spPr>
          <a:xfrm>
            <a:off x="2783880" y="5348520"/>
            <a:ext cx="3700080" cy="354240"/>
          </a:xfrm>
          <a:prstGeom prst="rect">
            <a:avLst/>
          </a:prstGeom>
          <a:solidFill>
            <a:srgbClr val="ffffff"/>
          </a:solidFill>
          <a:ln w="0">
            <a:solidFill>
              <a:srgbClr val="3465a4"/>
            </a:solidFill>
          </a:ln>
        </p:spPr>
        <p:style>
          <a:lnRef idx="0"/>
          <a:fillRef idx="0"/>
          <a:effectRef idx="0"/>
          <a:fontRef idx="minor"/>
        </p:style>
      </p:sp>
      <p:sp>
        <p:nvSpPr>
          <p:cNvPr id="409" name=""/>
          <p:cNvSpPr txBox="1"/>
          <p:nvPr/>
        </p:nvSpPr>
        <p:spPr>
          <a:xfrm>
            <a:off x="3651120" y="5307840"/>
            <a:ext cx="1880280" cy="3952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410" name=""/>
          <p:cNvSpPr/>
          <p:nvPr/>
        </p:nvSpPr>
        <p:spPr>
          <a:xfrm>
            <a:off x="5495040" y="544212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411" name=""/>
          <p:cNvSpPr/>
          <p:nvPr/>
        </p:nvSpPr>
        <p:spPr>
          <a:xfrm flipH="1">
            <a:off x="2833560" y="544212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412" name=""/>
          <p:cNvSpPr/>
          <p:nvPr/>
        </p:nvSpPr>
        <p:spPr>
          <a:xfrm>
            <a:off x="2783880" y="5319720"/>
            <a:ext cx="3700080" cy="354240"/>
          </a:xfrm>
          <a:prstGeom prst="rect">
            <a:avLst/>
          </a:prstGeom>
          <a:noFill/>
          <a:ln w="0">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Espace réservé du pied de page 3_164"/>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14" name="Espace réservé du pied de page 3_165"/>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15"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Les territoires ce sont d’abord des gens</a:t>
            </a:r>
            <a:endParaRPr b="0" lang="fr-FR" sz="3200" spc="-1" strike="noStrike">
              <a:solidFill>
                <a:srgbClr val="000000"/>
              </a:solidFill>
              <a:latin typeface="Times New Roman"/>
            </a:endParaRPr>
          </a:p>
        </p:txBody>
      </p:sp>
      <p:sp>
        <p:nvSpPr>
          <p:cNvPr id="416" name="Text Box 4_80"/>
          <p:cNvSpPr/>
          <p:nvPr/>
        </p:nvSpPr>
        <p:spPr>
          <a:xfrm>
            <a:off x="607680" y="1176840"/>
            <a:ext cx="7747560" cy="507780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Ma bibliothèque</a:t>
            </a: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Mes lecteurs</a:t>
            </a: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Mes habitants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c9211e"/>
                </a:solidFill>
                <a:latin typeface="Arial"/>
              </a:rPr>
              <a:t>NON</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Les gens sont là et ailleurs</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Chaque point du maillage est un recours pour une partie des gens d’ici, éventuellement aussi pour des gens d’ailleurs</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 </a:t>
            </a:r>
            <a:endParaRPr b="0" lang="fr-FR" sz="36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Espace réservé du pied de page 3_16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18" name="Espace réservé du pied de page 3_167"/>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19"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Les territoires ce sont d’abord des gens</a:t>
            </a:r>
            <a:endParaRPr b="0" lang="fr-FR" sz="3200" spc="-1" strike="noStrike">
              <a:solidFill>
                <a:srgbClr val="000000"/>
              </a:solidFill>
              <a:latin typeface="Times New Roman"/>
            </a:endParaRPr>
          </a:p>
        </p:txBody>
      </p:sp>
      <p:pic>
        <p:nvPicPr>
          <p:cNvPr id="420" name="" descr=""/>
          <p:cNvPicPr/>
          <p:nvPr/>
        </p:nvPicPr>
        <p:blipFill>
          <a:blip r:embed="rId1"/>
          <a:stretch/>
        </p:blipFill>
        <p:spPr>
          <a:xfrm>
            <a:off x="652680" y="1589040"/>
            <a:ext cx="7849800" cy="3507480"/>
          </a:xfrm>
          <a:prstGeom prst="rect">
            <a:avLst/>
          </a:prstGeom>
          <a:ln w="0">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Espace réservé du pied de page 3_16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22" name="Espace réservé du pied de page 3_169"/>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423" name="" descr=""/>
          <p:cNvPicPr/>
          <p:nvPr/>
        </p:nvPicPr>
        <p:blipFill>
          <a:blip r:embed="rId1"/>
          <a:stretch/>
        </p:blipFill>
        <p:spPr>
          <a:xfrm>
            <a:off x="518760" y="560880"/>
            <a:ext cx="1792080" cy="2860560"/>
          </a:xfrm>
          <a:prstGeom prst="rect">
            <a:avLst/>
          </a:prstGeom>
          <a:ln w="0">
            <a:noFill/>
          </a:ln>
        </p:spPr>
      </p:pic>
      <p:pic>
        <p:nvPicPr>
          <p:cNvPr id="424" name="" descr=""/>
          <p:cNvPicPr/>
          <p:nvPr/>
        </p:nvPicPr>
        <p:blipFill>
          <a:blip r:embed="rId2"/>
          <a:stretch/>
        </p:blipFill>
        <p:spPr>
          <a:xfrm>
            <a:off x="2475720" y="1582920"/>
            <a:ext cx="6210360" cy="4232160"/>
          </a:xfrm>
          <a:prstGeom prst="rect">
            <a:avLst/>
          </a:prstGeom>
          <a:ln w="0">
            <a:noFill/>
          </a:ln>
        </p:spPr>
      </p:pic>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Espace réservé du pied de page 3_170"/>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26" name="Espace réservé du pied de page 3_171"/>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427" name="" descr=""/>
          <p:cNvPicPr/>
          <p:nvPr/>
        </p:nvPicPr>
        <p:blipFill>
          <a:blip r:embed="rId1"/>
          <a:stretch/>
        </p:blipFill>
        <p:spPr>
          <a:xfrm>
            <a:off x="518760" y="560880"/>
            <a:ext cx="1792080" cy="2860560"/>
          </a:xfrm>
          <a:prstGeom prst="rect">
            <a:avLst/>
          </a:prstGeom>
          <a:ln w="0">
            <a:noFill/>
          </a:ln>
        </p:spPr>
      </p:pic>
      <p:pic>
        <p:nvPicPr>
          <p:cNvPr id="428" name="" descr=""/>
          <p:cNvPicPr/>
          <p:nvPr/>
        </p:nvPicPr>
        <p:blipFill>
          <a:blip r:embed="rId2"/>
          <a:stretch/>
        </p:blipFill>
        <p:spPr>
          <a:xfrm>
            <a:off x="827280" y="3488040"/>
            <a:ext cx="7759440" cy="2586240"/>
          </a:xfrm>
          <a:prstGeom prst="rect">
            <a:avLst/>
          </a:prstGeom>
          <a:ln w="0">
            <a:noFill/>
          </a:ln>
        </p:spPr>
      </p:pic>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Espace réservé du pied de page 3_172"/>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30" name="Espace réservé du pied de page 3_173"/>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431" name="" descr=""/>
          <p:cNvPicPr/>
          <p:nvPr/>
        </p:nvPicPr>
        <p:blipFill>
          <a:blip r:embed="rId1"/>
          <a:stretch/>
        </p:blipFill>
        <p:spPr>
          <a:xfrm>
            <a:off x="518760" y="560880"/>
            <a:ext cx="1792080" cy="2860560"/>
          </a:xfrm>
          <a:prstGeom prst="rect">
            <a:avLst/>
          </a:prstGeom>
          <a:ln w="0">
            <a:noFill/>
          </a:ln>
        </p:spPr>
      </p:pic>
      <p:pic>
        <p:nvPicPr>
          <p:cNvPr id="432" name="" descr=""/>
          <p:cNvPicPr/>
          <p:nvPr/>
        </p:nvPicPr>
        <p:blipFill>
          <a:blip r:embed="rId2"/>
          <a:stretch/>
        </p:blipFill>
        <p:spPr>
          <a:xfrm>
            <a:off x="2370240" y="352440"/>
            <a:ext cx="6260040" cy="3615480"/>
          </a:xfrm>
          <a:prstGeom prst="rect">
            <a:avLst/>
          </a:prstGeom>
          <a:ln w="0">
            <a:noFill/>
          </a:ln>
        </p:spPr>
      </p:pic>
      <p:sp>
        <p:nvSpPr>
          <p:cNvPr id="433" name="Text Box 8_ 11"/>
          <p:cNvSpPr/>
          <p:nvPr/>
        </p:nvSpPr>
        <p:spPr>
          <a:xfrm flipH="1">
            <a:off x="1269000" y="4000320"/>
            <a:ext cx="6667560" cy="22251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Ces collègues ont, dans les années 1960 et 1970, pensé la lecture publique comme devant nécessairement se déployer en réseau, seule moyen de garantir une liberté d’accès à toutes les populations.</a:t>
            </a:r>
            <a:endParaRPr b="1" lang="fr-FR" sz="1400" spc="-1" strike="noStrike">
              <a:solidFill>
                <a:srgbClr val="ffffff"/>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Mais ils n’avaient aucun cadre politique pour asseoir cette organisation en réseau. Aussi ont-il imaginé une organisation par l’État et réclamé la nationalisation des personnels de catégorie A et B.</a:t>
            </a:r>
            <a:endParaRPr b="1" lang="fr-FR" sz="1400" spc="-1" strike="noStrike">
              <a:solidFill>
                <a:srgbClr val="ffffff"/>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A ces « sectoristes » se sont opposés les « communalistes » qui pensait que les bibliothèques publiques devait avoir une assises politique locale : la commune.</a:t>
            </a:r>
            <a:br>
              <a:rPr sz="1400"/>
            </a:br>
            <a:r>
              <a:rPr b="0" lang="fr-FR" sz="1400" spc="-1" strike="noStrike">
                <a:solidFill>
                  <a:srgbClr val="000000"/>
                </a:solidFill>
                <a:latin typeface="Arial"/>
                <a:ea typeface="Arial"/>
              </a:rPr>
              <a:t>Aujourd’hui nous pouvons concilier ces deux principes et organiser les réseaux sur un périmètre politique local.</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Espace réservé du pied de page 3_179"/>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35" name="Espace réservé du pied de page 3_180"/>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36" name="PlaceHolder 1"/>
          <p:cNvSpPr>
            <a:spLocks noGrp="1"/>
          </p:cNvSpPr>
          <p:nvPr>
            <p:ph type="title"/>
          </p:nvPr>
        </p:nvSpPr>
        <p:spPr>
          <a:xfrm>
            <a:off x="395280" y="0"/>
            <a:ext cx="8458200" cy="1268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1890 à nos jours</a:t>
            </a:r>
            <a:endParaRPr b="0" lang="fr-FR" sz="3600" spc="-1" strike="noStrike">
              <a:solidFill>
                <a:srgbClr val="000000"/>
              </a:solidFill>
              <a:latin typeface="Times New Roman"/>
            </a:endParaRPr>
          </a:p>
        </p:txBody>
      </p:sp>
      <p:sp>
        <p:nvSpPr>
          <p:cNvPr id="437" name="Text Box 4_83"/>
          <p:cNvSpPr/>
          <p:nvPr/>
        </p:nvSpPr>
        <p:spPr>
          <a:xfrm>
            <a:off x="611640" y="935280"/>
            <a:ext cx="7918200" cy="4291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1890 : Les syndicats de communes</a:t>
            </a:r>
            <a:endParaRPr b="0" lang="fr-FR" sz="2200" spc="-1" strike="noStrike">
              <a:solidFill>
                <a:srgbClr val="3333cc"/>
              </a:solidFill>
              <a:latin typeface="Times New Roman"/>
            </a:endParaRPr>
          </a:p>
        </p:txBody>
      </p:sp>
      <p:sp>
        <p:nvSpPr>
          <p:cNvPr id="438" name="Text Box 4_84"/>
          <p:cNvSpPr/>
          <p:nvPr/>
        </p:nvSpPr>
        <p:spPr>
          <a:xfrm>
            <a:off x="540000" y="1438560"/>
            <a:ext cx="7994520" cy="368280"/>
          </a:xfrm>
          <a:prstGeom prst="rect">
            <a:avLst/>
          </a:prstGeom>
          <a:solidFill>
            <a:srgbClr val="ffff99"/>
          </a:solidFill>
          <a:ln w="0">
            <a:noFill/>
          </a:ln>
        </p:spPr>
        <p:style>
          <a:lnRef idx="0"/>
          <a:fillRef idx="0"/>
          <a:effectRef idx="0"/>
          <a:fontRef idx="minor"/>
        </p:style>
        <p:txBody>
          <a:bodyPr lIns="90000" rIns="90000" tIns="46800" bIns="46800" anchor="t">
            <a:spAutoFit/>
          </a:bodyPr>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rPr>
              <a:t>	</a:t>
            </a:r>
            <a:r>
              <a:rPr b="1" lang="fr-FR" sz="1800" spc="-1" strike="noStrike">
                <a:solidFill>
                  <a:srgbClr val="000000"/>
                </a:solidFill>
                <a:latin typeface="Arial"/>
              </a:rPr>
              <a:t>Bibliothèques de SIVU, SIVOM ou syndicats mixtes</a:t>
            </a:r>
            <a:endParaRPr b="0" lang="fr-FR" sz="1800" spc="-1" strike="noStrike">
              <a:solidFill>
                <a:srgbClr val="3333cc"/>
              </a:solidFill>
              <a:latin typeface="Times New Roman"/>
            </a:endParaRPr>
          </a:p>
        </p:txBody>
      </p:sp>
      <p:sp>
        <p:nvSpPr>
          <p:cNvPr id="439" name="Text Box 4_85"/>
          <p:cNvSpPr/>
          <p:nvPr/>
        </p:nvSpPr>
        <p:spPr>
          <a:xfrm>
            <a:off x="625680" y="1905120"/>
            <a:ext cx="8134200" cy="4291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1965… : Les villes nouvelles</a:t>
            </a:r>
            <a:endParaRPr b="0" lang="fr-FR" sz="2200" spc="-1" strike="noStrike">
              <a:solidFill>
                <a:srgbClr val="3333cc"/>
              </a:solidFill>
              <a:latin typeface="Times New Roman"/>
            </a:endParaRPr>
          </a:p>
        </p:txBody>
      </p:sp>
      <p:sp>
        <p:nvSpPr>
          <p:cNvPr id="440" name="Text Box 4_86"/>
          <p:cNvSpPr/>
          <p:nvPr/>
        </p:nvSpPr>
        <p:spPr>
          <a:xfrm>
            <a:off x="554040" y="2311200"/>
            <a:ext cx="8006040" cy="642600"/>
          </a:xfrm>
          <a:prstGeom prst="rect">
            <a:avLst/>
          </a:prstGeom>
          <a:solidFill>
            <a:srgbClr val="ffff99"/>
          </a:solidFill>
          <a:ln w="0">
            <a:noFill/>
          </a:ln>
        </p:spPr>
        <p:style>
          <a:lnRef idx="0"/>
          <a:fillRef idx="0"/>
          <a:effectRef idx="0"/>
          <a:fontRef idx="minor"/>
        </p:style>
        <p:txBody>
          <a:bodyPr lIns="90000" rIns="90000" tIns="46800" bIns="46800" anchor="t">
            <a:spAutoFit/>
          </a:bodyPr>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rPr>
              <a:t>	</a:t>
            </a:r>
            <a:r>
              <a:rPr b="1" lang="fr-FR" sz="1800" spc="-1" strike="noStrike">
                <a:solidFill>
                  <a:srgbClr val="000000"/>
                </a:solidFill>
                <a:latin typeface="Arial"/>
              </a:rPr>
              <a:t>Toutes les options sont défrichées : transfert intercommunal et mise en réseau, mise en réseau sans transfert, ni transfert ni réseau</a:t>
            </a:r>
            <a:endParaRPr b="0" lang="fr-FR" sz="1800" spc="-1" strike="noStrike">
              <a:solidFill>
                <a:srgbClr val="3333cc"/>
              </a:solidFill>
              <a:latin typeface="Times New Roman"/>
            </a:endParaRPr>
          </a:p>
        </p:txBody>
      </p:sp>
      <p:sp>
        <p:nvSpPr>
          <p:cNvPr id="441" name="Text Box 4_87"/>
          <p:cNvSpPr/>
          <p:nvPr/>
        </p:nvSpPr>
        <p:spPr>
          <a:xfrm>
            <a:off x="621000" y="3151800"/>
            <a:ext cx="7918560" cy="120744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1992. La loi créant les communautés de communes</a:t>
            </a:r>
            <a:br>
              <a:rPr sz="2200"/>
            </a:br>
            <a:r>
              <a:rPr b="1" lang="fr-FR" sz="2200" spc="-1" strike="noStrike">
                <a:solidFill>
                  <a:srgbClr val="006600"/>
                </a:solidFill>
                <a:latin typeface="Arial"/>
              </a:rPr>
              <a:t>     et les communautés de villes</a:t>
            </a:r>
            <a:endParaRPr b="0" lang="fr-FR" sz="2200" spc="-1" strike="noStrike">
              <a:solidFill>
                <a:srgbClr val="3333cc"/>
              </a:solidFill>
              <a:latin typeface="Times New Roman"/>
            </a:endParaRPr>
          </a:p>
          <a:p>
            <a:pPr marL="380880" indent="-380880">
              <a:lnSpc>
                <a:spcPct val="100000"/>
              </a:lnSpc>
              <a:spcBef>
                <a:spcPts val="85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1999. La loi Chevènement du 12 juillet 1999</a:t>
            </a:r>
            <a:endParaRPr b="0" lang="fr-FR" sz="2200" spc="-1" strike="noStrike">
              <a:solidFill>
                <a:srgbClr val="3333cc"/>
              </a:solidFill>
              <a:latin typeface="Times New Roman"/>
            </a:endParaRPr>
          </a:p>
        </p:txBody>
      </p:sp>
      <p:sp>
        <p:nvSpPr>
          <p:cNvPr id="442" name="Text Box 4_88"/>
          <p:cNvSpPr/>
          <p:nvPr/>
        </p:nvSpPr>
        <p:spPr>
          <a:xfrm>
            <a:off x="648000" y="4524480"/>
            <a:ext cx="7846920" cy="4291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2010-2015 : Les lois de réforme territoriale</a:t>
            </a:r>
            <a:endParaRPr b="0" lang="fr-FR" sz="2200" spc="-1" strike="noStrike">
              <a:solidFill>
                <a:srgbClr val="3333cc"/>
              </a:solidFill>
              <a:latin typeface="Times New Roman"/>
            </a:endParaRPr>
          </a:p>
        </p:txBody>
      </p:sp>
      <p:sp>
        <p:nvSpPr>
          <p:cNvPr id="443" name="Text Box 4_89"/>
          <p:cNvSpPr/>
          <p:nvPr/>
        </p:nvSpPr>
        <p:spPr>
          <a:xfrm>
            <a:off x="621000" y="5070600"/>
            <a:ext cx="7964280" cy="916920"/>
          </a:xfrm>
          <a:prstGeom prst="rect">
            <a:avLst/>
          </a:prstGeom>
          <a:solidFill>
            <a:srgbClr val="ffff99"/>
          </a:solidFill>
          <a:ln w="0">
            <a:noFill/>
          </a:ln>
        </p:spPr>
        <p:style>
          <a:lnRef idx="0"/>
          <a:fillRef idx="0"/>
          <a:effectRef idx="0"/>
          <a:fontRef idx="minor"/>
        </p:style>
        <p:txBody>
          <a:bodyPr lIns="90000" rIns="90000" tIns="46800" bIns="46800" anchor="t">
            <a:spAutoFit/>
          </a:bodyPr>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rPr>
              <a:t>	</a:t>
            </a:r>
            <a:r>
              <a:rPr b="1" lang="fr-FR" sz="1800" spc="-1" strike="noStrike">
                <a:solidFill>
                  <a:srgbClr val="000000"/>
                </a:solidFill>
                <a:latin typeface="Arial"/>
              </a:rPr>
              <a:t>De plus en plus d’EPCI sont concernés par la lecture publique</a:t>
            </a:r>
            <a:endParaRPr b="0" lang="fr-FR" sz="1800" spc="-1" strike="noStrike">
              <a:solidFill>
                <a:srgbClr val="3333cc"/>
              </a:solidFill>
              <a:latin typeface="Times New Roman"/>
            </a:endParaRPr>
          </a:p>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0000"/>
                </a:solidFill>
                <a:latin typeface="Arial"/>
              </a:rPr>
              <a:t>      </a:t>
            </a:r>
            <a:r>
              <a:rPr b="1" lang="fr-FR" sz="1800" spc="-1" strike="noStrike">
                <a:solidFill>
                  <a:srgbClr val="000000"/>
                </a:solidFill>
                <a:latin typeface="Arial"/>
              </a:rPr>
              <a:t>Repérimétrages successifs, les derniers au 01/01/2017 avec la loi NoTRE </a:t>
            </a:r>
            <a:endParaRPr b="0" lang="fr-FR" sz="18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4" name="" descr=""/>
          <p:cNvPicPr/>
          <p:nvPr/>
        </p:nvPicPr>
        <p:blipFill>
          <a:blip r:embed="rId1"/>
          <a:stretch/>
        </p:blipFill>
        <p:spPr>
          <a:xfrm>
            <a:off x="567000" y="3193560"/>
            <a:ext cx="4136040" cy="2928240"/>
          </a:xfrm>
          <a:prstGeom prst="rect">
            <a:avLst/>
          </a:prstGeom>
          <a:ln w="0">
            <a:noFill/>
          </a:ln>
        </p:spPr>
      </p:pic>
      <p:sp>
        <p:nvSpPr>
          <p:cNvPr id="445" name="Espace réservé du pied de page 3_1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46" name="Espace réservé du pied de page 3_12"/>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47" name="PlaceHolder 1"/>
          <p:cNvSpPr>
            <a:spLocks noGrp="1"/>
          </p:cNvSpPr>
          <p:nvPr>
            <p:ph type="title"/>
          </p:nvPr>
        </p:nvSpPr>
        <p:spPr>
          <a:xfrm>
            <a:off x="395280" y="0"/>
            <a:ext cx="8458200" cy="1268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Ah ces repérimétrages !</a:t>
            </a:r>
            <a:endParaRPr b="0" lang="fr-FR" sz="3600" spc="-1" strike="noStrike">
              <a:solidFill>
                <a:srgbClr val="000000"/>
              </a:solidFill>
              <a:latin typeface="Times New Roman"/>
            </a:endParaRPr>
          </a:p>
        </p:txBody>
      </p:sp>
      <p:pic>
        <p:nvPicPr>
          <p:cNvPr id="448" name="" descr=""/>
          <p:cNvPicPr/>
          <p:nvPr/>
        </p:nvPicPr>
        <p:blipFill>
          <a:blip r:embed="rId2"/>
          <a:stretch/>
        </p:blipFill>
        <p:spPr>
          <a:xfrm>
            <a:off x="418680" y="929520"/>
            <a:ext cx="1881720" cy="1546920"/>
          </a:xfrm>
          <a:prstGeom prst="rect">
            <a:avLst/>
          </a:prstGeom>
          <a:ln w="0">
            <a:noFill/>
          </a:ln>
        </p:spPr>
      </p:pic>
      <p:pic>
        <p:nvPicPr>
          <p:cNvPr id="449" name="" descr=""/>
          <p:cNvPicPr/>
          <p:nvPr/>
        </p:nvPicPr>
        <p:blipFill>
          <a:blip r:embed="rId3"/>
          <a:stretch/>
        </p:blipFill>
        <p:spPr>
          <a:xfrm>
            <a:off x="4476600" y="1268280"/>
            <a:ext cx="4376880" cy="3123000"/>
          </a:xfrm>
          <a:prstGeom prst="rect">
            <a:avLst/>
          </a:prstGeom>
          <a:ln w="0">
            <a:noFill/>
          </a:ln>
        </p:spPr>
      </p:pic>
      <p:sp>
        <p:nvSpPr>
          <p:cNvPr id="450" name=""/>
          <p:cNvSpPr txBox="1"/>
          <p:nvPr/>
        </p:nvSpPr>
        <p:spPr>
          <a:xfrm>
            <a:off x="5052600" y="4604400"/>
            <a:ext cx="3689280" cy="1583640"/>
          </a:xfrm>
          <a:prstGeom prst="rect">
            <a:avLst/>
          </a:prstGeom>
          <a:noFill/>
          <a:ln w="0">
            <a:noFill/>
          </a:ln>
        </p:spPr>
        <p:txBody>
          <a:bodyPr lIns="90000" rIns="90000" tIns="45000" bIns="45000" anchor="t">
            <a:noAutofit/>
          </a:bodyPr>
          <a:p>
            <a:r>
              <a:rPr b="1" lang="fr-FR" sz="2200" spc="-1" strike="noStrike">
                <a:solidFill>
                  <a:srgbClr val="000000"/>
                </a:solidFill>
                <a:latin typeface="Arial"/>
              </a:rPr>
              <a:t>Alpes de Haute-Provence</a:t>
            </a:r>
            <a:br>
              <a:rPr sz="2200"/>
            </a:br>
            <a:r>
              <a:rPr b="1" lang="fr-FR" sz="2000" spc="-1" strike="noStrike">
                <a:solidFill>
                  <a:srgbClr val="3333cc"/>
                </a:solidFill>
                <a:latin typeface="Arial"/>
              </a:rPr>
              <a:t>2016 : 22 EPCI</a:t>
            </a:r>
            <a:endParaRPr b="0" lang="fr-FR" sz="2000" spc="-1" strike="noStrike">
              <a:solidFill>
                <a:srgbClr val="3333cc"/>
              </a:solidFill>
              <a:latin typeface="Times New Roman"/>
            </a:endParaRPr>
          </a:p>
          <a:p>
            <a:r>
              <a:rPr b="1" lang="fr-FR" sz="2000" spc="-1" strike="noStrike">
                <a:solidFill>
                  <a:srgbClr val="3333cc"/>
                </a:solidFill>
                <a:latin typeface="Arial"/>
              </a:rPr>
              <a:t>17 bassins de vie</a:t>
            </a:r>
            <a:endParaRPr b="0" lang="fr-FR" sz="2000" spc="-1" strike="noStrike">
              <a:solidFill>
                <a:srgbClr val="3333cc"/>
              </a:solidFill>
              <a:latin typeface="Times New Roman"/>
            </a:endParaRPr>
          </a:p>
          <a:p>
            <a:r>
              <a:rPr b="1" lang="fr-FR" sz="2000" spc="-1" strike="noStrike">
                <a:solidFill>
                  <a:srgbClr val="3333cc"/>
                </a:solidFill>
                <a:latin typeface="Arial"/>
              </a:rPr>
              <a:t>2017 : 8 EPCI</a:t>
            </a:r>
            <a:br>
              <a:rPr sz="2200"/>
            </a:br>
            <a:r>
              <a:rPr b="1" lang="fr-FR" sz="1600" spc="-1" strike="noStrike">
                <a:solidFill>
                  <a:srgbClr val="3333cc"/>
                </a:solidFill>
                <a:latin typeface="Arial"/>
              </a:rPr>
              <a:t>dont 1 transdépartemental</a:t>
            </a:r>
            <a:endParaRPr b="0" lang="fr-FR" sz="1600" spc="-1" strike="noStrike">
              <a:solidFill>
                <a:srgbClr val="3333cc"/>
              </a:solidFill>
              <a:latin typeface="Times New Roman"/>
            </a:endParaRPr>
          </a:p>
        </p:txBody>
      </p:sp>
      <p:sp>
        <p:nvSpPr>
          <p:cNvPr id="451" name="Text Box 5_ 27"/>
          <p:cNvSpPr/>
          <p:nvPr/>
        </p:nvSpPr>
        <p:spPr>
          <a:xfrm flipH="1">
            <a:off x="2299320" y="929520"/>
            <a:ext cx="2157480" cy="155412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J’avoue avoir peu goûté la loi NOTRe et ses fusions d’EPCI dont la plupart excèdent les bassins de vie.</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Espace réservé du pied de page 3_184"/>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53" name="Espace réservé du pied de page 3_185"/>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54" name="Rectangle 2_5"/>
          <p:cNvSpPr/>
          <p:nvPr/>
        </p:nvSpPr>
        <p:spPr>
          <a:xfrm>
            <a:off x="395280" y="0"/>
            <a:ext cx="8458200" cy="117684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Une drôle de recette</a:t>
            </a:r>
            <a:endParaRPr b="0" lang="fr-FR" sz="3600" spc="-1" strike="noStrike">
              <a:solidFill>
                <a:srgbClr val="3333cc"/>
              </a:solidFill>
              <a:latin typeface="Times New Roman"/>
            </a:endParaRPr>
          </a:p>
        </p:txBody>
      </p:sp>
      <p:pic>
        <p:nvPicPr>
          <p:cNvPr id="455" name="Picture 8_2" descr="chef"/>
          <p:cNvPicPr/>
          <p:nvPr/>
        </p:nvPicPr>
        <p:blipFill>
          <a:blip r:embed="rId1"/>
          <a:stretch/>
        </p:blipFill>
        <p:spPr>
          <a:xfrm>
            <a:off x="6846840" y="1723680"/>
            <a:ext cx="1905120" cy="2361960"/>
          </a:xfrm>
          <a:prstGeom prst="rect">
            <a:avLst/>
          </a:prstGeom>
          <a:ln w="0">
            <a:noFill/>
          </a:ln>
        </p:spPr>
      </p:pic>
      <p:sp>
        <p:nvSpPr>
          <p:cNvPr id="456" name="Text Box 9_1"/>
          <p:cNvSpPr/>
          <p:nvPr/>
        </p:nvSpPr>
        <p:spPr>
          <a:xfrm>
            <a:off x="4543560" y="1075680"/>
            <a:ext cx="2303280" cy="16556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rPr>
              <a:t>Une recette, normalement, c’est :</a:t>
            </a:r>
            <a:endParaRPr b="0" lang="fr-FR" sz="1600" spc="-1" strike="noStrike">
              <a:solidFill>
                <a:srgbClr val="3333cc"/>
              </a:solidFill>
              <a:latin typeface="Times New Roman"/>
            </a:endParaRPr>
          </a:p>
          <a:p>
            <a:pPr>
              <a:lnSpc>
                <a:spcPct val="100000"/>
              </a:lnSpc>
              <a:spcBef>
                <a:spcPts val="400"/>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rPr>
              <a:t> </a:t>
            </a:r>
            <a:r>
              <a:rPr b="0" lang="fr-FR" sz="1600" spc="-1" strike="noStrike">
                <a:solidFill>
                  <a:srgbClr val="000000"/>
                </a:solidFill>
                <a:latin typeface="Arial"/>
              </a:rPr>
              <a:t>une liste d’ingrédients   indispensable</a:t>
            </a:r>
            <a:endParaRPr b="0" lang="fr-FR" sz="1600" spc="-1" strike="noStrike">
              <a:solidFill>
                <a:srgbClr val="3333cc"/>
              </a:solidFill>
              <a:latin typeface="Times New Roman"/>
            </a:endParaRPr>
          </a:p>
          <a:p>
            <a:pPr>
              <a:lnSpc>
                <a:spcPct val="100000"/>
              </a:lnSpc>
              <a:spcBef>
                <a:spcPts val="400"/>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rPr>
              <a:t> </a:t>
            </a:r>
            <a:r>
              <a:rPr b="0" lang="fr-FR" sz="1600" spc="-1" strike="noStrike">
                <a:solidFill>
                  <a:srgbClr val="000000"/>
                </a:solidFill>
                <a:latin typeface="Arial"/>
              </a:rPr>
              <a:t>des opérations à</a:t>
            </a:r>
            <a:br>
              <a:rPr sz="1600"/>
            </a:br>
            <a:r>
              <a:rPr b="0" lang="fr-FR" sz="1600" spc="-1" strike="noStrike">
                <a:solidFill>
                  <a:srgbClr val="000000"/>
                </a:solidFill>
                <a:latin typeface="Arial"/>
              </a:rPr>
              <a:t>  effectuer dans l’ordre</a:t>
            </a:r>
            <a:endParaRPr b="0" lang="fr-FR" sz="1600" spc="-1" strike="noStrike">
              <a:solidFill>
                <a:srgbClr val="3333cc"/>
              </a:solidFill>
              <a:latin typeface="Times New Roman"/>
            </a:endParaRPr>
          </a:p>
        </p:txBody>
      </p:sp>
      <p:sp>
        <p:nvSpPr>
          <p:cNvPr id="457" name="AutoShape 10_1"/>
          <p:cNvSpPr/>
          <p:nvPr/>
        </p:nvSpPr>
        <p:spPr>
          <a:xfrm flipH="1">
            <a:off x="4543560" y="1002960"/>
            <a:ext cx="2303280" cy="1728720"/>
          </a:xfrm>
          <a:prstGeom prst="wedgeRectCallout">
            <a:avLst>
              <a:gd name="adj1" fmla="val -72402"/>
              <a:gd name="adj2" fmla="val 24194"/>
            </a:avLst>
          </a:prstGeom>
          <a:noFill/>
          <a:ln w="9360">
            <a:solidFill>
              <a:srgbClr val="00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5050"/>
        </a:solidFill>
      </p:bgPr>
    </p:bg>
    <p:spTree>
      <p:nvGrpSpPr>
        <p:cNvPr id="1" name=""/>
        <p:cNvGrpSpPr/>
        <p:nvPr/>
      </p:nvGrpSpPr>
      <p:grpSpPr>
        <a:xfrm>
          <a:off x="0" y="0"/>
          <a:ext cx="0" cy="0"/>
          <a:chOff x="0" y="0"/>
          <a:chExt cx="0" cy="0"/>
        </a:xfrm>
      </p:grpSpPr>
      <p:sp>
        <p:nvSpPr>
          <p:cNvPr id="75" name="PlaceHolder 1"/>
          <p:cNvSpPr>
            <a:spLocks noGrp="1"/>
          </p:cNvSpPr>
          <p:nvPr>
            <p:ph/>
          </p:nvPr>
        </p:nvSpPr>
        <p:spPr>
          <a:xfrm>
            <a:off x="702360" y="777600"/>
            <a:ext cx="8153280" cy="4465440"/>
          </a:xfrm>
          <a:prstGeom prst="rect">
            <a:avLst/>
          </a:prstGeom>
          <a:noFill/>
          <a:ln w="0">
            <a:noFill/>
          </a:ln>
        </p:spPr>
        <p:txBody>
          <a:bodyPr anchor="t">
            <a:normAutofit/>
          </a:bodyPr>
          <a:p>
            <a:pPr marL="342720" indent="0" algn="ctr">
              <a:lnSpc>
                <a:spcPct val="100000"/>
              </a:lnSpc>
              <a:spcBef>
                <a:spcPts val="4723"/>
              </a:spcBef>
              <a:spcAft>
                <a:spcPts val="1349"/>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400" spc="-1" strike="noStrike">
              <a:solidFill>
                <a:srgbClr val="000000"/>
              </a:solidFill>
              <a:latin typeface="Times New Roman"/>
            </a:endParaRPr>
          </a:p>
          <a:p>
            <a:pPr marL="342720" indent="0" algn="ctr">
              <a:lnSpc>
                <a:spcPct val="100000"/>
              </a:lnSpc>
              <a:spcBef>
                <a:spcPts val="4723"/>
              </a:spcBef>
              <a:spcAft>
                <a:spcPts val="134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5400" spc="-1" strike="noStrike">
                <a:solidFill>
                  <a:srgbClr val="ffffff"/>
                </a:solidFill>
                <a:latin typeface="Arial"/>
                <a:ea typeface="Times New Roman"/>
              </a:rPr>
              <a:t>La lecture</a:t>
            </a:r>
            <a:br>
              <a:rPr sz="5400"/>
            </a:br>
            <a:r>
              <a:rPr b="1" lang="fr-FR" sz="5400" spc="-1" strike="noStrike">
                <a:solidFill>
                  <a:srgbClr val="ffffff"/>
                </a:solidFill>
                <a:latin typeface="Arial"/>
                <a:ea typeface="Times New Roman"/>
              </a:rPr>
              <a:t>publique </a:t>
            </a:r>
            <a:br>
              <a:rPr sz="5400"/>
            </a:br>
            <a:r>
              <a:rPr b="1" lang="fr-FR" sz="5400" spc="-1" strike="noStrike">
                <a:solidFill>
                  <a:srgbClr val="ffffff"/>
                </a:solidFill>
                <a:latin typeface="Arial"/>
              </a:rPr>
              <a:t> </a:t>
            </a:r>
            <a:endParaRPr b="0" lang="fr-FR" sz="5400" spc="-1" strike="noStrike">
              <a:solidFill>
                <a:srgbClr val="000000"/>
              </a:solidFill>
              <a:latin typeface="Times New Roman"/>
            </a:endParaRPr>
          </a:p>
          <a:p>
            <a:pPr marL="342720" indent="0" algn="ctr">
              <a:lnSpc>
                <a:spcPct val="100000"/>
              </a:lnSpc>
              <a:spcBef>
                <a:spcPts val="4723"/>
              </a:spcBef>
              <a:spcAft>
                <a:spcPts val="1349"/>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400" spc="-1" strike="noStrike">
              <a:solidFill>
                <a:srgbClr val="000000"/>
              </a:solidFill>
              <a:latin typeface="Times New Roman"/>
            </a:endParaRPr>
          </a:p>
        </p:txBody>
      </p:sp>
      <p:sp>
        <p:nvSpPr>
          <p:cNvPr id="76" name="Espace réservé du pied de page 3_0"/>
          <p:cNvSpPr/>
          <p:nvPr/>
        </p:nvSpPr>
        <p:spPr>
          <a:xfrm>
            <a:off x="317880" y="634824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ffffff"/>
                </a:solidFill>
                <a:latin typeface="Arial"/>
                <a:ea typeface="Times New Roman"/>
              </a:rPr>
              <a:t>ABD Conférence de clôture 27/09/2022 / Dominique Lahary</a:t>
            </a:r>
            <a:endParaRPr b="0" lang="fr-FR" sz="1200" spc="-1" strike="noStrike">
              <a:solidFill>
                <a:srgbClr val="ffffff"/>
              </a:solidFill>
              <a:latin typeface="Times New Roman"/>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Espace réservé du pied de page 3_18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59" name="Espace réservé du pied de page 3_186"/>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60" name="Text Box 4_90"/>
          <p:cNvSpPr/>
          <p:nvPr/>
        </p:nvSpPr>
        <p:spPr>
          <a:xfrm>
            <a:off x="731160" y="1149480"/>
            <a:ext cx="7918560" cy="481140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5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Des ingrédients</a:t>
            </a:r>
            <a:endParaRPr b="0" lang="fr-FR" sz="2200" spc="-1" strike="noStrike">
              <a:solidFill>
                <a:srgbClr val="3333cc"/>
              </a:solidFill>
              <a:latin typeface="Times New Roman"/>
            </a:endParaRPr>
          </a:p>
          <a:p>
            <a:pPr marL="380880" indent="-38088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fr-FR" sz="1800" spc="-1" strike="noStrike">
                <a:solidFill>
                  <a:srgbClr val="3333cc"/>
                </a:solidFill>
                <a:latin typeface="Arial"/>
              </a:rPr>
              <a:t>	</a:t>
            </a:r>
            <a:r>
              <a:rPr b="1" lang="fr-FR" sz="1800" spc="-1" strike="noStrike">
                <a:solidFill>
                  <a:srgbClr val="3333cc"/>
                </a:solidFill>
                <a:latin typeface="Arial"/>
              </a:rPr>
              <a:t>Transferts</a:t>
            </a:r>
            <a:endParaRPr b="0" lang="fr-FR" sz="1800" spc="-1" strike="noStrike">
              <a:solidFill>
                <a:srgbClr val="3333cc"/>
              </a:solidFill>
              <a:latin typeface="Times New Roman"/>
            </a:endParaRPr>
          </a:p>
          <a:p>
            <a:pPr marL="380880" indent="-38088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rPr>
              <a:t>	</a:t>
            </a:r>
            <a:r>
              <a:rPr b="1" lang="fr-FR" sz="1800" spc="-1" strike="noStrike">
                <a:solidFill>
                  <a:srgbClr val="3333cc"/>
                </a:solidFill>
                <a:latin typeface="Arial"/>
              </a:rPr>
              <a:t>Réseau informatique</a:t>
            </a:r>
            <a:endParaRPr b="0" lang="fr-FR" sz="1800" spc="-1" strike="noStrike">
              <a:solidFill>
                <a:srgbClr val="3333cc"/>
              </a:solidFill>
              <a:latin typeface="Times New Roman"/>
            </a:endParaRPr>
          </a:p>
          <a:p>
            <a:pPr marL="380880" indent="-38088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rPr>
              <a:t>	</a:t>
            </a:r>
            <a:r>
              <a:rPr b="1" lang="fr-FR" sz="1800" spc="-1" strike="noStrike">
                <a:solidFill>
                  <a:srgbClr val="3333cc"/>
                </a:solidFill>
                <a:latin typeface="Arial"/>
              </a:rPr>
              <a:t>Ressources humaines</a:t>
            </a:r>
            <a:endParaRPr b="0" lang="fr-FR" sz="1800" spc="-1" strike="noStrike">
              <a:solidFill>
                <a:srgbClr val="3333cc"/>
              </a:solidFill>
              <a:latin typeface="Times New Roman"/>
            </a:endParaRPr>
          </a:p>
          <a:p>
            <a:pPr marL="380880" indent="-38088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rPr>
              <a:t>	</a:t>
            </a:r>
            <a:r>
              <a:rPr b="1" lang="fr-FR" sz="1800" spc="-1" strike="noStrike">
                <a:solidFill>
                  <a:srgbClr val="3333cc"/>
                </a:solidFill>
                <a:latin typeface="Arial"/>
              </a:rPr>
              <a:t>Mutualisation</a:t>
            </a:r>
            <a:endParaRPr b="0" lang="fr-FR" sz="1800" spc="-1" strike="noStrike">
              <a:solidFill>
                <a:srgbClr val="3333cc"/>
              </a:solidFill>
              <a:latin typeface="Times New Roman"/>
            </a:endParaRPr>
          </a:p>
          <a:p>
            <a:pPr marL="380880" indent="-38088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rPr>
              <a:t>	</a:t>
            </a:r>
            <a:r>
              <a:rPr b="1" lang="fr-FR" sz="1800" spc="-1" strike="noStrike">
                <a:solidFill>
                  <a:srgbClr val="3333cc"/>
                </a:solidFill>
                <a:latin typeface="Arial"/>
              </a:rPr>
              <a:t>Services et animations</a:t>
            </a:r>
            <a:endParaRPr b="0" lang="fr-FR" sz="1800" spc="-1" strike="noStrike">
              <a:solidFill>
                <a:srgbClr val="3333cc"/>
              </a:solidFill>
              <a:latin typeface="Times New Roman"/>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On prend ceux qu’on veut</a:t>
            </a:r>
            <a:endParaRPr b="0" lang="fr-FR" sz="2200" spc="-1" strike="noStrike">
              <a:solidFill>
                <a:srgbClr val="3333cc"/>
              </a:solidFill>
              <a:latin typeface="Times New Roman"/>
            </a:endParaRPr>
          </a:p>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On fait tout d’un coup ou par étape</a:t>
            </a:r>
            <a:endParaRPr b="0" lang="fr-FR" sz="2200" spc="-1" strike="noStrike">
              <a:solidFill>
                <a:srgbClr val="3333cc"/>
              </a:solidFill>
              <a:latin typeface="Times New Roman"/>
            </a:endParaRPr>
          </a:p>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rPr>
              <a:t>     </a:t>
            </a:r>
            <a:r>
              <a:rPr b="1" lang="fr-FR" sz="1800" spc="-1" strike="noStrike">
                <a:solidFill>
                  <a:srgbClr val="3333cc"/>
                </a:solidFill>
                <a:latin typeface="Arial"/>
              </a:rPr>
              <a:t>	</a:t>
            </a:r>
            <a:r>
              <a:rPr b="1" lang="fr-FR" sz="1800" spc="-1" strike="noStrike">
                <a:solidFill>
                  <a:srgbClr val="3333cc"/>
                </a:solidFill>
                <a:latin typeface="Arial"/>
              </a:rPr>
              <a:t>et dans n’importe que ordre</a:t>
            </a:r>
            <a:endParaRPr b="0" lang="fr-FR" sz="1800" spc="-1" strike="noStrike">
              <a:solidFill>
                <a:srgbClr val="3333cc"/>
              </a:solidFill>
              <a:latin typeface="Times New Roman"/>
            </a:endParaRPr>
          </a:p>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rPr>
              <a:t>	</a:t>
            </a:r>
            <a:r>
              <a:rPr b="1" lang="fr-FR" sz="1800" spc="-1" strike="noStrike">
                <a:solidFill>
                  <a:srgbClr val="3333cc"/>
                </a:solidFill>
                <a:latin typeface="Arial"/>
              </a:rPr>
              <a:t>Transférer bien avant de mutualiser, ou l’inverse</a:t>
            </a:r>
            <a:endParaRPr b="0" lang="fr-FR" sz="1800" spc="-1" strike="noStrike">
              <a:solidFill>
                <a:srgbClr val="3333cc"/>
              </a:solidFill>
              <a:latin typeface="Times New Roman"/>
            </a:endParaRPr>
          </a:p>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rPr>
              <a:t>	</a:t>
            </a:r>
            <a:r>
              <a:rPr b="1" lang="fr-FR" sz="1800" spc="-1" strike="noStrike">
                <a:solidFill>
                  <a:srgbClr val="3333cc"/>
                </a:solidFill>
                <a:latin typeface="Arial"/>
              </a:rPr>
              <a:t>Mais si peut commencer par le projet c’est mieux !</a:t>
            </a:r>
            <a:endParaRPr b="0" lang="fr-FR" sz="1800" spc="-1" strike="noStrike">
              <a:solidFill>
                <a:srgbClr val="3333cc"/>
              </a:solidFill>
              <a:latin typeface="Times New Roman"/>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Il n’y a pas de modèle</a:t>
            </a:r>
            <a:endParaRPr b="0" lang="fr-FR" sz="2200" spc="-1" strike="noStrike">
              <a:solidFill>
                <a:srgbClr val="3333cc"/>
              </a:solidFill>
              <a:latin typeface="Times New Roman"/>
            </a:endParaRPr>
          </a:p>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6600"/>
                </a:solidFill>
                <a:latin typeface="Arial"/>
              </a:rPr>
              <a:t>    </a:t>
            </a:r>
            <a:r>
              <a:rPr b="1" lang="fr-FR" sz="1800" spc="-1" strike="noStrike">
                <a:solidFill>
                  <a:srgbClr val="3333cc"/>
                </a:solidFill>
                <a:latin typeface="Arial"/>
              </a:rPr>
              <a:t> </a:t>
            </a:r>
            <a:r>
              <a:rPr b="1" lang="fr-FR" sz="1800" spc="-1" strike="noStrike">
                <a:solidFill>
                  <a:srgbClr val="3333cc"/>
                </a:solidFill>
                <a:latin typeface="Arial"/>
              </a:rPr>
              <a:t>Adaptation au contexte local</a:t>
            </a:r>
            <a:endParaRPr b="0" lang="fr-FR" sz="1800" spc="-1" strike="noStrike">
              <a:solidFill>
                <a:srgbClr val="3333cc"/>
              </a:solidFill>
              <a:latin typeface="Times New Roman"/>
            </a:endParaRPr>
          </a:p>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3333cc"/>
                </a:solidFill>
                <a:latin typeface="Arial"/>
              </a:rPr>
              <a:t>	</a:t>
            </a:r>
            <a:r>
              <a:rPr b="1" lang="fr-FR" sz="1800" spc="-1" strike="noStrike">
                <a:solidFill>
                  <a:srgbClr val="3333cc"/>
                </a:solidFill>
                <a:latin typeface="Arial"/>
              </a:rPr>
              <a:t>Liberté de choix des acteurs</a:t>
            </a:r>
            <a:endParaRPr b="0" lang="fr-FR" sz="1800" spc="-1" strike="noStrike">
              <a:solidFill>
                <a:srgbClr val="3333cc"/>
              </a:solidFill>
              <a:latin typeface="Times New Roman"/>
            </a:endParaRPr>
          </a:p>
        </p:txBody>
      </p:sp>
      <p:pic>
        <p:nvPicPr>
          <p:cNvPr id="461" name="Picture 8_0" descr="chef"/>
          <p:cNvPicPr/>
          <p:nvPr/>
        </p:nvPicPr>
        <p:blipFill>
          <a:blip r:embed="rId1"/>
          <a:stretch/>
        </p:blipFill>
        <p:spPr>
          <a:xfrm>
            <a:off x="6849360" y="1725840"/>
            <a:ext cx="1905120" cy="2361960"/>
          </a:xfrm>
          <a:prstGeom prst="rect">
            <a:avLst/>
          </a:prstGeom>
          <a:ln w="0">
            <a:noFill/>
          </a:ln>
        </p:spPr>
      </p:pic>
      <p:sp>
        <p:nvSpPr>
          <p:cNvPr id="462" name="Text Box 9_3"/>
          <p:cNvSpPr/>
          <p:nvPr/>
        </p:nvSpPr>
        <p:spPr>
          <a:xfrm>
            <a:off x="4546080" y="1077840"/>
            <a:ext cx="2303280" cy="16556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rPr>
              <a:t>Une recette, normalement, c’est :</a:t>
            </a:r>
            <a:endParaRPr b="0" lang="fr-FR" sz="1600" spc="-1" strike="noStrike">
              <a:solidFill>
                <a:srgbClr val="3333cc"/>
              </a:solidFill>
              <a:latin typeface="Times New Roman"/>
            </a:endParaRPr>
          </a:p>
          <a:p>
            <a:pPr>
              <a:lnSpc>
                <a:spcPct val="100000"/>
              </a:lnSpc>
              <a:spcBef>
                <a:spcPts val="400"/>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rPr>
              <a:t> </a:t>
            </a:r>
            <a:r>
              <a:rPr b="0" lang="fr-FR" sz="1600" spc="-1" strike="noStrike">
                <a:solidFill>
                  <a:srgbClr val="000000"/>
                </a:solidFill>
                <a:latin typeface="Arial"/>
              </a:rPr>
              <a:t>une liste d’ingrédients   indispensable</a:t>
            </a:r>
            <a:endParaRPr b="0" lang="fr-FR" sz="1600" spc="-1" strike="noStrike">
              <a:solidFill>
                <a:srgbClr val="3333cc"/>
              </a:solidFill>
              <a:latin typeface="Times New Roman"/>
            </a:endParaRPr>
          </a:p>
          <a:p>
            <a:pPr>
              <a:lnSpc>
                <a:spcPct val="100000"/>
              </a:lnSpc>
              <a:spcBef>
                <a:spcPts val="400"/>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rPr>
              <a:t> </a:t>
            </a:r>
            <a:r>
              <a:rPr b="0" lang="fr-FR" sz="1600" spc="-1" strike="noStrike">
                <a:solidFill>
                  <a:srgbClr val="000000"/>
                </a:solidFill>
                <a:latin typeface="Arial"/>
              </a:rPr>
              <a:t>des opérations à</a:t>
            </a:r>
            <a:br>
              <a:rPr sz="1600"/>
            </a:br>
            <a:r>
              <a:rPr b="0" lang="fr-FR" sz="1600" spc="-1" strike="noStrike">
                <a:solidFill>
                  <a:srgbClr val="000000"/>
                </a:solidFill>
                <a:latin typeface="Arial"/>
              </a:rPr>
              <a:t>  effectuer dans l’ordre</a:t>
            </a:r>
            <a:endParaRPr b="0" lang="fr-FR" sz="1600" spc="-1" strike="noStrike">
              <a:solidFill>
                <a:srgbClr val="3333cc"/>
              </a:solidFill>
              <a:latin typeface="Times New Roman"/>
            </a:endParaRPr>
          </a:p>
        </p:txBody>
      </p:sp>
      <p:sp>
        <p:nvSpPr>
          <p:cNvPr id="463" name="AutoShape 10_0"/>
          <p:cNvSpPr/>
          <p:nvPr/>
        </p:nvSpPr>
        <p:spPr>
          <a:xfrm flipH="1">
            <a:off x="4546080" y="1005120"/>
            <a:ext cx="2303280" cy="1728720"/>
          </a:xfrm>
          <a:prstGeom prst="wedgeRectCallout">
            <a:avLst>
              <a:gd name="adj1" fmla="val -72402"/>
              <a:gd name="adj2" fmla="val 24194"/>
            </a:avLst>
          </a:prstGeom>
          <a:noFill/>
          <a:ln w="9360">
            <a:solidFill>
              <a:srgbClr val="000000"/>
            </a:solidFill>
            <a:miter/>
          </a:ln>
        </p:spPr>
        <p:style>
          <a:lnRef idx="0"/>
          <a:fillRef idx="0"/>
          <a:effectRef idx="0"/>
          <a:fontRef idx="minor"/>
        </p:style>
      </p:sp>
      <p:sp>
        <p:nvSpPr>
          <p:cNvPr id="464" name="Rectangle 2_6"/>
          <p:cNvSpPr/>
          <p:nvPr/>
        </p:nvSpPr>
        <p:spPr>
          <a:xfrm>
            <a:off x="395280" y="0"/>
            <a:ext cx="8458200" cy="119052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3333cc"/>
                </a:solidFill>
                <a:latin typeface="Arial"/>
                <a:ea typeface="Times New Roman"/>
              </a:rPr>
              <a:t>La lecture publique intercommunale, c’est l’inverse</a:t>
            </a:r>
            <a:endParaRPr b="0" lang="fr-FR" sz="26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Espace réservé du pied de page 3_182"/>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66" name="Espace réservé du pied de page 3_187"/>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67" name="Text Box 3_1"/>
          <p:cNvSpPr/>
          <p:nvPr/>
        </p:nvSpPr>
        <p:spPr>
          <a:xfrm>
            <a:off x="718200" y="1301760"/>
            <a:ext cx="3166920" cy="42912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cc99"/>
                </a:solidFill>
                <a:latin typeface="Arial"/>
              </a:rPr>
              <a:t>Réseau sans transfert</a:t>
            </a:r>
            <a:endParaRPr b="0" lang="fr-FR" sz="2200" spc="-1" strike="noStrike">
              <a:solidFill>
                <a:srgbClr val="3333cc"/>
              </a:solidFill>
              <a:latin typeface="Times New Roman"/>
            </a:endParaRPr>
          </a:p>
        </p:txBody>
      </p:sp>
      <p:sp>
        <p:nvSpPr>
          <p:cNvPr id="468" name="Text Box 4_91"/>
          <p:cNvSpPr/>
          <p:nvPr/>
        </p:nvSpPr>
        <p:spPr>
          <a:xfrm>
            <a:off x="3885120" y="1662120"/>
            <a:ext cx="3166920" cy="42912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ff5050"/>
                </a:solidFill>
                <a:latin typeface="Arial"/>
              </a:rPr>
              <a:t>Transfert sans réseau</a:t>
            </a:r>
            <a:endParaRPr b="0" lang="fr-FR" sz="2200" spc="-1" strike="noStrike">
              <a:solidFill>
                <a:srgbClr val="3333cc"/>
              </a:solidFill>
              <a:latin typeface="Times New Roman"/>
            </a:endParaRPr>
          </a:p>
        </p:txBody>
      </p:sp>
      <p:sp>
        <p:nvSpPr>
          <p:cNvPr id="469" name="Text Box 5_4"/>
          <p:cNvSpPr/>
          <p:nvPr/>
        </p:nvSpPr>
        <p:spPr>
          <a:xfrm>
            <a:off x="933840" y="2167200"/>
            <a:ext cx="4824720" cy="42912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0000"/>
                </a:solidFill>
                <a:latin typeface="Arial"/>
              </a:rPr>
              <a:t>Catalogue partiellement commun</a:t>
            </a:r>
            <a:endParaRPr b="0" lang="fr-FR" sz="2200" spc="-1" strike="noStrike">
              <a:solidFill>
                <a:srgbClr val="3333cc"/>
              </a:solidFill>
              <a:latin typeface="Times New Roman"/>
            </a:endParaRPr>
          </a:p>
        </p:txBody>
      </p:sp>
      <p:sp>
        <p:nvSpPr>
          <p:cNvPr id="470" name="Text Box 6_8"/>
          <p:cNvSpPr/>
          <p:nvPr/>
        </p:nvSpPr>
        <p:spPr>
          <a:xfrm>
            <a:off x="1473840" y="2733480"/>
            <a:ext cx="7091280" cy="42912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       </a:t>
            </a:r>
            <a:r>
              <a:rPr b="1" lang="fr-FR" sz="2200" spc="-1" strike="noStrike">
                <a:solidFill>
                  <a:srgbClr val="3333cc"/>
                </a:solidFill>
                <a:latin typeface="Arial"/>
              </a:rPr>
              <a:t>Coopération uniquement sur l’action culturelle</a:t>
            </a:r>
            <a:endParaRPr b="0" lang="fr-FR" sz="2200" spc="-1" strike="noStrike">
              <a:solidFill>
                <a:srgbClr val="3333cc"/>
              </a:solidFill>
              <a:latin typeface="Times New Roman"/>
            </a:endParaRPr>
          </a:p>
        </p:txBody>
      </p:sp>
      <p:sp>
        <p:nvSpPr>
          <p:cNvPr id="471" name="Text Box 7_3"/>
          <p:cNvSpPr/>
          <p:nvPr/>
        </p:nvSpPr>
        <p:spPr>
          <a:xfrm>
            <a:off x="1005480" y="3175200"/>
            <a:ext cx="6769080" cy="42912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cc99"/>
                </a:solidFill>
                <a:latin typeface="Arial"/>
              </a:rPr>
              <a:t>Projet politique initial ou après plusieurs années</a:t>
            </a:r>
            <a:endParaRPr b="0" lang="fr-FR" sz="2200" spc="-1" strike="noStrike">
              <a:solidFill>
                <a:srgbClr val="3333cc"/>
              </a:solidFill>
              <a:latin typeface="Times New Roman"/>
            </a:endParaRPr>
          </a:p>
        </p:txBody>
      </p:sp>
      <p:sp>
        <p:nvSpPr>
          <p:cNvPr id="472" name="Text Box 8_3"/>
          <p:cNvSpPr/>
          <p:nvPr/>
        </p:nvSpPr>
        <p:spPr>
          <a:xfrm>
            <a:off x="284760" y="3679920"/>
            <a:ext cx="3816360" cy="42912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0000"/>
                </a:solidFill>
                <a:latin typeface="Arial"/>
              </a:rPr>
              <a:t>Navette retour seulement</a:t>
            </a:r>
            <a:endParaRPr b="0" lang="fr-FR" sz="2200" spc="-1" strike="noStrike">
              <a:solidFill>
                <a:srgbClr val="3333cc"/>
              </a:solidFill>
              <a:latin typeface="Times New Roman"/>
            </a:endParaRPr>
          </a:p>
        </p:txBody>
      </p:sp>
      <p:sp>
        <p:nvSpPr>
          <p:cNvPr id="473" name="Text Box 9_4"/>
          <p:cNvSpPr/>
          <p:nvPr/>
        </p:nvSpPr>
        <p:spPr>
          <a:xfrm>
            <a:off x="3813840" y="4038840"/>
            <a:ext cx="3816360" cy="42912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ff5050"/>
                </a:solidFill>
                <a:latin typeface="Arial"/>
              </a:rPr>
              <a:t>Navette aller seulement</a:t>
            </a:r>
            <a:endParaRPr b="0" lang="fr-FR" sz="2200" spc="-1" strike="noStrike">
              <a:solidFill>
                <a:srgbClr val="3333cc"/>
              </a:solidFill>
              <a:latin typeface="Times New Roman"/>
            </a:endParaRPr>
          </a:p>
        </p:txBody>
      </p:sp>
      <p:sp>
        <p:nvSpPr>
          <p:cNvPr id="474" name="Text Box 4_92"/>
          <p:cNvSpPr/>
          <p:nvPr/>
        </p:nvSpPr>
        <p:spPr>
          <a:xfrm>
            <a:off x="645120" y="5478480"/>
            <a:ext cx="7918200" cy="76428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Et à tout moment on peut franchir une étape</a:t>
            </a:r>
            <a:endParaRPr b="0" lang="fr-FR" sz="2200" spc="-1" strike="noStrike">
              <a:solidFill>
                <a:srgbClr val="3333cc"/>
              </a:solidFill>
              <a:latin typeface="Times New Roman"/>
            </a:endParaRPr>
          </a:p>
          <a:p>
            <a:pPr marL="380880" indent="-380880">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6600"/>
                </a:solidFill>
                <a:latin typeface="Arial"/>
              </a:rPr>
              <a:t>	</a:t>
            </a:r>
            <a:r>
              <a:rPr b="1" lang="fr-FR" sz="1800" spc="-1" strike="noStrike">
                <a:solidFill>
                  <a:srgbClr val="ff5050"/>
                </a:solidFill>
                <a:latin typeface="Arial"/>
              </a:rPr>
              <a:t>Le fonctionnement d’un réseau n’est pas figé une fois pour toute</a:t>
            </a:r>
            <a:endParaRPr b="0" lang="fr-FR" sz="1800" spc="-1" strike="noStrike">
              <a:solidFill>
                <a:srgbClr val="3333cc"/>
              </a:solidFill>
              <a:latin typeface="Times New Roman"/>
            </a:endParaRPr>
          </a:p>
        </p:txBody>
      </p:sp>
      <p:sp>
        <p:nvSpPr>
          <p:cNvPr id="475" name="Text Box 11_1"/>
          <p:cNvSpPr/>
          <p:nvPr/>
        </p:nvSpPr>
        <p:spPr>
          <a:xfrm>
            <a:off x="933840" y="4470480"/>
            <a:ext cx="6769080" cy="76428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0000ff"/>
                </a:solidFill>
                <a:latin typeface="Arial"/>
              </a:rPr>
              <a:t>Bibliothèques interco et municipales dans le même réseau informatique</a:t>
            </a:r>
            <a:endParaRPr b="0" lang="fr-FR" sz="2200" spc="-1" strike="noStrike">
              <a:solidFill>
                <a:srgbClr val="3333cc"/>
              </a:solidFill>
              <a:latin typeface="Times New Roman"/>
            </a:endParaRPr>
          </a:p>
        </p:txBody>
      </p:sp>
      <p:sp>
        <p:nvSpPr>
          <p:cNvPr id="476" name="Rectangle 2_7"/>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(Presque) Tout est possible</a:t>
            </a:r>
            <a:endParaRPr b="0" lang="fr-FR" sz="36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Espace réservé du pied de page 3_39"/>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78" name="Espace réservé du pied de page 3_40"/>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79" name="Rectangle 2_21"/>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La navette...</a:t>
            </a:r>
            <a:endParaRPr b="0" lang="fr-FR" sz="3600" spc="-1" strike="noStrike">
              <a:solidFill>
                <a:srgbClr val="3333cc"/>
              </a:solidFill>
              <a:latin typeface="Times New Roman"/>
            </a:endParaRPr>
          </a:p>
        </p:txBody>
      </p:sp>
      <p:sp>
        <p:nvSpPr>
          <p:cNvPr id="480" name=""/>
          <p:cNvSpPr txBox="1"/>
          <p:nvPr/>
        </p:nvSpPr>
        <p:spPr>
          <a:xfrm>
            <a:off x="711360" y="5410080"/>
            <a:ext cx="7886520" cy="639000"/>
          </a:xfrm>
          <a:prstGeom prst="rect">
            <a:avLst/>
          </a:prstGeom>
          <a:noFill/>
          <a:ln w="0">
            <a:noFill/>
          </a:ln>
        </p:spPr>
        <p:txBody>
          <a:bodyPr lIns="90000" rIns="90000" tIns="45000" bIns="45000" anchor="t">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 </a:t>
            </a:r>
            <a:r>
              <a:rPr b="1" lang="fr-FR" sz="3600" spc="-1" strike="noStrike">
                <a:solidFill>
                  <a:srgbClr val="3333cc"/>
                </a:solidFill>
                <a:latin typeface="Arial"/>
                <a:ea typeface="Times New Roman"/>
              </a:rPr>
              <a:t>est un transport en commun !</a:t>
            </a:r>
            <a:endParaRPr b="0" lang="fr-FR" sz="3600" spc="-1" strike="noStrike">
              <a:solidFill>
                <a:srgbClr val="3333cc"/>
              </a:solidFill>
              <a:latin typeface="Times New Roman"/>
            </a:endParaRPr>
          </a:p>
        </p:txBody>
      </p:sp>
      <p:pic>
        <p:nvPicPr>
          <p:cNvPr id="481" name="" descr=""/>
          <p:cNvPicPr/>
          <p:nvPr/>
        </p:nvPicPr>
        <p:blipFill>
          <a:blip r:embed="rId1"/>
          <a:stretch/>
        </p:blipFill>
        <p:spPr>
          <a:xfrm>
            <a:off x="1707120" y="1084320"/>
            <a:ext cx="6162480" cy="4257360"/>
          </a:xfrm>
          <a:prstGeom prst="rect">
            <a:avLst/>
          </a:prstGeom>
          <a:ln w="0">
            <a:noFill/>
          </a:ln>
        </p:spPr>
      </p:pic>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Espace réservé du pied de page 3_263"/>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83" name="Espace réservé du pied de page 3_264"/>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84" name="Rectangle 2_32"/>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Longtemps j’ai projeté cette diapo</a:t>
            </a:r>
            <a:endParaRPr b="0" lang="fr-FR" sz="3600" spc="-1" strike="noStrike">
              <a:solidFill>
                <a:srgbClr val="3333cc"/>
              </a:solidFill>
              <a:latin typeface="Times New Roman"/>
            </a:endParaRPr>
          </a:p>
        </p:txBody>
      </p:sp>
      <p:pic>
        <p:nvPicPr>
          <p:cNvPr id="485" name="" descr=""/>
          <p:cNvPicPr/>
          <p:nvPr/>
        </p:nvPicPr>
        <p:blipFill>
          <a:blip r:embed="rId1"/>
          <a:stretch/>
        </p:blipFill>
        <p:spPr>
          <a:xfrm>
            <a:off x="1666800" y="1275120"/>
            <a:ext cx="5921640" cy="4383720"/>
          </a:xfrm>
          <a:prstGeom prst="rect">
            <a:avLst/>
          </a:prstGeom>
          <a:ln w="36000">
            <a:solidFill>
              <a:srgbClr val="2a6099"/>
            </a:solidFill>
            <a:round/>
          </a:ln>
        </p:spPr>
      </p:pic>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Espace réservé du pied de page 3_26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87" name="Espace réservé du pied de page 3_266"/>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88" name="Rectangle 2_33"/>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Et voilà que la loi Robert...</a:t>
            </a:r>
            <a:endParaRPr b="0" lang="fr-FR" sz="3600" spc="-1" strike="noStrike">
              <a:solidFill>
                <a:srgbClr val="3333cc"/>
              </a:solidFill>
              <a:latin typeface="Times New Roman"/>
            </a:endParaRPr>
          </a:p>
        </p:txBody>
      </p:sp>
      <p:sp>
        <p:nvSpPr>
          <p:cNvPr id="489" name="Text Box 4_36"/>
          <p:cNvSpPr/>
          <p:nvPr/>
        </p:nvSpPr>
        <p:spPr>
          <a:xfrm>
            <a:off x="434880" y="1175040"/>
            <a:ext cx="7918200" cy="1811160"/>
          </a:xfrm>
          <a:prstGeom prst="rect">
            <a:avLst/>
          </a:prstGeom>
          <a:noFill/>
          <a:ln w="18000">
            <a:solidFill>
              <a:srgbClr val="111111"/>
            </a:solidFill>
            <a:round/>
          </a:ln>
        </p:spPr>
        <p:style>
          <a:lnRef idx="0"/>
          <a:fillRef idx="0"/>
          <a:effectRef idx="0"/>
          <a:fontRef idx="minor"/>
        </p:style>
        <p:txBody>
          <a:bodyPr lIns="99000" rIns="99000" tIns="55800" bIns="55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000000"/>
                </a:solidFill>
                <a:latin typeface="Arial"/>
              </a:rPr>
              <a:t>Art. 12</a:t>
            </a:r>
            <a:endParaRPr b="0" lang="fr-FR" sz="2000" spc="-1" strike="noStrike">
              <a:solidFill>
                <a:srgbClr val="3333cc"/>
              </a:solidFill>
              <a:latin typeface="Times New Roman"/>
            </a:endParaRPr>
          </a:p>
          <a:p>
            <a:pPr marL="380880" indent="-380880">
              <a:lnSpc>
                <a:spcPct val="100000"/>
              </a:lnSpc>
              <a:spcBef>
                <a:spcPts val="137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500" spc="-1" strike="noStrike">
                <a:solidFill>
                  <a:srgbClr val="000000"/>
                </a:solidFill>
                <a:latin typeface="Arial"/>
                <a:ea typeface="Times New Roman"/>
              </a:rPr>
              <a:t>     </a:t>
            </a:r>
            <a:r>
              <a:rPr b="0" i="1" lang="fr-FR" sz="1500" spc="-1" strike="noStrike">
                <a:solidFill>
                  <a:srgbClr val="000000"/>
                </a:solidFill>
                <a:latin typeface="Arial"/>
                <a:ea typeface="Times New Roman"/>
              </a:rPr>
              <a:t>  </a:t>
            </a:r>
            <a:r>
              <a:rPr b="0" lang="fr-FR" sz="2000" spc="-1" strike="noStrike">
                <a:solidFill>
                  <a:srgbClr val="000000"/>
                </a:solidFill>
                <a:latin typeface="Arial"/>
                <a:ea typeface="Times New Roman"/>
              </a:rPr>
              <a:t>Lorsqu’un établissement public de coopération intercommunale décide que </a:t>
            </a:r>
            <a:r>
              <a:rPr b="1" lang="fr-FR" sz="2000" spc="-1" strike="noStrike">
                <a:solidFill>
                  <a:srgbClr val="ff0000"/>
                </a:solidFill>
                <a:latin typeface="Arial"/>
                <a:ea typeface="Times New Roman"/>
              </a:rPr>
              <a:t>la lecture publique est d’intérêt intercommunal</a:t>
            </a:r>
            <a:r>
              <a:rPr b="0" lang="fr-FR" sz="2000" spc="-1" strike="noStrike">
                <a:solidFill>
                  <a:srgbClr val="000000"/>
                </a:solidFill>
                <a:latin typeface="Arial"/>
                <a:ea typeface="Times New Roman"/>
              </a:rPr>
              <a:t>, il élabore et met en place un </a:t>
            </a:r>
            <a:r>
              <a:rPr b="1" lang="fr-FR" sz="2000" spc="-1" strike="noStrike">
                <a:solidFill>
                  <a:srgbClr val="069a2e"/>
                </a:solidFill>
                <a:latin typeface="Arial"/>
                <a:ea typeface="Times New Roman"/>
              </a:rPr>
              <a:t>schéma de développement de la lecture  publique</a:t>
            </a:r>
            <a:r>
              <a:rPr b="0" lang="fr-FR" sz="2000" spc="-1" strike="noStrike">
                <a:solidFill>
                  <a:srgbClr val="000000"/>
                </a:solidFill>
                <a:latin typeface="Arial"/>
                <a:ea typeface="Times New Roman"/>
              </a:rPr>
              <a:t> (entre en vigueur le 1er janvier 2023).</a:t>
            </a:r>
            <a:r>
              <a:rPr b="0" lang="fr-FR" sz="2000" spc="-1" strike="noStrike">
                <a:solidFill>
                  <a:srgbClr val="000000"/>
                </a:solidFill>
                <a:latin typeface="Arial"/>
                <a:ea typeface="Times New Roman"/>
              </a:rPr>
              <a:t> </a:t>
            </a:r>
            <a:endParaRPr b="0" lang="fr-FR" sz="2000" spc="-1" strike="noStrike">
              <a:solidFill>
                <a:srgbClr val="3333cc"/>
              </a:solidFill>
              <a:latin typeface="Times New Roman"/>
            </a:endParaRPr>
          </a:p>
        </p:txBody>
      </p:sp>
      <p:sp>
        <p:nvSpPr>
          <p:cNvPr id="490" name="Text Box 4_47"/>
          <p:cNvSpPr/>
          <p:nvPr/>
        </p:nvSpPr>
        <p:spPr>
          <a:xfrm>
            <a:off x="607680" y="3207600"/>
            <a:ext cx="7747560" cy="254988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 </a:t>
            </a:r>
            <a:r>
              <a:rPr b="1" lang="fr-FR" sz="2600" spc="-1" strike="noStrike">
                <a:solidFill>
                  <a:srgbClr val="006600"/>
                </a:solidFill>
                <a:latin typeface="Arial"/>
              </a:rPr>
              <a:t>introduit la « lecture publique » dans le </a:t>
            </a:r>
            <a:r>
              <a:rPr b="1" i="1" lang="fr-FR" sz="2600" spc="-1" strike="noStrike">
                <a:solidFill>
                  <a:srgbClr val="006600"/>
                </a:solidFill>
                <a:latin typeface="Arial"/>
              </a:rPr>
              <a:t>Code général des collectivités territoriales</a:t>
            </a:r>
            <a:r>
              <a:rPr b="1" lang="fr-FR" sz="2600" spc="-1" strike="noStrike">
                <a:solidFill>
                  <a:srgbClr val="006600"/>
                </a:solidFill>
                <a:latin typeface="Arial"/>
              </a:rPr>
              <a:t> !</a:t>
            </a:r>
            <a:endParaRPr b="0" lang="fr-FR" sz="26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    </a:t>
            </a:r>
            <a:r>
              <a:rPr b="1" lang="fr-FR" sz="2000" spc="-1" strike="noStrike">
                <a:solidFill>
                  <a:srgbClr val="3333cc"/>
                </a:solidFill>
                <a:latin typeface="Arial"/>
              </a:rPr>
              <a:t>En réalité cette mention reste très générale. L’article est peu raccord avec la mécanique des compétences intercommunales. Tant mieux si on peut l’interpréter souplement. Tant pis si on la prend au pied de la lettre.</a:t>
            </a:r>
            <a:endParaRPr b="0" lang="fr-FR" sz="20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1" name="Espace réservé du pied de page 3_18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92" name="Espace réservé du pied de page 3_189"/>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493" name="Rectangle 2_9"/>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Maillage et complémentarité</a:t>
            </a:r>
            <a:endParaRPr b="0" lang="fr-FR" sz="3600" spc="-1" strike="noStrike">
              <a:solidFill>
                <a:srgbClr val="3333cc"/>
              </a:solidFill>
              <a:latin typeface="Times New Roman"/>
            </a:endParaRPr>
          </a:p>
        </p:txBody>
      </p:sp>
      <p:sp>
        <p:nvSpPr>
          <p:cNvPr id="494" name="Text Box 4_94"/>
          <p:cNvSpPr/>
          <p:nvPr/>
        </p:nvSpPr>
        <p:spPr>
          <a:xfrm>
            <a:off x="4673880" y="3862800"/>
            <a:ext cx="4110120" cy="52056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r>
              <a:rPr b="1" lang="fr-FR" sz="2800" spc="-1" strike="noStrike">
                <a:solidFill>
                  <a:srgbClr val="006600"/>
                </a:solidFill>
                <a:latin typeface="Arial"/>
              </a:rPr>
              <a:t>	</a:t>
            </a:r>
            <a:r>
              <a:rPr b="1" lang="fr-FR" sz="2200" spc="-1" strike="noStrike">
                <a:solidFill>
                  <a:srgbClr val="006600"/>
                </a:solidFill>
                <a:latin typeface="Arial"/>
              </a:rPr>
              <a:t>Vers l’égalité d’accès</a:t>
            </a:r>
            <a:endParaRPr b="0" lang="fr-FR" sz="2200" spc="-1" strike="noStrike">
              <a:solidFill>
                <a:srgbClr val="3333cc"/>
              </a:solidFill>
              <a:latin typeface="Times New Roman"/>
            </a:endParaRPr>
          </a:p>
        </p:txBody>
      </p:sp>
      <p:pic>
        <p:nvPicPr>
          <p:cNvPr id="495" name="" descr=""/>
          <p:cNvPicPr/>
          <p:nvPr/>
        </p:nvPicPr>
        <p:blipFill>
          <a:blip r:embed="rId1"/>
          <a:stretch/>
        </p:blipFill>
        <p:spPr>
          <a:xfrm>
            <a:off x="654840" y="924840"/>
            <a:ext cx="3752280" cy="5288400"/>
          </a:xfrm>
          <a:prstGeom prst="rect">
            <a:avLst/>
          </a:prstGeom>
          <a:ln w="0">
            <a:noFill/>
          </a:ln>
        </p:spPr>
      </p:pic>
      <p:sp>
        <p:nvSpPr>
          <p:cNvPr id="496" name=""/>
          <p:cNvSpPr txBox="1"/>
          <p:nvPr/>
        </p:nvSpPr>
        <p:spPr>
          <a:xfrm>
            <a:off x="4874760" y="994320"/>
            <a:ext cx="3529800" cy="2311200"/>
          </a:xfrm>
          <a:prstGeom prst="rect">
            <a:avLst/>
          </a:prstGeom>
          <a:noFill/>
          <a:ln w="0">
            <a:noFill/>
          </a:ln>
        </p:spPr>
        <p:txBody>
          <a:bodyPr lIns="90000" rIns="90000" tIns="45000" bIns="45000" anchor="t">
            <a:noAutofit/>
          </a:bodyPr>
          <a:p>
            <a:r>
              <a:rPr b="0" lang="fr-FR" sz="2400" spc="-1" strike="noStrike">
                <a:solidFill>
                  <a:srgbClr val="000000"/>
                </a:solidFill>
                <a:latin typeface="Arial"/>
              </a:rPr>
              <a:t>« Bibliothèques » de proximité et « médiathèque » attractives contribuent ensemble à servir la population.</a:t>
            </a:r>
            <a:endParaRPr b="0" lang="fr-FR" sz="2400" spc="-1" strike="noStrike">
              <a:solidFill>
                <a:srgbClr val="3333cc"/>
              </a:solidFill>
              <a:latin typeface="Times New Roman"/>
            </a:endParaRPr>
          </a:p>
        </p:txBody>
      </p:sp>
      <p:sp>
        <p:nvSpPr>
          <p:cNvPr id="497" name=""/>
          <p:cNvSpPr txBox="1"/>
          <p:nvPr/>
        </p:nvSpPr>
        <p:spPr>
          <a:xfrm>
            <a:off x="5776200" y="4692600"/>
            <a:ext cx="1880280" cy="39528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498" name=""/>
          <p:cNvSpPr/>
          <p:nvPr/>
        </p:nvSpPr>
        <p:spPr>
          <a:xfrm>
            <a:off x="7620120" y="482688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499" name=""/>
          <p:cNvSpPr/>
          <p:nvPr/>
        </p:nvSpPr>
        <p:spPr>
          <a:xfrm flipH="1">
            <a:off x="4958640" y="4826880"/>
            <a:ext cx="915840" cy="122040"/>
          </a:xfrm>
          <a:prstGeom prst="rightArrow">
            <a:avLst>
              <a:gd name="adj1" fmla="val 50000"/>
              <a:gd name="adj2" fmla="val 187611"/>
            </a:avLst>
          </a:prstGeom>
          <a:solidFill>
            <a:srgbClr val="729fcf"/>
          </a:solidFill>
          <a:ln w="0">
            <a:solidFill>
              <a:srgbClr val="3465a4"/>
            </a:solidFill>
          </a:ln>
        </p:spPr>
        <p:style>
          <a:lnRef idx="0"/>
          <a:fillRef idx="0"/>
          <a:effectRef idx="0"/>
          <a:fontRef idx="minor"/>
        </p:style>
      </p:sp>
      <p:sp>
        <p:nvSpPr>
          <p:cNvPr id="500" name=""/>
          <p:cNvSpPr/>
          <p:nvPr/>
        </p:nvSpPr>
        <p:spPr>
          <a:xfrm>
            <a:off x="4908960" y="4704480"/>
            <a:ext cx="3700080" cy="354240"/>
          </a:xfrm>
          <a:prstGeom prst="rect">
            <a:avLst/>
          </a:prstGeom>
          <a:noFill/>
          <a:ln w="0">
            <a:solidFill>
              <a:srgbClr val="3465a4"/>
            </a:solidFill>
          </a:ln>
        </p:spPr>
        <p:style>
          <a:lnRef idx="0"/>
          <a:fillRef idx="0"/>
          <a:effectRef idx="0"/>
          <a:fontRef idx="minor"/>
        </p:style>
      </p:sp>
      <p:sp>
        <p:nvSpPr>
          <p:cNvPr id="501" name="Text Box 5_ 28"/>
          <p:cNvSpPr/>
          <p:nvPr/>
        </p:nvSpPr>
        <p:spPr>
          <a:xfrm flipH="1">
            <a:off x="5448240" y="5285520"/>
            <a:ext cx="2756160" cy="58068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Voyons comment et à quelle échelle les gens vivent.</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Espace réservé du pied de page 3_269"/>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03" name="Espace réservé du pied de page 3_270"/>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04" name="Rectangle 2_34"/>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Maillage et complémentarité</a:t>
            </a:r>
            <a:endParaRPr b="0" lang="fr-FR" sz="3600" spc="-1" strike="noStrike">
              <a:solidFill>
                <a:srgbClr val="3333cc"/>
              </a:solidFill>
              <a:latin typeface="Times New Roman"/>
            </a:endParaRPr>
          </a:p>
        </p:txBody>
      </p:sp>
      <p:pic>
        <p:nvPicPr>
          <p:cNvPr id="505" name="" descr=""/>
          <p:cNvPicPr/>
          <p:nvPr/>
        </p:nvPicPr>
        <p:blipFill>
          <a:blip r:embed="rId1"/>
          <a:stretch/>
        </p:blipFill>
        <p:spPr>
          <a:xfrm>
            <a:off x="1108440" y="1260360"/>
            <a:ext cx="6918120" cy="3636720"/>
          </a:xfrm>
          <a:prstGeom prst="rect">
            <a:avLst/>
          </a:prstGeom>
          <a:ln w="0">
            <a:noFill/>
          </a:ln>
        </p:spPr>
      </p:pic>
      <p:sp>
        <p:nvSpPr>
          <p:cNvPr id="506" name=""/>
          <p:cNvSpPr txBox="1"/>
          <p:nvPr/>
        </p:nvSpPr>
        <p:spPr>
          <a:xfrm>
            <a:off x="1064880" y="5267160"/>
            <a:ext cx="7466040" cy="364680"/>
          </a:xfrm>
          <a:prstGeom prst="rect">
            <a:avLst/>
          </a:prstGeom>
          <a:noFill/>
          <a:ln w="0">
            <a:noFill/>
          </a:ln>
        </p:spPr>
        <p:txBody>
          <a:bodyPr lIns="90000" rIns="90000" tIns="45000" bIns="45000" anchor="t">
            <a:noAutofit/>
          </a:bodyPr>
          <a:p>
            <a:r>
              <a:rPr b="0" lang="fr-FR" sz="1800" spc="-1" strike="noStrike">
                <a:solidFill>
                  <a:srgbClr val="111111"/>
                </a:solidFill>
                <a:latin typeface="Arial"/>
              </a:rPr>
              <a:t>Publics et usages des bibliothèques, ministère de la Culture, 2015</a:t>
            </a:r>
            <a:endParaRPr b="0" lang="fr-FR" sz="18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7" name="" descr=""/>
          <p:cNvPicPr/>
          <p:nvPr/>
        </p:nvPicPr>
        <p:blipFill>
          <a:blip r:embed="rId1"/>
          <a:stretch/>
        </p:blipFill>
        <p:spPr>
          <a:xfrm>
            <a:off x="4453920" y="3429360"/>
            <a:ext cx="3319920" cy="2868120"/>
          </a:xfrm>
          <a:prstGeom prst="rect">
            <a:avLst/>
          </a:prstGeom>
          <a:ln w="0">
            <a:noFill/>
          </a:ln>
        </p:spPr>
      </p:pic>
      <p:sp>
        <p:nvSpPr>
          <p:cNvPr id="508" name="Espace réservé du pied de page 3_190"/>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09" name="Espace réservé du pied de page 3_191"/>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10" name="Rectangle 2_10"/>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Maillage et complémentarité</a:t>
            </a:r>
            <a:endParaRPr b="0" lang="fr-FR" sz="3600" spc="-1" strike="noStrike">
              <a:solidFill>
                <a:srgbClr val="3333cc"/>
              </a:solidFill>
              <a:latin typeface="Times New Roman"/>
            </a:endParaRPr>
          </a:p>
        </p:txBody>
      </p:sp>
      <p:sp>
        <p:nvSpPr>
          <p:cNvPr id="511" name="Text Box 4_95"/>
          <p:cNvSpPr/>
          <p:nvPr/>
        </p:nvSpPr>
        <p:spPr>
          <a:xfrm>
            <a:off x="406080" y="1020240"/>
            <a:ext cx="8432640" cy="294300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6600"/>
                </a:solidFill>
                <a:latin typeface="Arial"/>
              </a:rPr>
              <a:t>Mais quels services permanents dans l’hyperproximité</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en dehors de l’accueil, et du prêt ?</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L’idée de la médiathèque complète...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et la collection elle-même avec son objectif d’encyclopédisme</a:t>
            </a:r>
            <a:br>
              <a:rPr sz="2400"/>
            </a:br>
            <a:r>
              <a:rPr b="1" lang="fr-FR" sz="2400" spc="-1" strike="noStrike">
                <a:solidFill>
                  <a:srgbClr val="3333cc"/>
                </a:solidFill>
                <a:latin typeface="Arial"/>
              </a:rPr>
              <a:t>… ne doivent-elles pas à être pensées </a:t>
            </a:r>
            <a:br>
              <a:rPr sz="2400"/>
            </a:br>
            <a:r>
              <a:rPr b="1" lang="fr-FR" sz="2400" spc="-1" strike="noStrike">
                <a:solidFill>
                  <a:srgbClr val="ff0000"/>
                </a:solidFill>
                <a:latin typeface="Arial"/>
              </a:rPr>
              <a:t>en réseau ?</a:t>
            </a:r>
            <a:endParaRPr b="0" lang="fr-FR" sz="24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Espace réservé du pied de page 3_192"/>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13" name="Espace réservé du pied de page 3_193"/>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14" name="Rectangle 2_11"/>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La dualité onde corpuscule</a:t>
            </a:r>
            <a:endParaRPr b="0" lang="fr-FR" sz="3600" spc="-1" strike="noStrike">
              <a:solidFill>
                <a:srgbClr val="3333cc"/>
              </a:solidFill>
              <a:latin typeface="Times New Roman"/>
            </a:endParaRPr>
          </a:p>
        </p:txBody>
      </p:sp>
      <p:sp>
        <p:nvSpPr>
          <p:cNvPr id="515" name="Text Box 4_96"/>
          <p:cNvSpPr/>
          <p:nvPr/>
        </p:nvSpPr>
        <p:spPr>
          <a:xfrm>
            <a:off x="406080" y="1020240"/>
            <a:ext cx="8432640" cy="533340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Le service de bibliothèque à l’âge des réseaux c’est</a:t>
            </a:r>
            <a:endParaRPr b="0" lang="fr-FR" sz="26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des bâtiments qui reçoivent le public</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d’autres où se fait du travail (coordination…)</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un ou des véhicules</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des collections qui flottent ici et là</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Comme la matière selon la physique quantique</a:t>
            </a:r>
            <a:endParaRPr b="0" lang="fr-FR" sz="26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Elle est onde (flux) en même temps qu’elle est une collection de points</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Les gens utilisent la bibliothèque</a:t>
            </a:r>
            <a:endParaRPr b="0" lang="fr-FR" sz="26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dans ses bâtiments (en circulant parfois entre eux)</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chez eux (prêt à comicile, en ligne)</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dans les transports...</a:t>
            </a:r>
            <a:endParaRPr b="0" lang="fr-FR" sz="24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Espace réservé du pied de page 3_24"/>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17" name="Espace réservé du pied de page 3_25"/>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18" name="Rectangle 2_19"/>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La dualité onde corpuscule</a:t>
            </a:r>
            <a:endParaRPr b="0" lang="fr-FR" sz="3600" spc="-1" strike="noStrike">
              <a:solidFill>
                <a:srgbClr val="3333cc"/>
              </a:solidFill>
              <a:latin typeface="Times New Roman"/>
            </a:endParaRPr>
          </a:p>
        </p:txBody>
      </p:sp>
      <p:sp>
        <p:nvSpPr>
          <p:cNvPr id="519" name=""/>
          <p:cNvSpPr/>
          <p:nvPr/>
        </p:nvSpPr>
        <p:spPr>
          <a:xfrm>
            <a:off x="1275120" y="1481760"/>
            <a:ext cx="6667560" cy="3673800"/>
          </a:xfrm>
          <a:prstGeom prst="ellipse">
            <a:avLst/>
          </a:prstGeom>
          <a:solidFill>
            <a:srgbClr val="729fcf"/>
          </a:solidFill>
          <a:ln w="0">
            <a:solidFill>
              <a:srgbClr val="3465a4"/>
            </a:solidFill>
          </a:ln>
        </p:spPr>
        <p:style>
          <a:lnRef idx="0"/>
          <a:fillRef idx="0"/>
          <a:effectRef idx="0"/>
          <a:fontRef idx="minor"/>
        </p:style>
      </p:sp>
      <p:sp>
        <p:nvSpPr>
          <p:cNvPr id="520" name=""/>
          <p:cNvSpPr/>
          <p:nvPr/>
        </p:nvSpPr>
        <p:spPr>
          <a:xfrm>
            <a:off x="2847240" y="3084120"/>
            <a:ext cx="438480" cy="438480"/>
          </a:xfrm>
          <a:prstGeom prst="ellipse">
            <a:avLst/>
          </a:prstGeom>
          <a:solidFill>
            <a:srgbClr val="ff0000"/>
          </a:solidFill>
          <a:ln w="0">
            <a:solidFill>
              <a:srgbClr val="3465a4"/>
            </a:solidFill>
          </a:ln>
        </p:spPr>
        <p:style>
          <a:lnRef idx="0"/>
          <a:fillRef idx="0"/>
          <a:effectRef idx="0"/>
          <a:fontRef idx="minor"/>
        </p:style>
      </p:sp>
      <p:sp>
        <p:nvSpPr>
          <p:cNvPr id="521" name=""/>
          <p:cNvSpPr/>
          <p:nvPr/>
        </p:nvSpPr>
        <p:spPr>
          <a:xfrm>
            <a:off x="4193280" y="4656960"/>
            <a:ext cx="211680" cy="211680"/>
          </a:xfrm>
          <a:prstGeom prst="ellipse">
            <a:avLst/>
          </a:prstGeom>
          <a:solidFill>
            <a:srgbClr val="ff0000"/>
          </a:solidFill>
          <a:ln w="0">
            <a:solidFill>
              <a:srgbClr val="3465a4"/>
            </a:solidFill>
          </a:ln>
        </p:spPr>
        <p:style>
          <a:lnRef idx="0"/>
          <a:fillRef idx="0"/>
          <a:effectRef idx="0"/>
          <a:fontRef idx="minor"/>
        </p:style>
      </p:sp>
      <p:sp>
        <p:nvSpPr>
          <p:cNvPr id="522" name=""/>
          <p:cNvSpPr/>
          <p:nvPr/>
        </p:nvSpPr>
        <p:spPr>
          <a:xfrm>
            <a:off x="2681280" y="4021920"/>
            <a:ext cx="211680" cy="211680"/>
          </a:xfrm>
          <a:prstGeom prst="ellipse">
            <a:avLst/>
          </a:prstGeom>
          <a:solidFill>
            <a:srgbClr val="ff0000"/>
          </a:solidFill>
          <a:ln w="0">
            <a:solidFill>
              <a:srgbClr val="3465a4"/>
            </a:solidFill>
          </a:ln>
        </p:spPr>
        <p:style>
          <a:lnRef idx="0"/>
          <a:fillRef idx="0"/>
          <a:effectRef idx="0"/>
          <a:fontRef idx="minor"/>
        </p:style>
      </p:sp>
      <p:sp>
        <p:nvSpPr>
          <p:cNvPr id="523" name=""/>
          <p:cNvSpPr/>
          <p:nvPr/>
        </p:nvSpPr>
        <p:spPr>
          <a:xfrm>
            <a:off x="1940760" y="3477600"/>
            <a:ext cx="211680" cy="211680"/>
          </a:xfrm>
          <a:prstGeom prst="ellipse">
            <a:avLst/>
          </a:prstGeom>
          <a:solidFill>
            <a:srgbClr val="ff0000"/>
          </a:solidFill>
          <a:ln w="0">
            <a:solidFill>
              <a:srgbClr val="3465a4"/>
            </a:solidFill>
          </a:ln>
        </p:spPr>
        <p:style>
          <a:lnRef idx="0"/>
          <a:fillRef idx="0"/>
          <a:effectRef idx="0"/>
          <a:fontRef idx="minor"/>
        </p:style>
      </p:sp>
      <p:sp>
        <p:nvSpPr>
          <p:cNvPr id="524" name=""/>
          <p:cNvSpPr/>
          <p:nvPr/>
        </p:nvSpPr>
        <p:spPr>
          <a:xfrm>
            <a:off x="4405680" y="3145680"/>
            <a:ext cx="211680" cy="211680"/>
          </a:xfrm>
          <a:prstGeom prst="ellipse">
            <a:avLst/>
          </a:prstGeom>
          <a:solidFill>
            <a:srgbClr val="ff0000"/>
          </a:solidFill>
          <a:ln w="0">
            <a:solidFill>
              <a:srgbClr val="3465a4"/>
            </a:solidFill>
          </a:ln>
        </p:spPr>
        <p:style>
          <a:lnRef idx="0"/>
          <a:fillRef idx="0"/>
          <a:effectRef idx="0"/>
          <a:fontRef idx="minor"/>
        </p:style>
      </p:sp>
      <p:sp>
        <p:nvSpPr>
          <p:cNvPr id="525" name=""/>
          <p:cNvSpPr/>
          <p:nvPr/>
        </p:nvSpPr>
        <p:spPr>
          <a:xfrm>
            <a:off x="3709800" y="4233960"/>
            <a:ext cx="211680" cy="211680"/>
          </a:xfrm>
          <a:prstGeom prst="ellipse">
            <a:avLst/>
          </a:prstGeom>
          <a:solidFill>
            <a:srgbClr val="ff0000"/>
          </a:solidFill>
          <a:ln w="0">
            <a:solidFill>
              <a:srgbClr val="3465a4"/>
            </a:solidFill>
          </a:ln>
        </p:spPr>
        <p:style>
          <a:lnRef idx="0"/>
          <a:fillRef idx="0"/>
          <a:effectRef idx="0"/>
          <a:fontRef idx="minor"/>
        </p:style>
      </p:sp>
      <p:sp>
        <p:nvSpPr>
          <p:cNvPr id="526" name=""/>
          <p:cNvSpPr/>
          <p:nvPr/>
        </p:nvSpPr>
        <p:spPr>
          <a:xfrm>
            <a:off x="4526640" y="1981440"/>
            <a:ext cx="211680" cy="211680"/>
          </a:xfrm>
          <a:prstGeom prst="ellipse">
            <a:avLst/>
          </a:prstGeom>
          <a:solidFill>
            <a:srgbClr val="ff0000"/>
          </a:solidFill>
          <a:ln w="0">
            <a:solidFill>
              <a:srgbClr val="3465a4"/>
            </a:solidFill>
          </a:ln>
        </p:spPr>
        <p:style>
          <a:lnRef idx="0"/>
          <a:fillRef idx="0"/>
          <a:effectRef idx="0"/>
          <a:fontRef idx="minor"/>
        </p:style>
      </p:sp>
      <p:sp>
        <p:nvSpPr>
          <p:cNvPr id="527" name=""/>
          <p:cNvSpPr/>
          <p:nvPr/>
        </p:nvSpPr>
        <p:spPr>
          <a:xfrm>
            <a:off x="2863800" y="2390040"/>
            <a:ext cx="211680" cy="211680"/>
          </a:xfrm>
          <a:prstGeom prst="ellipse">
            <a:avLst/>
          </a:prstGeom>
          <a:solidFill>
            <a:srgbClr val="ff0000"/>
          </a:solidFill>
          <a:ln w="0">
            <a:solidFill>
              <a:srgbClr val="3465a4"/>
            </a:solidFill>
          </a:ln>
        </p:spPr>
        <p:style>
          <a:lnRef idx="0"/>
          <a:fillRef idx="0"/>
          <a:effectRef idx="0"/>
          <a:fontRef idx="minor"/>
        </p:style>
      </p:sp>
      <p:sp>
        <p:nvSpPr>
          <p:cNvPr id="528" name=""/>
          <p:cNvSpPr/>
          <p:nvPr/>
        </p:nvSpPr>
        <p:spPr>
          <a:xfrm>
            <a:off x="5948280" y="2314440"/>
            <a:ext cx="211680" cy="211680"/>
          </a:xfrm>
          <a:prstGeom prst="ellipse">
            <a:avLst/>
          </a:prstGeom>
          <a:solidFill>
            <a:srgbClr val="ff0000"/>
          </a:solidFill>
          <a:ln w="0">
            <a:solidFill>
              <a:srgbClr val="3465a4"/>
            </a:solidFill>
          </a:ln>
        </p:spPr>
        <p:style>
          <a:lnRef idx="0"/>
          <a:fillRef idx="0"/>
          <a:effectRef idx="0"/>
          <a:fontRef idx="minor"/>
        </p:style>
      </p:sp>
      <p:sp>
        <p:nvSpPr>
          <p:cNvPr id="529" name=""/>
          <p:cNvSpPr/>
          <p:nvPr/>
        </p:nvSpPr>
        <p:spPr>
          <a:xfrm>
            <a:off x="5661360" y="4038480"/>
            <a:ext cx="211680" cy="211680"/>
          </a:xfrm>
          <a:prstGeom prst="ellipse">
            <a:avLst/>
          </a:prstGeom>
          <a:solidFill>
            <a:srgbClr val="ff0000"/>
          </a:solidFill>
          <a:ln w="0">
            <a:solidFill>
              <a:srgbClr val="3465a4"/>
            </a:solidFill>
          </a:ln>
        </p:spPr>
        <p:style>
          <a:lnRef idx="0"/>
          <a:fillRef idx="0"/>
          <a:effectRef idx="0"/>
          <a:fontRef idx="minor"/>
        </p:style>
      </p:sp>
      <p:sp>
        <p:nvSpPr>
          <p:cNvPr id="530" name=""/>
          <p:cNvSpPr/>
          <p:nvPr/>
        </p:nvSpPr>
        <p:spPr>
          <a:xfrm>
            <a:off x="6992280" y="3449160"/>
            <a:ext cx="211680" cy="211680"/>
          </a:xfrm>
          <a:prstGeom prst="ellipse">
            <a:avLst/>
          </a:prstGeom>
          <a:solidFill>
            <a:srgbClr val="ff0000"/>
          </a:solidFill>
          <a:ln w="0">
            <a:solidFill>
              <a:srgbClr val="3465a4"/>
            </a:solidFill>
          </a:ln>
        </p:spPr>
        <p:style>
          <a:lnRef idx="0"/>
          <a:fillRef idx="0"/>
          <a:effectRef idx="0"/>
          <a:fontRef idx="minor"/>
        </p:style>
      </p:sp>
      <p:sp>
        <p:nvSpPr>
          <p:cNvPr id="531" name=""/>
          <p:cNvSpPr/>
          <p:nvPr/>
        </p:nvSpPr>
        <p:spPr>
          <a:xfrm>
            <a:off x="4964400" y="2358720"/>
            <a:ext cx="438480" cy="438480"/>
          </a:xfrm>
          <a:prstGeom prst="ellipse">
            <a:avLst/>
          </a:prstGeom>
          <a:solidFill>
            <a:srgbClr val="ff0000"/>
          </a:solidFill>
          <a:ln w="0">
            <a:solidFill>
              <a:srgbClr val="3465a4"/>
            </a:solidFill>
          </a:ln>
        </p:spPr>
        <p:style>
          <a:lnRef idx="0"/>
          <a:fillRef idx="0"/>
          <a:effectRef idx="0"/>
          <a:fontRef idx="minor"/>
        </p:style>
      </p:sp>
      <p:sp>
        <p:nvSpPr>
          <p:cNvPr id="532" name=""/>
          <p:cNvSpPr/>
          <p:nvPr/>
        </p:nvSpPr>
        <p:spPr>
          <a:xfrm>
            <a:off x="5856120" y="3401640"/>
            <a:ext cx="439200" cy="378000"/>
          </a:xfrm>
          <a:prstGeom prst="ellipse">
            <a:avLst/>
          </a:prstGeom>
          <a:solidFill>
            <a:srgbClr val="ff0000"/>
          </a:solidFill>
          <a:ln w="0">
            <a:solidFill>
              <a:srgbClr val="3465a4"/>
            </a:solidFill>
          </a:ln>
        </p:spPr>
        <p:style>
          <a:lnRef idx="0"/>
          <a:fillRef idx="0"/>
          <a:effectRef idx="0"/>
          <a:fontRef idx="minor"/>
        </p:style>
      </p:sp>
      <p:sp>
        <p:nvSpPr>
          <p:cNvPr id="533" name=""/>
          <p:cNvSpPr/>
          <p:nvPr/>
        </p:nvSpPr>
        <p:spPr>
          <a:xfrm>
            <a:off x="3270960" y="3326400"/>
            <a:ext cx="332280" cy="362520"/>
          </a:xfrm>
          <a:prstGeom prst="ellipse">
            <a:avLst/>
          </a:prstGeom>
          <a:solidFill>
            <a:srgbClr val="ff0000"/>
          </a:solidFill>
          <a:ln w="0">
            <a:solidFill>
              <a:srgbClr val="3465a4"/>
            </a:solidFill>
          </a:ln>
        </p:spPr>
        <p:style>
          <a:lnRef idx="0"/>
          <a:fillRef idx="0"/>
          <a:effectRef idx="0"/>
          <a:fontRef idx="minor"/>
        </p:style>
      </p:sp>
      <p:sp>
        <p:nvSpPr>
          <p:cNvPr id="534" name=""/>
          <p:cNvSpPr/>
          <p:nvPr/>
        </p:nvSpPr>
        <p:spPr>
          <a:xfrm flipV="1">
            <a:off x="4465080" y="4505400"/>
            <a:ext cx="952200" cy="468720"/>
          </a:xfrm>
          <a:custGeom>
            <a:avLst/>
            <a:gdLst>
              <a:gd name="textAreaLeft" fmla="*/ 0 w 952200"/>
              <a:gd name="textAreaRight" fmla="*/ 952560 w 952200"/>
              <a:gd name="textAreaTop" fmla="*/ 360 h 468720"/>
              <a:gd name="textAreaBottom" fmla="*/ 469440 h 468720"/>
            </a:gdLst>
            <a:ahLst/>
            <a:rect l="textAreaLeft" t="textAreaTop" r="textAreaRight" b="textAreaBottom"/>
            <a:pathLst>
              <a:path w="21600" h="21600">
                <a:moveTo>
                  <a:pt x="5300" y="10800"/>
                </a:moveTo>
                <a:arcTo wR="-5500" hR="-5500" stAng="-10800000" swAng="-10800000"/>
                <a:lnTo>
                  <a:pt x="0" y="10800"/>
                </a:lnTo>
                <a:arcTo wR="10800" hR="10800" stAng="10800000" swAng="10800000"/>
                <a:lnTo>
                  <a:pt x="24300" y="10800"/>
                </a:lnTo>
                <a:lnTo>
                  <a:pt x="18950" y="16150"/>
                </a:lnTo>
                <a:lnTo>
                  <a:pt x="13600" y="10800"/>
                </a:lnTo>
                <a:close/>
              </a:path>
            </a:pathLst>
          </a:custGeom>
          <a:solidFill>
            <a:srgbClr val="2a6099"/>
          </a:solidFill>
          <a:ln w="0">
            <a:solidFill>
              <a:srgbClr val="3465a4"/>
            </a:solidFill>
          </a:ln>
        </p:spPr>
        <p:style>
          <a:lnRef idx="0"/>
          <a:fillRef idx="0"/>
          <a:effectRef idx="0"/>
          <a:fontRef idx="minor"/>
        </p:style>
      </p:sp>
      <p:sp>
        <p:nvSpPr>
          <p:cNvPr id="535" name=""/>
          <p:cNvSpPr/>
          <p:nvPr/>
        </p:nvSpPr>
        <p:spPr>
          <a:xfrm>
            <a:off x="3178800" y="2042280"/>
            <a:ext cx="952200" cy="468720"/>
          </a:xfrm>
          <a:custGeom>
            <a:avLst/>
            <a:gdLst>
              <a:gd name="textAreaLeft" fmla="*/ 0 w 952200"/>
              <a:gd name="textAreaRight" fmla="*/ 952560 w 952200"/>
              <a:gd name="textAreaTop" fmla="*/ 0 h 468720"/>
              <a:gd name="textAreaBottom" fmla="*/ 469080 h 468720"/>
            </a:gdLst>
            <a:ahLst/>
            <a:rect l="textAreaLeft" t="textAreaTop" r="textAreaRight" b="textAreaBottom"/>
            <a:pathLst>
              <a:path w="21600" h="21600">
                <a:moveTo>
                  <a:pt x="5300" y="10800"/>
                </a:moveTo>
                <a:arcTo wR="-5500" hR="-5500" stAng="-10800000" swAng="-10800000"/>
                <a:lnTo>
                  <a:pt x="0" y="10800"/>
                </a:lnTo>
                <a:arcTo wR="10800" hR="10800" stAng="10800000" swAng="10800000"/>
                <a:lnTo>
                  <a:pt x="24300" y="10800"/>
                </a:lnTo>
                <a:lnTo>
                  <a:pt x="18950" y="16150"/>
                </a:lnTo>
                <a:lnTo>
                  <a:pt x="13600" y="10800"/>
                </a:lnTo>
                <a:close/>
              </a:path>
            </a:pathLst>
          </a:custGeom>
          <a:solidFill>
            <a:srgbClr val="2a6099"/>
          </a:solidFill>
          <a:ln w="0">
            <a:solidFill>
              <a:srgbClr val="3465a4"/>
            </a:solidFill>
          </a:ln>
        </p:spPr>
        <p:style>
          <a:lnRef idx="0"/>
          <a:fillRef idx="0"/>
          <a:effectRef idx="0"/>
          <a:fontRef idx="minor"/>
        </p:style>
      </p:sp>
      <p:sp>
        <p:nvSpPr>
          <p:cNvPr id="536" name=""/>
          <p:cNvSpPr/>
          <p:nvPr/>
        </p:nvSpPr>
        <p:spPr>
          <a:xfrm flipH="1" flipV="1">
            <a:off x="3594240" y="3326400"/>
            <a:ext cx="2511000" cy="845280"/>
          </a:xfrm>
          <a:custGeom>
            <a:avLst/>
            <a:gdLst>
              <a:gd name="textAreaLeft" fmla="*/ -360 w 2511000"/>
              <a:gd name="textAreaRight" fmla="*/ 2511000 w 2511000"/>
              <a:gd name="textAreaTop" fmla="*/ 360 h 845280"/>
              <a:gd name="textAreaBottom" fmla="*/ 846000 h 845280"/>
            </a:gdLst>
            <a:ahLst/>
            <a:rect l="textAreaLeft" t="textAreaTop" r="textAreaRight" b="textAreaBottom"/>
            <a:pathLst>
              <a:path w="21600" h="21600">
                <a:moveTo>
                  <a:pt x="5300" y="10800"/>
                </a:moveTo>
                <a:arcTo wR="-5500" hR="-5500" stAng="-10800000" swAng="-10800000"/>
                <a:lnTo>
                  <a:pt x="0" y="10800"/>
                </a:lnTo>
                <a:arcTo wR="10800" hR="10800" stAng="10800000" swAng="10800000"/>
                <a:lnTo>
                  <a:pt x="24300" y="10800"/>
                </a:lnTo>
                <a:lnTo>
                  <a:pt x="18950" y="16150"/>
                </a:lnTo>
                <a:lnTo>
                  <a:pt x="13600" y="10800"/>
                </a:lnTo>
                <a:close/>
              </a:path>
            </a:pathLst>
          </a:custGeom>
          <a:solidFill>
            <a:srgbClr val="2a6099"/>
          </a:solidFill>
          <a:ln w="0">
            <a:solidFill>
              <a:srgbClr val="3465a4"/>
            </a:solidFill>
          </a:ln>
        </p:spPr>
        <p:style>
          <a:lnRef idx="0"/>
          <a:fillRef idx="0"/>
          <a:effectRef idx="0"/>
          <a:fontRef idx="minor"/>
        </p:style>
      </p:sp>
      <p:sp>
        <p:nvSpPr>
          <p:cNvPr id="537" name=""/>
          <p:cNvSpPr/>
          <p:nvPr/>
        </p:nvSpPr>
        <p:spPr>
          <a:xfrm>
            <a:off x="5220000" y="2556360"/>
            <a:ext cx="952200" cy="468720"/>
          </a:xfrm>
          <a:custGeom>
            <a:avLst/>
            <a:gdLst>
              <a:gd name="textAreaLeft" fmla="*/ 0 w 952200"/>
              <a:gd name="textAreaRight" fmla="*/ 952560 w 952200"/>
              <a:gd name="textAreaTop" fmla="*/ 0 h 468720"/>
              <a:gd name="textAreaBottom" fmla="*/ 469080 h 468720"/>
            </a:gdLst>
            <a:ahLst/>
            <a:rect l="textAreaLeft" t="textAreaTop" r="textAreaRight" b="textAreaBottom"/>
            <a:pathLst>
              <a:path w="21600" h="21600">
                <a:moveTo>
                  <a:pt x="5300" y="10800"/>
                </a:moveTo>
                <a:arcTo wR="-5500" hR="-5500" stAng="-10800000" swAng="-10800000"/>
                <a:lnTo>
                  <a:pt x="0" y="10800"/>
                </a:lnTo>
                <a:arcTo wR="10800" hR="10800" stAng="10800000" swAng="10800000"/>
                <a:lnTo>
                  <a:pt x="24300" y="10800"/>
                </a:lnTo>
                <a:lnTo>
                  <a:pt x="18950" y="16150"/>
                </a:lnTo>
                <a:lnTo>
                  <a:pt x="13600" y="10800"/>
                </a:lnTo>
                <a:close/>
              </a:path>
            </a:pathLst>
          </a:custGeom>
          <a:solidFill>
            <a:srgbClr val="2a6099"/>
          </a:solidFill>
          <a:ln w="0">
            <a:solidFill>
              <a:srgbClr val="3465a4"/>
            </a:solidFill>
          </a:ln>
        </p:spPr>
        <p:style>
          <a:lnRef idx="0"/>
          <a:fillRef idx="0"/>
          <a:effectRef idx="0"/>
          <a:fontRef idx="minor"/>
        </p:style>
      </p:sp>
      <p:sp>
        <p:nvSpPr>
          <p:cNvPr id="538" name=""/>
          <p:cNvSpPr/>
          <p:nvPr/>
        </p:nvSpPr>
        <p:spPr>
          <a:xfrm flipH="1" flipV="1">
            <a:off x="2142720" y="3462120"/>
            <a:ext cx="952200" cy="438480"/>
          </a:xfrm>
          <a:custGeom>
            <a:avLst/>
            <a:gdLst>
              <a:gd name="textAreaLeft" fmla="*/ -360 w 952200"/>
              <a:gd name="textAreaRight" fmla="*/ 952200 w 952200"/>
              <a:gd name="textAreaTop" fmla="*/ 360 h 438480"/>
              <a:gd name="textAreaBottom" fmla="*/ 439200 h 438480"/>
            </a:gdLst>
            <a:ahLst/>
            <a:rect l="textAreaLeft" t="textAreaTop" r="textAreaRight" b="textAreaBottom"/>
            <a:pathLst>
              <a:path w="21600" h="21600">
                <a:moveTo>
                  <a:pt x="5300" y="10800"/>
                </a:moveTo>
                <a:arcTo wR="-5500" hR="-5500" stAng="-10800000" swAng="-10800000"/>
                <a:lnTo>
                  <a:pt x="0" y="10800"/>
                </a:lnTo>
                <a:arcTo wR="10800" hR="10800" stAng="10800000" swAng="10800000"/>
                <a:lnTo>
                  <a:pt x="24300" y="10800"/>
                </a:lnTo>
                <a:lnTo>
                  <a:pt x="18950" y="16150"/>
                </a:lnTo>
                <a:lnTo>
                  <a:pt x="13600" y="10800"/>
                </a:lnTo>
                <a:close/>
              </a:path>
            </a:pathLst>
          </a:custGeom>
          <a:solidFill>
            <a:srgbClr val="2a6099"/>
          </a:solidFill>
          <a:ln w="0">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394920" y="33336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 Lecture publique ? »</a:t>
            </a:r>
            <a:endParaRPr b="0" lang="fr-FR" sz="2800" spc="-1" strike="noStrike">
              <a:solidFill>
                <a:srgbClr val="000000"/>
              </a:solidFill>
              <a:latin typeface="Times New Roman"/>
            </a:endParaRPr>
          </a:p>
        </p:txBody>
      </p:sp>
      <p:sp>
        <p:nvSpPr>
          <p:cNvPr id="78" name="Text Box 4_5"/>
          <p:cNvSpPr/>
          <p:nvPr/>
        </p:nvSpPr>
        <p:spPr>
          <a:xfrm>
            <a:off x="0" y="1440000"/>
            <a:ext cx="8529480" cy="4420800"/>
          </a:xfrm>
          <a:prstGeom prst="rect">
            <a:avLst/>
          </a:prstGeom>
          <a:noFill/>
          <a:ln w="0">
            <a:noFill/>
          </a:ln>
        </p:spPr>
        <p:style>
          <a:lnRef idx="0"/>
          <a:fillRef idx="0"/>
          <a:effectRef idx="0"/>
          <a:fontRef idx="minor"/>
        </p:style>
        <p:txBody>
          <a:bodyPr lIns="90000" rIns="90000" tIns="46800" bIns="46800" anchor="t">
            <a:spAutoFit/>
          </a:bodyPr>
          <a:p>
            <a:pPr lvl="1" marL="380880" indent="-380880">
              <a:lnSpc>
                <a:spcPct val="100000"/>
              </a:lnSpc>
              <a:spcBef>
                <a:spcPts val="1984"/>
              </a:spcBef>
              <a:spcAft>
                <a:spcPts val="1984"/>
              </a:spcAft>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Lecture</a:t>
            </a:r>
            <a:endParaRPr b="0" lang="fr-FR" sz="3600" spc="-1" strike="noStrike">
              <a:solidFill>
                <a:srgbClr val="3333cc"/>
              </a:solidFill>
              <a:latin typeface="Times New Roman"/>
            </a:endParaRPr>
          </a:p>
          <a:p>
            <a:pPr lvl="2" marL="380880" indent="-380880">
              <a:lnSpc>
                <a:spcPct val="100000"/>
              </a:lnSpc>
              <a:spcBef>
                <a:spcPts val="1984"/>
              </a:spcBef>
              <a:spcAft>
                <a:spcPts val="1984"/>
              </a:spcAft>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Livre</a:t>
            </a:r>
            <a:endParaRPr b="0" lang="fr-FR" sz="3600" spc="-1" strike="noStrike">
              <a:solidFill>
                <a:srgbClr val="3333cc"/>
              </a:solidFill>
              <a:latin typeface="Times New Roman"/>
            </a:endParaRPr>
          </a:p>
          <a:p>
            <a:pPr lvl="3" marL="380880" indent="-380880">
              <a:lnSpc>
                <a:spcPct val="100000"/>
              </a:lnSpc>
              <a:spcBef>
                <a:spcPts val="1984"/>
              </a:spcBef>
              <a:spcAft>
                <a:spcPts val="1984"/>
              </a:spcAft>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Bibliothèque</a:t>
            </a:r>
            <a:endParaRPr b="0" lang="fr-FR" sz="3600" spc="-1" strike="noStrike">
              <a:solidFill>
                <a:srgbClr val="3333cc"/>
              </a:solidFill>
              <a:latin typeface="Times New Roman"/>
            </a:endParaRPr>
          </a:p>
          <a:p>
            <a:pPr lvl="4" marL="380880" indent="-380880">
              <a:lnSpc>
                <a:spcPct val="100000"/>
              </a:lnSpc>
              <a:spcBef>
                <a:spcPts val="1984"/>
              </a:spcBef>
              <a:spcAft>
                <a:spcPts val="1984"/>
              </a:spcAft>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ff0000"/>
                </a:solidFill>
                <a:latin typeface="Arial"/>
              </a:rPr>
              <a:t>Publique !</a:t>
            </a:r>
            <a:endParaRPr b="0" lang="fr-FR" sz="36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pic>
        <p:nvPicPr>
          <p:cNvPr id="79" name="" descr=""/>
          <p:cNvPicPr/>
          <p:nvPr/>
        </p:nvPicPr>
        <p:blipFill>
          <a:blip r:embed="rId1"/>
          <a:stretch/>
        </p:blipFill>
        <p:spPr>
          <a:xfrm>
            <a:off x="4844880" y="1330560"/>
            <a:ext cx="2080080" cy="2737800"/>
          </a:xfrm>
          <a:prstGeom prst="rect">
            <a:avLst/>
          </a:prstGeom>
          <a:ln w="0">
            <a:noFill/>
          </a:ln>
        </p:spPr>
      </p:pic>
      <p:sp>
        <p:nvSpPr>
          <p:cNvPr id="80" name="Espace réservé du pied de page 3_13"/>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81" name="Text Box 8_6"/>
          <p:cNvSpPr/>
          <p:nvPr/>
        </p:nvSpPr>
        <p:spPr>
          <a:xfrm flipH="1">
            <a:off x="4398840" y="4253760"/>
            <a:ext cx="4115160" cy="179892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 Lecture publique » : une expression du jargon professionnel et politique désormais consacrée par la loi. Au-delà de la lecture de livres, de la signification originelle du mot « Bibliothèque », elle revêt renvoie à toutes les fonctions attribuées aux bibliothèques aujourd’hui. </a:t>
            </a:r>
            <a:br>
              <a:rPr sz="1400"/>
            </a:br>
            <a:r>
              <a:rPr b="0" lang="fr-FR" sz="1400" spc="-1" strike="noStrike">
                <a:solidFill>
                  <a:srgbClr val="000000"/>
                </a:solidFill>
                <a:latin typeface="Arial"/>
                <a:ea typeface="Arial"/>
              </a:rPr>
              <a:t>Le 2</a:t>
            </a:r>
            <a:r>
              <a:rPr b="0" lang="fr-FR" sz="1400" spc="-1" strike="noStrike" baseline="33000">
                <a:solidFill>
                  <a:srgbClr val="000000"/>
                </a:solidFill>
                <a:latin typeface="Arial"/>
                <a:ea typeface="Arial"/>
              </a:rPr>
              <a:t>e</a:t>
            </a:r>
            <a:r>
              <a:rPr b="0" lang="fr-FR" sz="1400" spc="-1" strike="noStrike">
                <a:solidFill>
                  <a:srgbClr val="000000"/>
                </a:solidFill>
                <a:latin typeface="Arial"/>
                <a:ea typeface="Arial"/>
              </a:rPr>
              <a:t> terme la rattache opportunément aux services publics et aux politiques publiques.</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39" name="Rectangle 2_36"/>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Les 2 jambes de la bibliothèque</a:t>
            </a:r>
            <a:endParaRPr b="0" lang="fr-FR" sz="3600" spc="-1" strike="noStrike">
              <a:solidFill>
                <a:srgbClr val="3333cc"/>
              </a:solidFill>
              <a:latin typeface="Times New Roman"/>
            </a:endParaRPr>
          </a:p>
        </p:txBody>
      </p:sp>
      <p:pic>
        <p:nvPicPr>
          <p:cNvPr id="540" name="" descr=""/>
          <p:cNvPicPr/>
          <p:nvPr/>
        </p:nvPicPr>
        <p:blipFill>
          <a:blip r:embed="rId1"/>
          <a:stretch/>
        </p:blipFill>
        <p:spPr>
          <a:xfrm>
            <a:off x="1930680" y="1987200"/>
            <a:ext cx="5448240" cy="4011840"/>
          </a:xfrm>
          <a:prstGeom prst="rect">
            <a:avLst/>
          </a:prstGeom>
          <a:ln w="0">
            <a:noFill/>
          </a:ln>
        </p:spPr>
      </p:pic>
      <p:sp>
        <p:nvSpPr>
          <p:cNvPr id="541" name=""/>
          <p:cNvSpPr txBox="1"/>
          <p:nvPr/>
        </p:nvSpPr>
        <p:spPr>
          <a:xfrm>
            <a:off x="2286000" y="5220360"/>
            <a:ext cx="2032200" cy="30456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300" spc="-1" strike="noStrike">
                <a:solidFill>
                  <a:srgbClr val="3faf46"/>
                </a:solidFill>
                <a:latin typeface="Arial"/>
              </a:rPr>
              <a:t>ou présence dispersée</a:t>
            </a:r>
            <a:endParaRPr b="0" lang="fr-FR" sz="1300" spc="-1" strike="noStrike">
              <a:solidFill>
                <a:srgbClr val="3333cc"/>
              </a:solidFill>
              <a:latin typeface="Times New Roman"/>
            </a:endParaRPr>
          </a:p>
        </p:txBody>
      </p:sp>
      <p:grpSp>
        <p:nvGrpSpPr>
          <p:cNvPr id="542" name=""/>
          <p:cNvGrpSpPr/>
          <p:nvPr/>
        </p:nvGrpSpPr>
        <p:grpSpPr>
          <a:xfrm>
            <a:off x="3738240" y="993600"/>
            <a:ext cx="1524600" cy="181800"/>
            <a:chOff x="3738240" y="993600"/>
            <a:chExt cx="1524600" cy="181800"/>
          </a:xfrm>
        </p:grpSpPr>
        <p:sp>
          <p:nvSpPr>
            <p:cNvPr id="543" name=""/>
            <p:cNvSpPr/>
            <p:nvPr/>
          </p:nvSpPr>
          <p:spPr>
            <a:xfrm>
              <a:off x="3738240" y="993600"/>
              <a:ext cx="138960" cy="181800"/>
            </a:xfrm>
            <a:custGeom>
              <a:avLst/>
              <a:gdLst/>
              <a:ahLst/>
              <a:rect l="0" t="0" r="r" b="b"/>
              <a:pathLst>
                <a:path w="386" h="505">
                  <a:moveTo>
                    <a:pt x="0" y="505"/>
                  </a:moveTo>
                  <a:lnTo>
                    <a:pt x="0" y="0"/>
                  </a:lnTo>
                  <a:lnTo>
                    <a:pt x="163" y="0"/>
                  </a:lnTo>
                  <a:cubicBezTo>
                    <a:pt x="225" y="0"/>
                    <a:pt x="265" y="3"/>
                    <a:pt x="284" y="8"/>
                  </a:cubicBezTo>
                  <a:cubicBezTo>
                    <a:pt x="313" y="15"/>
                    <a:pt x="337" y="32"/>
                    <a:pt x="357" y="57"/>
                  </a:cubicBezTo>
                  <a:cubicBezTo>
                    <a:pt x="376" y="82"/>
                    <a:pt x="386" y="115"/>
                    <a:pt x="386" y="155"/>
                  </a:cubicBezTo>
                  <a:cubicBezTo>
                    <a:pt x="386" y="186"/>
                    <a:pt x="380" y="212"/>
                    <a:pt x="369" y="233"/>
                  </a:cubicBezTo>
                  <a:cubicBezTo>
                    <a:pt x="358" y="254"/>
                    <a:pt x="344" y="271"/>
                    <a:pt x="326" y="283"/>
                  </a:cubicBezTo>
                  <a:cubicBezTo>
                    <a:pt x="309" y="295"/>
                    <a:pt x="292" y="303"/>
                    <a:pt x="274" y="307"/>
                  </a:cubicBezTo>
                  <a:cubicBezTo>
                    <a:pt x="249" y="312"/>
                    <a:pt x="214" y="314"/>
                    <a:pt x="168" y="314"/>
                  </a:cubicBezTo>
                  <a:lnTo>
                    <a:pt x="102" y="314"/>
                  </a:lnTo>
                  <a:lnTo>
                    <a:pt x="102" y="505"/>
                  </a:lnTo>
                  <a:lnTo>
                    <a:pt x="0" y="505"/>
                  </a:lnTo>
                  <a:moveTo>
                    <a:pt x="102" y="85"/>
                  </a:moveTo>
                  <a:lnTo>
                    <a:pt x="102" y="229"/>
                  </a:lnTo>
                  <a:lnTo>
                    <a:pt x="158" y="229"/>
                  </a:lnTo>
                  <a:cubicBezTo>
                    <a:pt x="198" y="229"/>
                    <a:pt x="224" y="226"/>
                    <a:pt x="238" y="221"/>
                  </a:cubicBezTo>
                  <a:cubicBezTo>
                    <a:pt x="251" y="216"/>
                    <a:pt x="262" y="207"/>
                    <a:pt x="270" y="196"/>
                  </a:cubicBezTo>
                  <a:cubicBezTo>
                    <a:pt x="277" y="185"/>
                    <a:pt x="281" y="172"/>
                    <a:pt x="281" y="157"/>
                  </a:cubicBezTo>
                  <a:cubicBezTo>
                    <a:pt x="281" y="138"/>
                    <a:pt x="276" y="123"/>
                    <a:pt x="265" y="111"/>
                  </a:cubicBezTo>
                  <a:cubicBezTo>
                    <a:pt x="254" y="99"/>
                    <a:pt x="241" y="91"/>
                    <a:pt x="224" y="88"/>
                  </a:cubicBezTo>
                  <a:cubicBezTo>
                    <a:pt x="212" y="86"/>
                    <a:pt x="188" y="85"/>
                    <a:pt x="151" y="85"/>
                  </a:cubicBezTo>
                  <a:lnTo>
                    <a:pt x="102" y="85"/>
                  </a:lnTo>
                  <a:close/>
                </a:path>
              </a:pathLst>
            </a:custGeom>
            <a:solidFill>
              <a:srgbClr val="3333cc"/>
            </a:solidFill>
            <a:ln w="0">
              <a:noFill/>
            </a:ln>
          </p:spPr>
        </p:sp>
        <p:sp>
          <p:nvSpPr>
            <p:cNvPr id="544" name=""/>
            <p:cNvSpPr/>
            <p:nvPr/>
          </p:nvSpPr>
          <p:spPr>
            <a:xfrm>
              <a:off x="3888720" y="993600"/>
              <a:ext cx="182520" cy="181800"/>
            </a:xfrm>
            <a:custGeom>
              <a:avLst/>
              <a:gdLst/>
              <a:ahLst/>
              <a:rect l="0" t="0" r="r" b="b"/>
              <a:pathLst>
                <a:path w="507" h="505">
                  <a:moveTo>
                    <a:pt x="507" y="505"/>
                  </a:moveTo>
                  <a:cubicBezTo>
                    <a:pt x="470" y="505"/>
                    <a:pt x="434" y="505"/>
                    <a:pt x="397" y="505"/>
                  </a:cubicBezTo>
                  <a:cubicBezTo>
                    <a:pt x="383" y="467"/>
                    <a:pt x="368" y="428"/>
                    <a:pt x="353" y="390"/>
                  </a:cubicBezTo>
                  <a:cubicBezTo>
                    <a:pt x="286" y="390"/>
                    <a:pt x="218" y="390"/>
                    <a:pt x="151" y="390"/>
                  </a:cubicBezTo>
                  <a:cubicBezTo>
                    <a:pt x="137" y="428"/>
                    <a:pt x="123" y="467"/>
                    <a:pt x="109" y="505"/>
                  </a:cubicBezTo>
                  <a:cubicBezTo>
                    <a:pt x="73" y="505"/>
                    <a:pt x="36" y="505"/>
                    <a:pt x="0" y="505"/>
                  </a:cubicBezTo>
                  <a:cubicBezTo>
                    <a:pt x="65" y="337"/>
                    <a:pt x="130" y="168"/>
                    <a:pt x="195" y="0"/>
                  </a:cubicBezTo>
                  <a:cubicBezTo>
                    <a:pt x="231" y="0"/>
                    <a:pt x="267" y="0"/>
                    <a:pt x="304" y="0"/>
                  </a:cubicBezTo>
                  <a:cubicBezTo>
                    <a:pt x="371" y="168"/>
                    <a:pt x="439" y="337"/>
                    <a:pt x="507" y="505"/>
                  </a:cubicBezTo>
                  <a:moveTo>
                    <a:pt x="320" y="305"/>
                  </a:moveTo>
                  <a:cubicBezTo>
                    <a:pt x="296" y="243"/>
                    <a:pt x="273" y="180"/>
                    <a:pt x="250" y="118"/>
                  </a:cubicBezTo>
                  <a:cubicBezTo>
                    <a:pt x="227" y="180"/>
                    <a:pt x="204" y="243"/>
                    <a:pt x="182" y="305"/>
                  </a:cubicBezTo>
                  <a:cubicBezTo>
                    <a:pt x="228" y="305"/>
                    <a:pt x="274" y="305"/>
                    <a:pt x="320" y="305"/>
                  </a:cubicBezTo>
                  <a:close/>
                </a:path>
              </a:pathLst>
            </a:custGeom>
            <a:solidFill>
              <a:srgbClr val="3333cc"/>
            </a:solidFill>
            <a:ln w="0">
              <a:noFill/>
            </a:ln>
          </p:spPr>
        </p:sp>
        <p:sp>
          <p:nvSpPr>
            <p:cNvPr id="545" name=""/>
            <p:cNvSpPr/>
            <p:nvPr/>
          </p:nvSpPr>
          <p:spPr>
            <a:xfrm>
              <a:off x="4091760" y="993600"/>
              <a:ext cx="162720" cy="181800"/>
            </a:xfrm>
            <a:custGeom>
              <a:avLst/>
              <a:gdLst/>
              <a:ahLst/>
              <a:rect l="0" t="0" r="r" b="b"/>
              <a:pathLst>
                <a:path w="452" h="505">
                  <a:moveTo>
                    <a:pt x="0" y="505"/>
                  </a:moveTo>
                  <a:lnTo>
                    <a:pt x="0" y="0"/>
                  </a:lnTo>
                  <a:lnTo>
                    <a:pt x="214" y="0"/>
                  </a:lnTo>
                  <a:cubicBezTo>
                    <a:pt x="267" y="0"/>
                    <a:pt x="306" y="5"/>
                    <a:pt x="331" y="14"/>
                  </a:cubicBezTo>
                  <a:cubicBezTo>
                    <a:pt x="355" y="23"/>
                    <a:pt x="374" y="39"/>
                    <a:pt x="389" y="62"/>
                  </a:cubicBezTo>
                  <a:cubicBezTo>
                    <a:pt x="404" y="85"/>
                    <a:pt x="411" y="112"/>
                    <a:pt x="411" y="141"/>
                  </a:cubicBezTo>
                  <a:cubicBezTo>
                    <a:pt x="411" y="179"/>
                    <a:pt x="400" y="211"/>
                    <a:pt x="378" y="235"/>
                  </a:cubicBezTo>
                  <a:cubicBezTo>
                    <a:pt x="356" y="260"/>
                    <a:pt x="323" y="275"/>
                    <a:pt x="279" y="282"/>
                  </a:cubicBezTo>
                  <a:cubicBezTo>
                    <a:pt x="301" y="295"/>
                    <a:pt x="319" y="309"/>
                    <a:pt x="333" y="324"/>
                  </a:cubicBezTo>
                  <a:cubicBezTo>
                    <a:pt x="347" y="340"/>
                    <a:pt x="366" y="367"/>
                    <a:pt x="391" y="406"/>
                  </a:cubicBezTo>
                  <a:lnTo>
                    <a:pt x="452" y="505"/>
                  </a:lnTo>
                  <a:lnTo>
                    <a:pt x="330" y="505"/>
                  </a:lnTo>
                  <a:lnTo>
                    <a:pt x="257" y="395"/>
                  </a:lnTo>
                  <a:cubicBezTo>
                    <a:pt x="231" y="356"/>
                    <a:pt x="214" y="331"/>
                    <a:pt x="204" y="321"/>
                  </a:cubicBezTo>
                  <a:cubicBezTo>
                    <a:pt x="194" y="311"/>
                    <a:pt x="184" y="304"/>
                    <a:pt x="174" y="300"/>
                  </a:cubicBezTo>
                  <a:cubicBezTo>
                    <a:pt x="163" y="296"/>
                    <a:pt x="146" y="294"/>
                    <a:pt x="123" y="294"/>
                  </a:cubicBezTo>
                  <a:lnTo>
                    <a:pt x="102" y="294"/>
                  </a:lnTo>
                  <a:lnTo>
                    <a:pt x="102" y="505"/>
                  </a:lnTo>
                  <a:lnTo>
                    <a:pt x="0" y="505"/>
                  </a:lnTo>
                  <a:moveTo>
                    <a:pt x="102" y="213"/>
                  </a:moveTo>
                  <a:lnTo>
                    <a:pt x="177" y="213"/>
                  </a:lnTo>
                  <a:cubicBezTo>
                    <a:pt x="225" y="213"/>
                    <a:pt x="255" y="211"/>
                    <a:pt x="267" y="207"/>
                  </a:cubicBezTo>
                  <a:cubicBezTo>
                    <a:pt x="280" y="203"/>
                    <a:pt x="289" y="196"/>
                    <a:pt x="296" y="185"/>
                  </a:cubicBezTo>
                  <a:cubicBezTo>
                    <a:pt x="303" y="175"/>
                    <a:pt x="306" y="163"/>
                    <a:pt x="306" y="148"/>
                  </a:cubicBezTo>
                  <a:cubicBezTo>
                    <a:pt x="306" y="131"/>
                    <a:pt x="302" y="117"/>
                    <a:pt x="293" y="107"/>
                  </a:cubicBezTo>
                  <a:cubicBezTo>
                    <a:pt x="284" y="96"/>
                    <a:pt x="271" y="89"/>
                    <a:pt x="254" y="87"/>
                  </a:cubicBezTo>
                  <a:cubicBezTo>
                    <a:pt x="246" y="86"/>
                    <a:pt x="222" y="85"/>
                    <a:pt x="181" y="85"/>
                  </a:cubicBezTo>
                  <a:lnTo>
                    <a:pt x="102" y="85"/>
                  </a:lnTo>
                  <a:lnTo>
                    <a:pt x="102" y="213"/>
                  </a:lnTo>
                  <a:close/>
                </a:path>
              </a:pathLst>
            </a:custGeom>
            <a:solidFill>
              <a:srgbClr val="3333cc"/>
            </a:solidFill>
            <a:ln w="0">
              <a:noFill/>
            </a:ln>
          </p:spPr>
        </p:sp>
        <p:sp>
          <p:nvSpPr>
            <p:cNvPr id="546" name=""/>
            <p:cNvSpPr/>
            <p:nvPr/>
          </p:nvSpPr>
          <p:spPr>
            <a:xfrm>
              <a:off x="4257360" y="993600"/>
              <a:ext cx="182520" cy="181800"/>
            </a:xfrm>
            <a:custGeom>
              <a:avLst/>
              <a:gdLst/>
              <a:ahLst/>
              <a:rect l="0" t="0" r="r" b="b"/>
              <a:pathLst>
                <a:path w="507" h="505">
                  <a:moveTo>
                    <a:pt x="507" y="505"/>
                  </a:moveTo>
                  <a:cubicBezTo>
                    <a:pt x="470" y="505"/>
                    <a:pt x="434" y="505"/>
                    <a:pt x="397" y="505"/>
                  </a:cubicBezTo>
                  <a:cubicBezTo>
                    <a:pt x="383" y="467"/>
                    <a:pt x="368" y="428"/>
                    <a:pt x="353" y="390"/>
                  </a:cubicBezTo>
                  <a:cubicBezTo>
                    <a:pt x="286" y="390"/>
                    <a:pt x="218" y="390"/>
                    <a:pt x="151" y="390"/>
                  </a:cubicBezTo>
                  <a:cubicBezTo>
                    <a:pt x="137" y="428"/>
                    <a:pt x="123" y="467"/>
                    <a:pt x="109" y="505"/>
                  </a:cubicBezTo>
                  <a:cubicBezTo>
                    <a:pt x="73" y="505"/>
                    <a:pt x="36" y="505"/>
                    <a:pt x="0" y="505"/>
                  </a:cubicBezTo>
                  <a:cubicBezTo>
                    <a:pt x="65" y="337"/>
                    <a:pt x="130" y="168"/>
                    <a:pt x="195" y="0"/>
                  </a:cubicBezTo>
                  <a:cubicBezTo>
                    <a:pt x="231" y="0"/>
                    <a:pt x="267" y="0"/>
                    <a:pt x="304" y="0"/>
                  </a:cubicBezTo>
                  <a:cubicBezTo>
                    <a:pt x="371" y="168"/>
                    <a:pt x="439" y="337"/>
                    <a:pt x="507" y="505"/>
                  </a:cubicBezTo>
                  <a:moveTo>
                    <a:pt x="320" y="305"/>
                  </a:moveTo>
                  <a:cubicBezTo>
                    <a:pt x="296" y="243"/>
                    <a:pt x="273" y="180"/>
                    <a:pt x="250" y="118"/>
                  </a:cubicBezTo>
                  <a:cubicBezTo>
                    <a:pt x="227" y="180"/>
                    <a:pt x="204" y="243"/>
                    <a:pt x="182" y="305"/>
                  </a:cubicBezTo>
                  <a:cubicBezTo>
                    <a:pt x="228" y="305"/>
                    <a:pt x="274" y="305"/>
                    <a:pt x="320" y="305"/>
                  </a:cubicBezTo>
                  <a:close/>
                </a:path>
              </a:pathLst>
            </a:custGeom>
            <a:solidFill>
              <a:srgbClr val="3333cc"/>
            </a:solidFill>
            <a:ln w="0">
              <a:noFill/>
            </a:ln>
          </p:spPr>
        </p:sp>
        <p:sp>
          <p:nvSpPr>
            <p:cNvPr id="547" name=""/>
            <p:cNvSpPr/>
            <p:nvPr/>
          </p:nvSpPr>
          <p:spPr>
            <a:xfrm>
              <a:off x="4461480" y="995040"/>
              <a:ext cx="128160" cy="180360"/>
            </a:xfrm>
            <a:custGeom>
              <a:avLst/>
              <a:gdLst/>
              <a:ahLst/>
              <a:rect l="0" t="0" r="r" b="b"/>
              <a:pathLst>
                <a:path w="356" h="501">
                  <a:moveTo>
                    <a:pt x="0" y="501"/>
                  </a:moveTo>
                  <a:cubicBezTo>
                    <a:pt x="0" y="334"/>
                    <a:pt x="0" y="167"/>
                    <a:pt x="0" y="0"/>
                  </a:cubicBezTo>
                  <a:cubicBezTo>
                    <a:pt x="34" y="0"/>
                    <a:pt x="68" y="0"/>
                    <a:pt x="102" y="0"/>
                  </a:cubicBezTo>
                  <a:cubicBezTo>
                    <a:pt x="102" y="139"/>
                    <a:pt x="102" y="277"/>
                    <a:pt x="102" y="416"/>
                  </a:cubicBezTo>
                  <a:cubicBezTo>
                    <a:pt x="187" y="416"/>
                    <a:pt x="271" y="416"/>
                    <a:pt x="356" y="416"/>
                  </a:cubicBezTo>
                  <a:cubicBezTo>
                    <a:pt x="356" y="444"/>
                    <a:pt x="356" y="473"/>
                    <a:pt x="356" y="501"/>
                  </a:cubicBezTo>
                  <a:cubicBezTo>
                    <a:pt x="237" y="501"/>
                    <a:pt x="119" y="501"/>
                    <a:pt x="0" y="501"/>
                  </a:cubicBezTo>
                  <a:close/>
                </a:path>
              </a:pathLst>
            </a:custGeom>
            <a:solidFill>
              <a:srgbClr val="3333cc"/>
            </a:solidFill>
            <a:ln w="0">
              <a:noFill/>
            </a:ln>
          </p:spPr>
        </p:sp>
        <p:sp>
          <p:nvSpPr>
            <p:cNvPr id="548" name=""/>
            <p:cNvSpPr/>
            <p:nvPr/>
          </p:nvSpPr>
          <p:spPr>
            <a:xfrm>
              <a:off x="4616640" y="995040"/>
              <a:ext cx="128160" cy="180360"/>
            </a:xfrm>
            <a:custGeom>
              <a:avLst/>
              <a:gdLst/>
              <a:ahLst/>
              <a:rect l="0" t="0" r="r" b="b"/>
              <a:pathLst>
                <a:path w="356" h="501">
                  <a:moveTo>
                    <a:pt x="0" y="501"/>
                  </a:moveTo>
                  <a:cubicBezTo>
                    <a:pt x="0" y="334"/>
                    <a:pt x="0" y="167"/>
                    <a:pt x="0" y="0"/>
                  </a:cubicBezTo>
                  <a:cubicBezTo>
                    <a:pt x="34" y="0"/>
                    <a:pt x="68" y="0"/>
                    <a:pt x="102" y="0"/>
                  </a:cubicBezTo>
                  <a:cubicBezTo>
                    <a:pt x="102" y="139"/>
                    <a:pt x="102" y="277"/>
                    <a:pt x="102" y="416"/>
                  </a:cubicBezTo>
                  <a:cubicBezTo>
                    <a:pt x="187" y="416"/>
                    <a:pt x="271" y="416"/>
                    <a:pt x="356" y="416"/>
                  </a:cubicBezTo>
                  <a:cubicBezTo>
                    <a:pt x="356" y="444"/>
                    <a:pt x="356" y="473"/>
                    <a:pt x="356" y="501"/>
                  </a:cubicBezTo>
                  <a:cubicBezTo>
                    <a:pt x="237" y="501"/>
                    <a:pt x="119" y="501"/>
                    <a:pt x="0" y="501"/>
                  </a:cubicBezTo>
                  <a:close/>
                </a:path>
              </a:pathLst>
            </a:custGeom>
            <a:solidFill>
              <a:srgbClr val="3333cc"/>
            </a:solidFill>
            <a:ln w="0">
              <a:noFill/>
            </a:ln>
          </p:spPr>
        </p:sp>
        <p:sp>
          <p:nvSpPr>
            <p:cNvPr id="549" name=""/>
            <p:cNvSpPr/>
            <p:nvPr/>
          </p:nvSpPr>
          <p:spPr>
            <a:xfrm>
              <a:off x="4752720" y="993600"/>
              <a:ext cx="182520" cy="181800"/>
            </a:xfrm>
            <a:custGeom>
              <a:avLst/>
              <a:gdLst/>
              <a:ahLst/>
              <a:rect l="0" t="0" r="r" b="b"/>
              <a:pathLst>
                <a:path w="507" h="505">
                  <a:moveTo>
                    <a:pt x="507" y="505"/>
                  </a:moveTo>
                  <a:cubicBezTo>
                    <a:pt x="470" y="505"/>
                    <a:pt x="434" y="505"/>
                    <a:pt x="397" y="505"/>
                  </a:cubicBezTo>
                  <a:cubicBezTo>
                    <a:pt x="383" y="467"/>
                    <a:pt x="368" y="428"/>
                    <a:pt x="353" y="390"/>
                  </a:cubicBezTo>
                  <a:cubicBezTo>
                    <a:pt x="286" y="390"/>
                    <a:pt x="218" y="390"/>
                    <a:pt x="151" y="390"/>
                  </a:cubicBezTo>
                  <a:cubicBezTo>
                    <a:pt x="137" y="428"/>
                    <a:pt x="123" y="467"/>
                    <a:pt x="109" y="505"/>
                  </a:cubicBezTo>
                  <a:cubicBezTo>
                    <a:pt x="73" y="505"/>
                    <a:pt x="36" y="505"/>
                    <a:pt x="0" y="505"/>
                  </a:cubicBezTo>
                  <a:cubicBezTo>
                    <a:pt x="65" y="337"/>
                    <a:pt x="130" y="168"/>
                    <a:pt x="195" y="0"/>
                  </a:cubicBezTo>
                  <a:cubicBezTo>
                    <a:pt x="231" y="0"/>
                    <a:pt x="267" y="0"/>
                    <a:pt x="304" y="0"/>
                  </a:cubicBezTo>
                  <a:cubicBezTo>
                    <a:pt x="371" y="168"/>
                    <a:pt x="439" y="337"/>
                    <a:pt x="507" y="505"/>
                  </a:cubicBezTo>
                  <a:moveTo>
                    <a:pt x="320" y="305"/>
                  </a:moveTo>
                  <a:cubicBezTo>
                    <a:pt x="296" y="243"/>
                    <a:pt x="273" y="180"/>
                    <a:pt x="250" y="118"/>
                  </a:cubicBezTo>
                  <a:cubicBezTo>
                    <a:pt x="227" y="180"/>
                    <a:pt x="204" y="243"/>
                    <a:pt x="182" y="305"/>
                  </a:cubicBezTo>
                  <a:cubicBezTo>
                    <a:pt x="228" y="305"/>
                    <a:pt x="274" y="305"/>
                    <a:pt x="320" y="305"/>
                  </a:cubicBezTo>
                  <a:close/>
                </a:path>
              </a:pathLst>
            </a:custGeom>
            <a:solidFill>
              <a:srgbClr val="3333cc"/>
            </a:solidFill>
            <a:ln w="0">
              <a:noFill/>
            </a:ln>
          </p:spPr>
        </p:sp>
        <p:sp>
          <p:nvSpPr>
            <p:cNvPr id="550" name=""/>
            <p:cNvSpPr/>
            <p:nvPr/>
          </p:nvSpPr>
          <p:spPr>
            <a:xfrm>
              <a:off x="4937400" y="993600"/>
              <a:ext cx="168480" cy="181800"/>
            </a:xfrm>
            <a:custGeom>
              <a:avLst/>
              <a:gdLst/>
              <a:ahLst/>
              <a:rect l="0" t="0" r="r" b="b"/>
              <a:pathLst>
                <a:path w="468" h="505">
                  <a:moveTo>
                    <a:pt x="0" y="505"/>
                  </a:moveTo>
                  <a:cubicBezTo>
                    <a:pt x="58" y="417"/>
                    <a:pt x="116" y="330"/>
                    <a:pt x="174" y="242"/>
                  </a:cubicBezTo>
                  <a:cubicBezTo>
                    <a:pt x="121" y="161"/>
                    <a:pt x="69" y="81"/>
                    <a:pt x="16" y="0"/>
                  </a:cubicBezTo>
                  <a:cubicBezTo>
                    <a:pt x="56" y="0"/>
                    <a:pt x="95" y="0"/>
                    <a:pt x="135" y="0"/>
                  </a:cubicBezTo>
                  <a:cubicBezTo>
                    <a:pt x="168" y="50"/>
                    <a:pt x="201" y="100"/>
                    <a:pt x="234" y="150"/>
                  </a:cubicBezTo>
                  <a:cubicBezTo>
                    <a:pt x="267" y="100"/>
                    <a:pt x="300" y="50"/>
                    <a:pt x="334" y="0"/>
                  </a:cubicBezTo>
                  <a:cubicBezTo>
                    <a:pt x="373" y="0"/>
                    <a:pt x="413" y="0"/>
                    <a:pt x="452" y="0"/>
                  </a:cubicBezTo>
                  <a:cubicBezTo>
                    <a:pt x="399" y="81"/>
                    <a:pt x="347" y="161"/>
                    <a:pt x="294" y="242"/>
                  </a:cubicBezTo>
                  <a:cubicBezTo>
                    <a:pt x="352" y="329"/>
                    <a:pt x="410" y="417"/>
                    <a:pt x="468" y="505"/>
                  </a:cubicBezTo>
                  <a:cubicBezTo>
                    <a:pt x="427" y="505"/>
                    <a:pt x="386" y="505"/>
                    <a:pt x="345" y="505"/>
                  </a:cubicBezTo>
                  <a:cubicBezTo>
                    <a:pt x="308" y="448"/>
                    <a:pt x="271" y="391"/>
                    <a:pt x="234" y="334"/>
                  </a:cubicBezTo>
                  <a:cubicBezTo>
                    <a:pt x="197" y="391"/>
                    <a:pt x="159" y="448"/>
                    <a:pt x="122" y="505"/>
                  </a:cubicBezTo>
                  <a:cubicBezTo>
                    <a:pt x="81" y="505"/>
                    <a:pt x="41" y="505"/>
                    <a:pt x="0" y="505"/>
                  </a:cubicBezTo>
                  <a:close/>
                </a:path>
              </a:pathLst>
            </a:custGeom>
            <a:solidFill>
              <a:srgbClr val="3333cc"/>
            </a:solidFill>
            <a:ln w="0">
              <a:noFill/>
            </a:ln>
          </p:spPr>
        </p:sp>
        <p:sp>
          <p:nvSpPr>
            <p:cNvPr id="551" name=""/>
            <p:cNvSpPr/>
            <p:nvPr/>
          </p:nvSpPr>
          <p:spPr>
            <a:xfrm>
              <a:off x="5124960" y="993600"/>
              <a:ext cx="137880" cy="181800"/>
            </a:xfrm>
            <a:custGeom>
              <a:avLst/>
              <a:gdLst/>
              <a:ahLst/>
              <a:rect l="0" t="0" r="r" b="b"/>
              <a:pathLst>
                <a:path w="383" h="505">
                  <a:moveTo>
                    <a:pt x="0" y="505"/>
                  </a:moveTo>
                  <a:cubicBezTo>
                    <a:pt x="0" y="337"/>
                    <a:pt x="0" y="168"/>
                    <a:pt x="0" y="0"/>
                  </a:cubicBezTo>
                  <a:cubicBezTo>
                    <a:pt x="124" y="0"/>
                    <a:pt x="249" y="0"/>
                    <a:pt x="373" y="0"/>
                  </a:cubicBezTo>
                  <a:cubicBezTo>
                    <a:pt x="373" y="28"/>
                    <a:pt x="373" y="57"/>
                    <a:pt x="373" y="85"/>
                  </a:cubicBezTo>
                  <a:cubicBezTo>
                    <a:pt x="283" y="85"/>
                    <a:pt x="192" y="85"/>
                    <a:pt x="102" y="85"/>
                  </a:cubicBezTo>
                  <a:cubicBezTo>
                    <a:pt x="102" y="122"/>
                    <a:pt x="102" y="160"/>
                    <a:pt x="102" y="197"/>
                  </a:cubicBezTo>
                  <a:cubicBezTo>
                    <a:pt x="186" y="197"/>
                    <a:pt x="270" y="197"/>
                    <a:pt x="354" y="197"/>
                  </a:cubicBezTo>
                  <a:cubicBezTo>
                    <a:pt x="354" y="225"/>
                    <a:pt x="354" y="254"/>
                    <a:pt x="354" y="282"/>
                  </a:cubicBezTo>
                  <a:cubicBezTo>
                    <a:pt x="270" y="282"/>
                    <a:pt x="186" y="282"/>
                    <a:pt x="102" y="282"/>
                  </a:cubicBezTo>
                  <a:cubicBezTo>
                    <a:pt x="102" y="328"/>
                    <a:pt x="102" y="374"/>
                    <a:pt x="102" y="420"/>
                  </a:cubicBezTo>
                  <a:cubicBezTo>
                    <a:pt x="196" y="420"/>
                    <a:pt x="289" y="420"/>
                    <a:pt x="383" y="420"/>
                  </a:cubicBezTo>
                  <a:cubicBezTo>
                    <a:pt x="383" y="448"/>
                    <a:pt x="383" y="477"/>
                    <a:pt x="383" y="505"/>
                  </a:cubicBezTo>
                  <a:cubicBezTo>
                    <a:pt x="255" y="505"/>
                    <a:pt x="128" y="505"/>
                    <a:pt x="0" y="505"/>
                  </a:cubicBezTo>
                  <a:close/>
                </a:path>
              </a:pathLst>
            </a:custGeom>
            <a:solidFill>
              <a:srgbClr val="3333cc"/>
            </a:solidFill>
            <a:ln w="0">
              <a:noFill/>
            </a:ln>
          </p:spPr>
        </p:sp>
      </p:grpSp>
      <p:sp>
        <p:nvSpPr>
          <p:cNvPr id="552" name=""/>
          <p:cNvSpPr/>
          <p:nvPr/>
        </p:nvSpPr>
        <p:spPr>
          <a:xfrm>
            <a:off x="5401080" y="1010520"/>
            <a:ext cx="916200" cy="122040"/>
          </a:xfrm>
          <a:custGeom>
            <a:avLst/>
            <a:gdLst/>
            <a:ahLst/>
            <a:rect l="0" t="0" r="r" b="b"/>
            <a:pathLst>
              <a:path w="2545" h="339">
                <a:moveTo>
                  <a:pt x="0" y="84"/>
                </a:moveTo>
                <a:cubicBezTo>
                  <a:pt x="636" y="84"/>
                  <a:pt x="1272" y="84"/>
                  <a:pt x="1908" y="84"/>
                </a:cubicBezTo>
                <a:cubicBezTo>
                  <a:pt x="1908" y="56"/>
                  <a:pt x="1908" y="28"/>
                  <a:pt x="1908" y="0"/>
                </a:cubicBezTo>
                <a:cubicBezTo>
                  <a:pt x="2120" y="56"/>
                  <a:pt x="2333" y="113"/>
                  <a:pt x="2545" y="169"/>
                </a:cubicBezTo>
                <a:cubicBezTo>
                  <a:pt x="2333" y="226"/>
                  <a:pt x="2120" y="282"/>
                  <a:pt x="1908" y="339"/>
                </a:cubicBezTo>
                <a:cubicBezTo>
                  <a:pt x="1908" y="311"/>
                  <a:pt x="1908" y="282"/>
                  <a:pt x="1908" y="254"/>
                </a:cubicBezTo>
                <a:cubicBezTo>
                  <a:pt x="1272" y="254"/>
                  <a:pt x="636" y="254"/>
                  <a:pt x="0" y="254"/>
                </a:cubicBezTo>
                <a:cubicBezTo>
                  <a:pt x="0" y="197"/>
                  <a:pt x="0" y="141"/>
                  <a:pt x="0" y="84"/>
                </a:cubicBezTo>
                <a:close/>
              </a:path>
            </a:pathLst>
          </a:custGeom>
          <a:solidFill>
            <a:srgbClr val="729fcf"/>
          </a:solidFill>
          <a:ln w="0">
            <a:solidFill>
              <a:srgbClr val="3465a4"/>
            </a:solidFill>
          </a:ln>
        </p:spPr>
      </p:sp>
      <p:sp>
        <p:nvSpPr>
          <p:cNvPr id="553" name=""/>
          <p:cNvSpPr/>
          <p:nvPr/>
        </p:nvSpPr>
        <p:spPr>
          <a:xfrm>
            <a:off x="2739240" y="1010520"/>
            <a:ext cx="916200" cy="122040"/>
          </a:xfrm>
          <a:custGeom>
            <a:avLst/>
            <a:gdLst/>
            <a:ahLst/>
            <a:rect l="0" t="0" r="r" b="b"/>
            <a:pathLst>
              <a:path w="2545" h="339">
                <a:moveTo>
                  <a:pt x="2545" y="84"/>
                </a:moveTo>
                <a:cubicBezTo>
                  <a:pt x="1909" y="84"/>
                  <a:pt x="1273" y="84"/>
                  <a:pt x="637" y="84"/>
                </a:cubicBezTo>
                <a:cubicBezTo>
                  <a:pt x="637" y="56"/>
                  <a:pt x="637" y="28"/>
                  <a:pt x="637" y="0"/>
                </a:cubicBezTo>
                <a:cubicBezTo>
                  <a:pt x="425" y="56"/>
                  <a:pt x="212" y="113"/>
                  <a:pt x="0" y="169"/>
                </a:cubicBezTo>
                <a:cubicBezTo>
                  <a:pt x="212" y="226"/>
                  <a:pt x="425" y="282"/>
                  <a:pt x="637" y="339"/>
                </a:cubicBezTo>
                <a:cubicBezTo>
                  <a:pt x="637" y="311"/>
                  <a:pt x="637" y="282"/>
                  <a:pt x="637" y="254"/>
                </a:cubicBezTo>
                <a:cubicBezTo>
                  <a:pt x="1273" y="254"/>
                  <a:pt x="1909" y="254"/>
                  <a:pt x="2545" y="254"/>
                </a:cubicBezTo>
                <a:cubicBezTo>
                  <a:pt x="2545" y="197"/>
                  <a:pt x="2545" y="141"/>
                  <a:pt x="2545" y="84"/>
                </a:cubicBezTo>
                <a:close/>
              </a:path>
            </a:pathLst>
          </a:custGeom>
          <a:solidFill>
            <a:srgbClr val="729fcf"/>
          </a:solidFill>
          <a:ln w="0">
            <a:solidFill>
              <a:srgbClr val="3465a4"/>
            </a:solidFill>
          </a:ln>
        </p:spPr>
      </p:sp>
      <p:sp>
        <p:nvSpPr>
          <p:cNvPr id="554" name=""/>
          <p:cNvSpPr/>
          <p:nvPr/>
        </p:nvSpPr>
        <p:spPr>
          <a:xfrm>
            <a:off x="2689920" y="888480"/>
            <a:ext cx="3700080" cy="354240"/>
          </a:xfrm>
          <a:custGeom>
            <a:avLst/>
            <a:gdLst/>
            <a:ahLst/>
            <a:rect l="0" t="0" r="r" b="b"/>
            <a:pathLst>
              <a:path w="10278" h="984">
                <a:moveTo>
                  <a:pt x="0" y="984"/>
                </a:moveTo>
                <a:cubicBezTo>
                  <a:pt x="0" y="656"/>
                  <a:pt x="0" y="328"/>
                  <a:pt x="0" y="0"/>
                </a:cubicBezTo>
                <a:cubicBezTo>
                  <a:pt x="3426" y="0"/>
                  <a:pt x="6852" y="0"/>
                  <a:pt x="10278" y="0"/>
                </a:cubicBezTo>
                <a:cubicBezTo>
                  <a:pt x="10278" y="328"/>
                  <a:pt x="10278" y="656"/>
                  <a:pt x="10278" y="984"/>
                </a:cubicBezTo>
                <a:cubicBezTo>
                  <a:pt x="6852" y="984"/>
                  <a:pt x="3426" y="984"/>
                  <a:pt x="0" y="984"/>
                </a:cubicBezTo>
                <a:close/>
              </a:path>
            </a:pathLst>
          </a:custGeom>
          <a:noFill/>
          <a:ln w="0">
            <a:solidFill>
              <a:srgbClr val="3465a4"/>
            </a:solidFill>
          </a:ln>
        </p:spPr>
      </p:sp>
      <p:sp>
        <p:nvSpPr>
          <p:cNvPr id="555" name="Text Box 5_ 30"/>
          <p:cNvSpPr/>
          <p:nvPr/>
        </p:nvSpPr>
        <p:spPr>
          <a:xfrm flipH="1">
            <a:off x="1713600" y="1348920"/>
            <a:ext cx="5918040" cy="580680"/>
          </a:xfrm>
          <a:prstGeom prst="rect">
            <a:avLst/>
          </a:prstGeom>
          <a:solidFill>
            <a:srgbClr val="ffcc99"/>
          </a:solidFill>
          <a:ln w="0">
            <a:noFill/>
          </a:ln>
        </p:spPr>
        <p:style>
          <a:lnRef idx="0"/>
          <a:fillRef idx="0"/>
          <a:effectRef idx="0"/>
          <a:fontRef idx="minor"/>
        </p:style>
        <p:txBody>
          <a:bodyPr lIns="90000" rIns="90000" tIns="46800" bIns="46800" anchor="t">
            <a:spAutoFit/>
          </a:bodyPr>
          <a:p>
            <a:pPr algn="ct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Ce que les gens attendent des « collections ».</a:t>
            </a:r>
            <a:br>
              <a:rPr sz="1600"/>
            </a:br>
            <a:r>
              <a:rPr b="0" lang="fr-FR" sz="1600" spc="-1" strike="noStrike">
                <a:solidFill>
                  <a:srgbClr val="000000"/>
                </a:solidFill>
                <a:latin typeface="Arial"/>
                <a:ea typeface="Arial"/>
              </a:rPr>
              <a:t>Les uns et les autres ou la même personne selon les moments. </a:t>
            </a:r>
            <a:endParaRPr b="1" lang="fr-FR" sz="1600" spc="-1" strike="noStrike">
              <a:solidFill>
                <a:srgbClr val="ffffff"/>
              </a:solidFill>
              <a:latin typeface="Arial"/>
            </a:endParaRPr>
          </a:p>
        </p:txBody>
      </p:sp>
      <p:sp>
        <p:nvSpPr>
          <p:cNvPr id="556" name="Text Box 5_ 29"/>
          <p:cNvSpPr/>
          <p:nvPr/>
        </p:nvSpPr>
        <p:spPr>
          <a:xfrm flipH="1">
            <a:off x="1168560" y="6009840"/>
            <a:ext cx="6921360" cy="337320"/>
          </a:xfrm>
          <a:prstGeom prst="rect">
            <a:avLst/>
          </a:prstGeom>
          <a:solidFill>
            <a:srgbClr val="ffcc99"/>
          </a:solidFill>
          <a:ln w="0">
            <a:noFill/>
          </a:ln>
        </p:spPr>
        <p:style>
          <a:lnRef idx="0"/>
          <a:fillRef idx="0"/>
          <a:effectRef idx="0"/>
          <a:fontRef idx="minor"/>
        </p:style>
        <p:txBody>
          <a:bodyPr lIns="90000" rIns="90000" tIns="46800" bIns="46800" anchor="t">
            <a:spAutoFit/>
          </a:bodyPr>
          <a:p>
            <a:pPr algn="ct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C’est le réseau qui permet à la bibliothèque de marcher sur ses 2 jambes. </a:t>
            </a:r>
            <a:endParaRPr b="1" lang="fr-FR" sz="1600" spc="-1" strike="noStrike">
              <a:solidFill>
                <a:srgbClr val="ffffff"/>
              </a:solidFill>
              <a:latin typeface="Arial"/>
            </a:endParaRPr>
          </a:p>
        </p:txBody>
      </p:sp>
      <p:sp>
        <p:nvSpPr>
          <p:cNvPr id="2" name="PlaceHolder 1"/>
          <p:cNvSpPr>
            <a:spLocks noGrp="1"/>
          </p:cNvSpPr>
          <p:nvPr>
            <p:ph type="ftr" idx="1"/>
          </p:nvPr>
        </p:nvSpPr>
        <p:spPr/>
        <p:txBody>
          <a:bodyPr/>
          <a:p>
            <a:r>
              <a:t>Actualité de la réforme territoriale / Dominique Lahary. Enssib, 10 novembre 2010</a:t>
            </a: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7" name="Espace réservé du pied de page 3_194"/>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58" name="Espace réservé du pied de page 3_195"/>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59" name="Rectangle 2_12"/>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Freins et limites</a:t>
            </a:r>
            <a:endParaRPr b="0" lang="fr-FR" sz="3600" spc="-1" strike="noStrike">
              <a:solidFill>
                <a:srgbClr val="3333cc"/>
              </a:solidFill>
              <a:latin typeface="Times New Roman"/>
            </a:endParaRPr>
          </a:p>
        </p:txBody>
      </p:sp>
      <p:sp>
        <p:nvSpPr>
          <p:cNvPr id="560" name="Text Box 4_97"/>
          <p:cNvSpPr/>
          <p:nvPr/>
        </p:nvSpPr>
        <p:spPr>
          <a:xfrm>
            <a:off x="406080" y="1020240"/>
            <a:ext cx="8432640" cy="52423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Il n’y a pas de périmètre parfait !</a:t>
            </a:r>
            <a:endParaRPr b="0" lang="fr-FR" sz="26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On fait avec le périmètre politique en le compartimentant si nécessaire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Le complexe petit-gros</a:t>
            </a:r>
            <a:endParaRPr b="0" lang="fr-FR" sz="26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Il est récurrent et réciproque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Les contact avec les services communaux</a:t>
            </a:r>
            <a:endParaRPr b="0" lang="fr-FR" sz="26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Risque de perte en cas de transfert</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Un problème de démocratie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L’intercommunalité demeure un nain politique</a:t>
            </a:r>
            <a:br>
              <a:rPr sz="2400"/>
            </a:br>
            <a:r>
              <a:rPr b="1" lang="fr-FR" sz="2400" spc="-1" strike="noStrike">
                <a:solidFill>
                  <a:srgbClr val="3333cc"/>
                </a:solidFill>
                <a:latin typeface="Arial"/>
              </a:rPr>
              <a:t>sans visibilité pour les électeur</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Elle n’est pas le cadre dans lequel des listes se présentent devant le suffrage universel</a:t>
            </a:r>
            <a:endParaRPr b="0" lang="fr-FR" sz="24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1" name="Espace réservé du pied de page 3_130"/>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62" name="Espace réservé du pied de page 3_196"/>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63" name="Rectangle 2_2"/>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Une découverte horizontale sidérante</a:t>
            </a:r>
            <a:endParaRPr b="0" lang="fr-FR" sz="3600" spc="-1" strike="noStrike">
              <a:solidFill>
                <a:srgbClr val="3333cc"/>
              </a:solidFill>
              <a:latin typeface="Times New Roman"/>
            </a:endParaRPr>
          </a:p>
        </p:txBody>
      </p:sp>
      <p:sp>
        <p:nvSpPr>
          <p:cNvPr id="564" name="Text Box 4_59"/>
          <p:cNvSpPr/>
          <p:nvPr/>
        </p:nvSpPr>
        <p:spPr>
          <a:xfrm>
            <a:off x="406080" y="1020240"/>
            <a:ext cx="8432640" cy="49525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Entre voisins</a:t>
            </a:r>
            <a:endParaRPr b="0" lang="fr-FR" sz="26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Entre urbains et ruraux</a:t>
            </a:r>
            <a:endParaRPr b="0" lang="fr-FR" sz="26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Entre ceux du bourg et des villages</a:t>
            </a:r>
            <a:endParaRPr b="0" lang="fr-FR" sz="26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Souvent on ne se connaissait pas</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Il y en a qui découvrent la brousse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Travers classique : n’attirer que ses semblables</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Bénévoles : par la sociabilité directe</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Salariés : par conformité socioculturelle de l’offre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006600"/>
                </a:solidFill>
                <a:latin typeface="Arial"/>
              </a:rPr>
              <a:t>Faut-il une tête ?</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Et faut-il qu’il y ait une bibliothèque qui soit « la chef des bibliothèques » ?</a:t>
            </a:r>
            <a:endParaRPr b="0" lang="fr-FR" sz="24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5" name="Espace réservé du pied de page 3_19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66" name="Espace réservé du pied de page 3_198"/>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67" name="Rectangle 2_13"/>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Ne nous appelez plus bénévoles</a:t>
            </a:r>
            <a:endParaRPr b="0" lang="fr-FR" sz="3600" spc="-1" strike="noStrike">
              <a:solidFill>
                <a:srgbClr val="3333cc"/>
              </a:solidFill>
              <a:latin typeface="Times New Roman"/>
            </a:endParaRPr>
          </a:p>
        </p:txBody>
      </p:sp>
      <p:pic>
        <p:nvPicPr>
          <p:cNvPr id="568" name="" descr=""/>
          <p:cNvPicPr/>
          <p:nvPr/>
        </p:nvPicPr>
        <p:blipFill>
          <a:blip r:embed="rId1"/>
          <a:stretch/>
        </p:blipFill>
        <p:spPr>
          <a:xfrm>
            <a:off x="1094400" y="1112040"/>
            <a:ext cx="6943320" cy="4190760"/>
          </a:xfrm>
          <a:prstGeom prst="rect">
            <a:avLst/>
          </a:prstGeom>
          <a:ln w="0">
            <a:noFill/>
          </a:ln>
        </p:spPr>
      </p:pic>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9" name="Espace réservé du pied de page 3_200"/>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70" name="Espace réservé du pied de page 3_201"/>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71" name="Rectangle 2_14"/>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Un nouveau métier ?</a:t>
            </a:r>
            <a:endParaRPr b="0" lang="fr-FR" sz="3600" spc="-1" strike="noStrike">
              <a:solidFill>
                <a:srgbClr val="3333cc"/>
              </a:solidFill>
              <a:latin typeface="Times New Roman"/>
            </a:endParaRPr>
          </a:p>
        </p:txBody>
      </p:sp>
      <p:pic>
        <p:nvPicPr>
          <p:cNvPr id="572" name="" descr=""/>
          <p:cNvPicPr/>
          <p:nvPr/>
        </p:nvPicPr>
        <p:blipFill>
          <a:blip r:embed="rId1"/>
          <a:stretch/>
        </p:blipFill>
        <p:spPr>
          <a:xfrm>
            <a:off x="1435320" y="1431720"/>
            <a:ext cx="6400440" cy="4781160"/>
          </a:xfrm>
          <a:prstGeom prst="rect">
            <a:avLst/>
          </a:prstGeom>
          <a:ln w="0">
            <a:noFill/>
          </a:ln>
        </p:spPr>
      </p:pic>
      <p:sp>
        <p:nvSpPr>
          <p:cNvPr id="573" name=""/>
          <p:cNvSpPr txBox="1"/>
          <p:nvPr/>
        </p:nvSpPr>
        <p:spPr>
          <a:xfrm>
            <a:off x="1422360" y="1041120"/>
            <a:ext cx="6413400" cy="48636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600" spc="-1" strike="noStrike">
                <a:solidFill>
                  <a:srgbClr val="006600"/>
                </a:solidFill>
                <a:latin typeface="Arial"/>
              </a:rPr>
              <a:t>La coordination intercommunale</a:t>
            </a:r>
            <a:endParaRPr b="0" lang="fr-FR" sz="26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4" name="Espace réservé du pied de page 3_202"/>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75" name="Espace réservé du pied de page 3_203"/>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76" name="Rectangle 2_15"/>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Un nouveau métier ?</a:t>
            </a:r>
            <a:endParaRPr b="0" lang="fr-FR" sz="3600" spc="-1" strike="noStrike">
              <a:solidFill>
                <a:srgbClr val="3333cc"/>
              </a:solidFill>
              <a:latin typeface="Times New Roman"/>
            </a:endParaRPr>
          </a:p>
        </p:txBody>
      </p:sp>
      <p:pic>
        <p:nvPicPr>
          <p:cNvPr id="577" name="" descr=""/>
          <p:cNvPicPr/>
          <p:nvPr/>
        </p:nvPicPr>
        <p:blipFill>
          <a:blip r:embed="rId1"/>
          <a:stretch/>
        </p:blipFill>
        <p:spPr>
          <a:xfrm>
            <a:off x="1078200" y="1003320"/>
            <a:ext cx="7431480" cy="5271840"/>
          </a:xfrm>
          <a:prstGeom prst="rect">
            <a:avLst/>
          </a:prstGeom>
          <a:ln w="0">
            <a:noFill/>
          </a:ln>
        </p:spPr>
      </p:pic>
      <p:sp>
        <p:nvSpPr>
          <p:cNvPr id="578" name=""/>
          <p:cNvSpPr txBox="1"/>
          <p:nvPr/>
        </p:nvSpPr>
        <p:spPr>
          <a:xfrm>
            <a:off x="305280" y="977760"/>
            <a:ext cx="1701360" cy="1613160"/>
          </a:xfrm>
          <a:prstGeom prst="rect">
            <a:avLst/>
          </a:prstGeom>
          <a:noFill/>
          <a:ln w="0">
            <a:noFill/>
          </a:ln>
        </p:spPr>
        <p:txBody>
          <a:bodyPr lIns="90000" rIns="90000" tIns="45000" bIns="45000" anchor="t">
            <a:noAutofit/>
          </a:bodyPr>
          <a:p>
            <a:r>
              <a:rPr b="1" lang="fr-FR" sz="2000" spc="-1" strike="noStrike">
                <a:solidFill>
                  <a:srgbClr val="006600"/>
                </a:solidFill>
                <a:latin typeface="Arial"/>
              </a:rPr>
              <a:t>Un visuel </a:t>
            </a:r>
            <a:br>
              <a:rPr sz="2000"/>
            </a:br>
            <a:r>
              <a:rPr b="1" lang="fr-FR" sz="2000" spc="-1" strike="noStrike">
                <a:solidFill>
                  <a:srgbClr val="006600"/>
                </a:solidFill>
                <a:latin typeface="Arial"/>
              </a:rPr>
              <a:t>de Livre et lecture en Bretagne</a:t>
            </a:r>
            <a:endParaRPr b="0" lang="fr-FR" sz="20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9" name="Espace réservé du pied de page 3_176"/>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80" name="Espace réservé du pied de page 3_183"/>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81" name="Rectangle 2_8"/>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Chercher la bonne échelle</a:t>
            </a:r>
            <a:endParaRPr b="0" lang="fr-FR" sz="3600" spc="-1" strike="noStrike">
              <a:solidFill>
                <a:srgbClr val="3333cc"/>
              </a:solidFill>
              <a:latin typeface="Times New Roman"/>
            </a:endParaRPr>
          </a:p>
        </p:txBody>
      </p:sp>
      <p:pic>
        <p:nvPicPr>
          <p:cNvPr id="582" name="" descr=""/>
          <p:cNvPicPr/>
          <p:nvPr/>
        </p:nvPicPr>
        <p:blipFill>
          <a:blip r:embed="rId1"/>
          <a:stretch/>
        </p:blipFill>
        <p:spPr>
          <a:xfrm>
            <a:off x="2286000" y="1053720"/>
            <a:ext cx="4643640" cy="3849120"/>
          </a:xfrm>
          <a:prstGeom prst="rect">
            <a:avLst/>
          </a:prstGeom>
          <a:ln w="0">
            <a:noFill/>
          </a:ln>
        </p:spPr>
      </p:pic>
      <p:sp>
        <p:nvSpPr>
          <p:cNvPr id="583" name="Text Box 4_61"/>
          <p:cNvSpPr/>
          <p:nvPr/>
        </p:nvSpPr>
        <p:spPr>
          <a:xfrm>
            <a:off x="2297160" y="4958640"/>
            <a:ext cx="4608360" cy="1023120"/>
          </a:xfrm>
          <a:prstGeom prst="rect">
            <a:avLst/>
          </a:prstGeom>
          <a:noFill/>
          <a:ln w="0">
            <a:noFill/>
          </a:ln>
        </p:spPr>
        <p:style>
          <a:lnRef idx="0"/>
          <a:fillRef idx="0"/>
          <a:effectRef idx="0"/>
          <a:fontRef idx="minor"/>
        </p:style>
        <p:txBody>
          <a:bodyPr lIns="90000" rIns="90000" tIns="46800" bIns="46800" anchor="t">
            <a:spAutoFit/>
          </a:bodyPr>
          <a:p>
            <a:pPr marL="380880" indent="-380880" algn="ctr">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r>
              <a:rPr b="1" lang="fr-FR" sz="2800" spc="-1" strike="noStrike">
                <a:solidFill>
                  <a:srgbClr val="006600"/>
                </a:solidFill>
                <a:latin typeface="Arial"/>
              </a:rPr>
              <a:t>Pour la gestion</a:t>
            </a:r>
            <a:endParaRPr b="0" lang="fr-FR" sz="2800" spc="-1" strike="noStrike">
              <a:solidFill>
                <a:srgbClr val="3333cc"/>
              </a:solidFill>
              <a:latin typeface="Times New Roman"/>
            </a:endParaRPr>
          </a:p>
          <a:p>
            <a:pPr marL="380880" indent="-380880" algn="ctr">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r>
              <a:rPr b="1" lang="fr-FR" sz="2800" spc="-1" strike="noStrike">
                <a:solidFill>
                  <a:srgbClr val="006600"/>
                </a:solidFill>
                <a:latin typeface="Arial"/>
              </a:rPr>
              <a:t>Pour les services</a:t>
            </a:r>
            <a:endParaRPr b="0" lang="fr-FR" sz="28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Espace réservé du pied de page 3_20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85" name="Espace réservé du pied de page 3_207"/>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86" name="Rectangle 2_16"/>
          <p:cNvSpPr/>
          <p:nvPr/>
        </p:nvSpPr>
        <p:spPr>
          <a:xfrm>
            <a:off x="395280" y="0"/>
            <a:ext cx="5067720" cy="1316880"/>
          </a:xfrm>
          <a:prstGeom prst="rect">
            <a:avLst/>
          </a:prstGeom>
          <a:noFill/>
          <a:ln w="0">
            <a:noFill/>
          </a:ln>
        </p:spPr>
        <p:style>
          <a:lnRef idx="0"/>
          <a:fillRef idx="0"/>
          <a:effectRef idx="0"/>
          <a:fontRef idx="minor"/>
        </p:style>
        <p:txBody>
          <a:bodyPr lIns="90000" rIns="90000" tIns="46800" bIns="46800" anchor="ctr">
            <a:normAutofit fontScale="86000"/>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Une meilleure utilisation</a:t>
            </a:r>
            <a:endParaRPr b="0" lang="fr-FR" sz="3600" spc="-1" strike="noStrike">
              <a:solidFill>
                <a:srgbClr val="3333cc"/>
              </a:solidFill>
              <a:latin typeface="Times New Roman"/>
            </a:endParaRPr>
          </a:p>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de l’argent public ?</a:t>
            </a:r>
            <a:endParaRPr b="0" lang="fr-FR" sz="3600" spc="-1" strike="noStrike">
              <a:solidFill>
                <a:srgbClr val="3333cc"/>
              </a:solidFill>
              <a:latin typeface="Times New Roman"/>
            </a:endParaRPr>
          </a:p>
        </p:txBody>
      </p:sp>
      <p:pic>
        <p:nvPicPr>
          <p:cNvPr id="587" name="" descr=""/>
          <p:cNvPicPr/>
          <p:nvPr/>
        </p:nvPicPr>
        <p:blipFill>
          <a:blip r:embed="rId1"/>
          <a:stretch/>
        </p:blipFill>
        <p:spPr>
          <a:xfrm>
            <a:off x="444600" y="2365560"/>
            <a:ext cx="3061440" cy="3698280"/>
          </a:xfrm>
          <a:prstGeom prst="rect">
            <a:avLst/>
          </a:prstGeom>
          <a:ln w="0">
            <a:noFill/>
          </a:ln>
        </p:spPr>
      </p:pic>
      <p:pic>
        <p:nvPicPr>
          <p:cNvPr id="588" name="" descr=""/>
          <p:cNvPicPr/>
          <p:nvPr/>
        </p:nvPicPr>
        <p:blipFill>
          <a:blip r:embed="rId2"/>
          <a:stretch/>
        </p:blipFill>
        <p:spPr>
          <a:xfrm>
            <a:off x="5694480" y="504360"/>
            <a:ext cx="2827800" cy="5045400"/>
          </a:xfrm>
          <a:prstGeom prst="rect">
            <a:avLst/>
          </a:prstGeom>
          <a:ln w="0">
            <a:noFill/>
          </a:ln>
        </p:spPr>
      </p:pic>
      <p:sp>
        <p:nvSpPr>
          <p:cNvPr id="589" name="Text Box 5_ 31"/>
          <p:cNvSpPr/>
          <p:nvPr/>
        </p:nvSpPr>
        <p:spPr>
          <a:xfrm flipH="1">
            <a:off x="444600" y="1158480"/>
            <a:ext cx="5018400" cy="106740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Nous avons un peu vécu les Trente glorieuses des collectivités territoriales, d’ailleurs sérieusement décalées par rapport aux Trente glorieuses économiques.</a:t>
            </a:r>
            <a:endParaRPr b="1" lang="fr-FR" sz="1600" spc="-1" strike="noStrike">
              <a:solidFill>
                <a:srgbClr val="ffffff"/>
              </a:solidFill>
              <a:latin typeface="Arial"/>
            </a:endParaRPr>
          </a:p>
        </p:txBody>
      </p:sp>
      <p:sp>
        <p:nvSpPr>
          <p:cNvPr id="590" name="Text Box 5_ 32"/>
          <p:cNvSpPr/>
          <p:nvPr/>
        </p:nvSpPr>
        <p:spPr>
          <a:xfrm flipH="1">
            <a:off x="5612400" y="5549760"/>
            <a:ext cx="2997000" cy="59616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100" spc="-1" strike="noStrike">
                <a:solidFill>
                  <a:srgbClr val="000000"/>
                </a:solidFill>
                <a:latin typeface="Arial"/>
                <a:ea typeface="Arial"/>
              </a:rPr>
              <a:t>Allégorie de l’Europe avec sa corne d’abon-dance sur la façade d’une maison de la Grand place de Bruxelles achevée en 1699.</a:t>
            </a:r>
            <a:endParaRPr b="1" lang="fr-FR" sz="11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1" name="Espace réservé du pied de page 3_1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92" name="Espace réservé du pied de page 3_16"/>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93" name="Rectangle 2_4"/>
          <p:cNvSpPr/>
          <p:nvPr/>
        </p:nvSpPr>
        <p:spPr>
          <a:xfrm>
            <a:off x="395280" y="0"/>
            <a:ext cx="827388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Une meilleure utilisation</a:t>
            </a:r>
            <a:br>
              <a:rPr sz="3600"/>
            </a:br>
            <a:r>
              <a:rPr b="1" lang="fr-FR" sz="3600" spc="-1" strike="noStrike">
                <a:solidFill>
                  <a:srgbClr val="3333cc"/>
                </a:solidFill>
                <a:latin typeface="Arial"/>
                <a:ea typeface="Times New Roman"/>
              </a:rPr>
              <a:t>de l’argent public ?</a:t>
            </a:r>
            <a:endParaRPr b="0" lang="fr-FR" sz="3600" spc="-1" strike="noStrike">
              <a:solidFill>
                <a:srgbClr val="3333cc"/>
              </a:solidFill>
              <a:latin typeface="Times New Roman"/>
            </a:endParaRPr>
          </a:p>
        </p:txBody>
      </p:sp>
      <p:pic>
        <p:nvPicPr>
          <p:cNvPr id="594" name="" descr=""/>
          <p:cNvPicPr/>
          <p:nvPr/>
        </p:nvPicPr>
        <p:blipFill>
          <a:blip r:embed="rId1"/>
          <a:stretch/>
        </p:blipFill>
        <p:spPr>
          <a:xfrm>
            <a:off x="990720" y="1359360"/>
            <a:ext cx="4635360" cy="3361680"/>
          </a:xfrm>
          <a:prstGeom prst="rect">
            <a:avLst/>
          </a:prstGeom>
          <a:ln w="0">
            <a:noFill/>
          </a:ln>
        </p:spPr>
      </p:pic>
      <p:sp>
        <p:nvSpPr>
          <p:cNvPr id="595" name="Text Box 5_ 33"/>
          <p:cNvSpPr/>
          <p:nvPr/>
        </p:nvSpPr>
        <p:spPr>
          <a:xfrm flipH="1">
            <a:off x="3124440" y="4854240"/>
            <a:ext cx="5018400" cy="131076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La mise en réseau n’est-elle pas la manière la plus respectueuse des deniers publics de gérer et même développer la lecture publique ?</a:t>
            </a:r>
            <a:br>
              <a:rPr sz="1600"/>
            </a:br>
            <a:r>
              <a:rPr b="0" lang="fr-FR" sz="1600" spc="-1" strike="noStrike">
                <a:solidFill>
                  <a:srgbClr val="000000"/>
                </a:solidFill>
                <a:latin typeface="Arial"/>
                <a:ea typeface="Arial"/>
              </a:rPr>
              <a:t>Peut-on chercher à atteindre l’égalité d’accès prônée par la loi Robert sans mise en réseau ?</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6" name="Espace réservé du pied de page 3_204"/>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97" name="Espace réservé du pied de page 3_206"/>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598" name="Rectangle 2_17"/>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De l’idéal technocratique</a:t>
            </a:r>
            <a:br>
              <a:rPr sz="3600"/>
            </a:br>
            <a:r>
              <a:rPr b="1" lang="fr-FR" sz="3600" spc="-1" strike="noStrike">
                <a:solidFill>
                  <a:srgbClr val="3333cc"/>
                </a:solidFill>
                <a:latin typeface="Arial"/>
                <a:ea typeface="Times New Roman"/>
              </a:rPr>
              <a:t>à la réalité humaine</a:t>
            </a:r>
            <a:endParaRPr b="0" lang="fr-FR" sz="3600" spc="-1" strike="noStrike">
              <a:solidFill>
                <a:srgbClr val="3333cc"/>
              </a:solidFill>
              <a:latin typeface="Times New Roman"/>
            </a:endParaRPr>
          </a:p>
        </p:txBody>
      </p:sp>
      <p:sp>
        <p:nvSpPr>
          <p:cNvPr id="599" name="Text Box 4_93"/>
          <p:cNvSpPr/>
          <p:nvPr/>
        </p:nvSpPr>
        <p:spPr>
          <a:xfrm>
            <a:off x="607680" y="1371600"/>
            <a:ext cx="7747560" cy="495360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Théoriquement on pourrait</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faire flotter tous les documents</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ne faire dans les points de proximité que de l’accueil</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centraliser le maximum de fonctions et processus</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Dans la pratique</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ça ne ferait pas sens pour les gens</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Il faut un compromis entre rationalité et faisabilité humaine</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3600" spc="-1" strike="noStrike">
              <a:solidFill>
                <a:srgbClr val="3333cc"/>
              </a:solidFill>
              <a:latin typeface="Times New Roman"/>
            </a:endParaRPr>
          </a:p>
        </p:txBody>
      </p:sp>
      <p:sp>
        <p:nvSpPr>
          <p:cNvPr id="600" name=""/>
          <p:cNvSpPr txBox="1"/>
          <p:nvPr/>
        </p:nvSpPr>
        <p:spPr>
          <a:xfrm>
            <a:off x="5382720" y="5250600"/>
            <a:ext cx="1880280" cy="402120"/>
          </a:xfrm>
          <a:prstGeom prst="rect">
            <a:avLst/>
          </a:prstGeom>
          <a:noFill/>
          <a:ln w="0">
            <a:noFill/>
          </a:ln>
        </p:spPr>
        <p:txBody>
          <a:bodyPr lIns="90000" rIns="90000" tIns="45000" bIns="450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PARALLAXE</a:t>
            </a:r>
            <a:endParaRPr b="0" lang="fr-FR" sz="2000" spc="-1" strike="noStrike">
              <a:solidFill>
                <a:srgbClr val="3333cc"/>
              </a:solidFill>
              <a:latin typeface="Times New Roman"/>
            </a:endParaRPr>
          </a:p>
        </p:txBody>
      </p:sp>
      <p:sp>
        <p:nvSpPr>
          <p:cNvPr id="601" name=""/>
          <p:cNvSpPr/>
          <p:nvPr/>
        </p:nvSpPr>
        <p:spPr>
          <a:xfrm>
            <a:off x="7226640" y="5387400"/>
            <a:ext cx="915840" cy="123840"/>
          </a:xfrm>
          <a:prstGeom prst="rightArrow">
            <a:avLst>
              <a:gd name="adj1" fmla="val 50000"/>
              <a:gd name="adj2" fmla="val 184884"/>
            </a:avLst>
          </a:prstGeom>
          <a:solidFill>
            <a:srgbClr val="729fcf"/>
          </a:solidFill>
          <a:ln w="0">
            <a:solidFill>
              <a:srgbClr val="3465a4"/>
            </a:solidFill>
          </a:ln>
        </p:spPr>
        <p:style>
          <a:lnRef idx="0"/>
          <a:fillRef idx="0"/>
          <a:effectRef idx="0"/>
          <a:fontRef idx="minor"/>
        </p:style>
      </p:sp>
      <p:sp>
        <p:nvSpPr>
          <p:cNvPr id="602" name=""/>
          <p:cNvSpPr/>
          <p:nvPr/>
        </p:nvSpPr>
        <p:spPr>
          <a:xfrm flipH="1">
            <a:off x="4565160" y="5387400"/>
            <a:ext cx="915840" cy="123840"/>
          </a:xfrm>
          <a:prstGeom prst="rightArrow">
            <a:avLst>
              <a:gd name="adj1" fmla="val 50000"/>
              <a:gd name="adj2" fmla="val 184884"/>
            </a:avLst>
          </a:prstGeom>
          <a:solidFill>
            <a:srgbClr val="729fcf"/>
          </a:solidFill>
          <a:ln w="0">
            <a:solidFill>
              <a:srgbClr val="3465a4"/>
            </a:solidFill>
          </a:ln>
        </p:spPr>
        <p:style>
          <a:lnRef idx="0"/>
          <a:fillRef idx="0"/>
          <a:effectRef idx="0"/>
          <a:fontRef idx="minor"/>
        </p:style>
      </p:sp>
      <p:sp>
        <p:nvSpPr>
          <p:cNvPr id="603" name=""/>
          <p:cNvSpPr/>
          <p:nvPr/>
        </p:nvSpPr>
        <p:spPr>
          <a:xfrm>
            <a:off x="4515480" y="5262840"/>
            <a:ext cx="3700080" cy="360360"/>
          </a:xfrm>
          <a:prstGeom prst="rect">
            <a:avLst/>
          </a:prstGeom>
          <a:noFill/>
          <a:ln w="0">
            <a:solidFill>
              <a:srgbClr val="3465a4"/>
            </a:solidFill>
          </a:ln>
        </p:spPr>
        <p:style>
          <a:lnRef idx="0"/>
          <a:fillRef idx="0"/>
          <a:effectRef idx="0"/>
          <a:fontRef idx="minor"/>
        </p:style>
      </p:sp>
      <p:sp>
        <p:nvSpPr>
          <p:cNvPr id="604" name="Text Box 5_ 34"/>
          <p:cNvSpPr/>
          <p:nvPr/>
        </p:nvSpPr>
        <p:spPr>
          <a:xfrm flipH="1">
            <a:off x="4559400" y="5707800"/>
            <a:ext cx="3682800" cy="58068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Se mettre aussi à la place des salariés et bénévoles</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394920" y="333360"/>
            <a:ext cx="8458200" cy="71928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3333cc"/>
                </a:solidFill>
                <a:latin typeface="Arial"/>
                <a:ea typeface="Times New Roman"/>
              </a:rPr>
              <a:t>Ça part dans tous les sens</a:t>
            </a:r>
            <a:endParaRPr b="0" lang="fr-FR" sz="2800" spc="-1" strike="noStrike">
              <a:solidFill>
                <a:srgbClr val="000000"/>
              </a:solidFill>
              <a:latin typeface="Times New Roman"/>
            </a:endParaRPr>
          </a:p>
        </p:txBody>
      </p:sp>
      <p:sp>
        <p:nvSpPr>
          <p:cNvPr id="83" name="Espace réservé du pied de page 3_7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pic>
        <p:nvPicPr>
          <p:cNvPr id="84" name="" descr=""/>
          <p:cNvPicPr/>
          <p:nvPr/>
        </p:nvPicPr>
        <p:blipFill>
          <a:blip r:embed="rId1"/>
          <a:stretch/>
        </p:blipFill>
        <p:spPr>
          <a:xfrm>
            <a:off x="207360" y="1259280"/>
            <a:ext cx="3286080" cy="3819600"/>
          </a:xfrm>
          <a:prstGeom prst="rect">
            <a:avLst/>
          </a:prstGeom>
          <a:ln w="0">
            <a:noFill/>
          </a:ln>
        </p:spPr>
      </p:pic>
      <p:sp>
        <p:nvSpPr>
          <p:cNvPr id="85" name="Text Box 8_ 6"/>
          <p:cNvSpPr/>
          <p:nvPr/>
        </p:nvSpPr>
        <p:spPr>
          <a:xfrm flipH="1">
            <a:off x="3597840" y="1306440"/>
            <a:ext cx="2307960" cy="14799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300" spc="-1" strike="noStrike">
                <a:solidFill>
                  <a:srgbClr val="000000"/>
                </a:solidFill>
                <a:latin typeface="Arial"/>
                <a:ea typeface="Arial"/>
              </a:rPr>
              <a:t>Depuis une vingtaine d’année, la lecture publique semble partir dans tous les sens, suscitant dans interrogation  l’intérieur et à l’extérieur de notre profession...</a:t>
            </a:r>
            <a:endParaRPr b="1" lang="fr-FR" sz="1300" spc="-1" strike="noStrike">
              <a:solidFill>
                <a:srgbClr val="ffffff"/>
              </a:solidFill>
              <a:latin typeface="Arial"/>
            </a:endParaRPr>
          </a:p>
        </p:txBody>
      </p:sp>
      <p:pic>
        <p:nvPicPr>
          <p:cNvPr id="86" name="" descr=""/>
          <p:cNvPicPr/>
          <p:nvPr/>
        </p:nvPicPr>
        <p:blipFill>
          <a:blip r:embed="rId2"/>
          <a:stretch/>
        </p:blipFill>
        <p:spPr>
          <a:xfrm>
            <a:off x="5849280" y="3106440"/>
            <a:ext cx="2947320" cy="3007440"/>
          </a:xfrm>
          <a:prstGeom prst="rect">
            <a:avLst/>
          </a:prstGeom>
          <a:ln w="0">
            <a:noFill/>
          </a:ln>
        </p:spPr>
      </p:pic>
      <p:sp>
        <p:nvSpPr>
          <p:cNvPr id="87" name="Text Box 8_ 7"/>
          <p:cNvSpPr/>
          <p:nvPr/>
        </p:nvSpPr>
        <p:spPr>
          <a:xfrm flipH="1">
            <a:off x="3809880" y="3162960"/>
            <a:ext cx="1941840" cy="48996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300" spc="-1" strike="noStrike">
                <a:solidFill>
                  <a:srgbClr val="000000"/>
                </a:solidFill>
                <a:latin typeface="Arial"/>
                <a:ea typeface="Arial"/>
              </a:rPr>
              <a:t>… </a:t>
            </a:r>
            <a:r>
              <a:rPr b="0" lang="fr-FR" sz="1300" spc="-1" strike="noStrike">
                <a:solidFill>
                  <a:srgbClr val="000000"/>
                </a:solidFill>
                <a:latin typeface="Arial"/>
                <a:ea typeface="Arial"/>
              </a:rPr>
              <a:t>jusqu’à un sentiment de perte de sens.</a:t>
            </a:r>
            <a:endParaRPr b="1" lang="fr-FR" sz="13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5" name="Espace réservé du pied de page 3_19"/>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06"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                     </a:t>
            </a:r>
            <a:r>
              <a:rPr b="1" lang="fr-FR" sz="3200" spc="-1" strike="noStrike">
                <a:solidFill>
                  <a:srgbClr val="3333cc"/>
                </a:solidFill>
                <a:latin typeface="Arial"/>
                <a:ea typeface="Times New Roman"/>
              </a:rPr>
              <a:t>Le rôle de l’État</a:t>
            </a:r>
            <a:endParaRPr b="0" lang="fr-FR" sz="3200" spc="-1" strike="noStrike">
              <a:solidFill>
                <a:srgbClr val="000000"/>
              </a:solidFill>
              <a:latin typeface="Times New Roman"/>
            </a:endParaRPr>
          </a:p>
        </p:txBody>
      </p:sp>
      <p:sp>
        <p:nvSpPr>
          <p:cNvPr id="607" name="Espace réservé du pied de page 3_20"/>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08" name="Text Box 4_6"/>
          <p:cNvSpPr/>
          <p:nvPr/>
        </p:nvSpPr>
        <p:spPr>
          <a:xfrm>
            <a:off x="929160" y="1527120"/>
            <a:ext cx="7248240" cy="324936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Soutenir en influant</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DGD</a:t>
            </a:r>
            <a:endParaRPr b="0" lang="fr-FR" sz="22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Plan Bibliothèques</a:t>
            </a:r>
            <a:endParaRPr b="0" lang="fr-FR" sz="22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200" spc="-1" strike="noStrike">
                <a:solidFill>
                  <a:srgbClr val="3333cc"/>
                </a:solidFill>
                <a:latin typeface="Arial"/>
              </a:rPr>
              <a:t>Contractualisation</a:t>
            </a:r>
            <a:endParaRPr b="0" lang="fr-FR" sz="22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8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006600"/>
                </a:solidFill>
                <a:latin typeface="Arial"/>
              </a:rPr>
              <a:t> </a:t>
            </a:r>
            <a:endParaRPr b="0" lang="fr-FR" sz="36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pic>
        <p:nvPicPr>
          <p:cNvPr id="609" name="" descr=""/>
          <p:cNvPicPr/>
          <p:nvPr/>
        </p:nvPicPr>
        <p:blipFill>
          <a:blip r:embed="rId1"/>
          <a:stretch/>
        </p:blipFill>
        <p:spPr>
          <a:xfrm>
            <a:off x="454320" y="351360"/>
            <a:ext cx="3657240" cy="990360"/>
          </a:xfrm>
          <a:prstGeom prst="rect">
            <a:avLst/>
          </a:prstGeom>
          <a:ln w="0">
            <a:noFill/>
          </a:ln>
        </p:spPr>
      </p:pic>
      <p:pic>
        <p:nvPicPr>
          <p:cNvPr id="610" name="" descr=""/>
          <p:cNvPicPr/>
          <p:nvPr/>
        </p:nvPicPr>
        <p:blipFill>
          <a:blip r:embed="rId2"/>
          <a:stretch/>
        </p:blipFill>
        <p:spPr>
          <a:xfrm>
            <a:off x="4354200" y="2107080"/>
            <a:ext cx="4564080" cy="3960360"/>
          </a:xfrm>
          <a:prstGeom prst="rect">
            <a:avLst/>
          </a:prstGeom>
          <a:ln w="0">
            <a:noFill/>
          </a:ln>
        </p:spPr>
      </p:pic>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1" name="Espace réservé du pied de page 3_ 2"/>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12" name="Espace réservé du pied de page 3_ 6"/>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13"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En résumé</a:t>
            </a:r>
            <a:endParaRPr b="0" lang="fr-FR" sz="3200" spc="-1" strike="noStrike">
              <a:solidFill>
                <a:srgbClr val="000000"/>
              </a:solidFill>
              <a:latin typeface="Times New Roman"/>
            </a:endParaRPr>
          </a:p>
        </p:txBody>
      </p:sp>
      <p:sp>
        <p:nvSpPr>
          <p:cNvPr id="614" name="Text Box 5_ 7"/>
          <p:cNvSpPr/>
          <p:nvPr/>
        </p:nvSpPr>
        <p:spPr>
          <a:xfrm flipH="1">
            <a:off x="884880" y="1260360"/>
            <a:ext cx="7800120" cy="3431160"/>
          </a:xfrm>
          <a:prstGeom prst="rect">
            <a:avLst/>
          </a:prstGeom>
          <a:solidFill>
            <a:srgbClr val="ffcc99"/>
          </a:solidFill>
          <a:ln w="0">
            <a:noFill/>
          </a:ln>
        </p:spPr>
        <p:style>
          <a:lnRef idx="0"/>
          <a:fillRef idx="0"/>
          <a:effectRef idx="0"/>
          <a:fontRef idx="minor"/>
        </p:style>
        <p:txBody>
          <a:bodyPr lIns="90000" rIns="90000" tIns="46800" bIns="46800" anchor="t">
            <a:spAutoFit/>
          </a:bodyPr>
          <a:p>
            <a:pPr algn="just">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000000"/>
                </a:solidFill>
                <a:latin typeface="Arial"/>
                <a:ea typeface="Arial"/>
              </a:rPr>
              <a:t>La vie des populations se déroule de façon </a:t>
            </a:r>
            <a:r>
              <a:rPr b="1" lang="fr-FR" sz="2000" spc="-1" strike="noStrike">
                <a:solidFill>
                  <a:srgbClr val="ff0000"/>
                </a:solidFill>
                <a:latin typeface="Arial"/>
                <a:ea typeface="Arial"/>
              </a:rPr>
              <a:t>horizontal</a:t>
            </a:r>
            <a:r>
              <a:rPr b="0" lang="fr-FR" sz="2000" spc="-1" strike="noStrike">
                <a:solidFill>
                  <a:srgbClr val="000000"/>
                </a:solidFill>
                <a:latin typeface="Arial"/>
                <a:ea typeface="Arial"/>
              </a:rPr>
              <a:t>ement à l’échelle de bassins de vie.</a:t>
            </a:r>
            <a:endParaRPr b="0" lang="fr-FR" sz="2000" spc="-1" strike="noStrike">
              <a:solidFill>
                <a:srgbClr val="000000"/>
              </a:solidFill>
              <a:latin typeface="Arial"/>
            </a:endParaRPr>
          </a:p>
          <a:p>
            <a:pPr algn="just">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000000"/>
                </a:solidFill>
                <a:latin typeface="Arial"/>
                <a:ea typeface="Arial"/>
              </a:rPr>
              <a:t>Préfigurées par les villes nouvelles des années 1970, la recomposition territoriale s’est développée de façon inexorable dans les années 2000 et 2010 par décision </a:t>
            </a:r>
            <a:r>
              <a:rPr b="1" lang="fr-FR" sz="2000" spc="-1" strike="noStrike">
                <a:solidFill>
                  <a:srgbClr val="ff0000"/>
                </a:solidFill>
                <a:latin typeface="Arial"/>
                <a:ea typeface="Arial"/>
              </a:rPr>
              <a:t>vertical</a:t>
            </a:r>
            <a:r>
              <a:rPr b="0" lang="fr-FR" sz="2000" spc="-1" strike="noStrike">
                <a:solidFill>
                  <a:srgbClr val="000000"/>
                </a:solidFill>
                <a:latin typeface="Arial"/>
                <a:ea typeface="Arial"/>
              </a:rPr>
              <a:t>e passant par la loi et les préfets sans souvent correspondre aux bassin de vie.</a:t>
            </a:r>
            <a:endParaRPr b="0" lang="fr-FR" sz="2000" spc="-1" strike="noStrike">
              <a:solidFill>
                <a:srgbClr val="000000"/>
              </a:solidFill>
              <a:latin typeface="Arial"/>
            </a:endParaRPr>
          </a:p>
          <a:p>
            <a:pPr algn="just">
              <a:spcBef>
                <a:spcPts val="567"/>
              </a:spcBef>
              <a:spcAft>
                <a:spcPts val="567"/>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2000" spc="-1" strike="noStrike">
                <a:solidFill>
                  <a:srgbClr val="000000"/>
                </a:solidFill>
                <a:latin typeface="Arial"/>
                <a:ea typeface="Arial"/>
              </a:rPr>
              <a:t>Elle a facilité le développement impressionnant, mais inégal territorialement et diversifié dans ses formules, de réseaux intercommunaux qui peuvent permettre de tendre vers l’égalité d’accès des populations aux services de lecture publique.</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5" name="Line 3_4"/>
          <p:cNvSpPr/>
          <p:nvPr/>
        </p:nvSpPr>
        <p:spPr>
          <a:xfrm flipV="1">
            <a:off x="1428480" y="3082320"/>
            <a:ext cx="5715000" cy="76320"/>
          </a:xfrm>
          <a:prstGeom prst="line">
            <a:avLst/>
          </a:prstGeom>
          <a:ln w="254160">
            <a:solidFill>
              <a:srgbClr val="ff5050"/>
            </a:solidFill>
            <a:miter/>
            <a:headEnd len="med" type="triangle" w="med"/>
            <a:tailEnd len="med" type="triangle" w="med"/>
          </a:ln>
        </p:spPr>
        <p:style>
          <a:lnRef idx="0"/>
          <a:fillRef idx="0"/>
          <a:effectRef idx="0"/>
          <a:fontRef idx="minor"/>
        </p:style>
      </p:sp>
      <p:sp>
        <p:nvSpPr>
          <p:cNvPr id="616" name="Line 2_5"/>
          <p:cNvSpPr/>
          <p:nvPr/>
        </p:nvSpPr>
        <p:spPr>
          <a:xfrm>
            <a:off x="4323600" y="1181880"/>
            <a:ext cx="0" cy="3886200"/>
          </a:xfrm>
          <a:prstGeom prst="line">
            <a:avLst/>
          </a:prstGeom>
          <a:ln w="254160">
            <a:solidFill>
              <a:srgbClr val="ff5050"/>
            </a:solidFill>
            <a:miter/>
            <a:headEnd len="med" type="triangle" w="med"/>
            <a:tailEnd len="med" type="triangle" w="med"/>
          </a:ln>
        </p:spPr>
        <p:style>
          <a:lnRef idx="0"/>
          <a:fillRef idx="0"/>
          <a:effectRef idx="0"/>
          <a:fontRef idx="minor"/>
        </p:style>
      </p:sp>
      <p:sp>
        <p:nvSpPr>
          <p:cNvPr id="617" name="Espace réservé du pied de page 3_208"/>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18" name="Espace réservé du pied de page 3_209"/>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19" name="PlaceHolder 1"/>
          <p:cNvSpPr>
            <a:spLocks noGrp="1"/>
          </p:cNvSpPr>
          <p:nvPr>
            <p:ph type="title"/>
          </p:nvPr>
        </p:nvSpPr>
        <p:spPr>
          <a:xfrm>
            <a:off x="324360" y="36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En résumé</a:t>
            </a:r>
            <a:endParaRPr b="0" lang="fr-FR" sz="3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5050"/>
        </a:solidFill>
      </p:bgPr>
    </p:bg>
    <p:spTree>
      <p:nvGrpSpPr>
        <p:cNvPr id="1" name=""/>
        <p:cNvGrpSpPr/>
        <p:nvPr/>
      </p:nvGrpSpPr>
      <p:grpSpPr>
        <a:xfrm>
          <a:off x="0" y="0"/>
          <a:ext cx="0" cy="0"/>
          <a:chOff x="0" y="0"/>
          <a:chExt cx="0" cy="0"/>
        </a:xfrm>
      </p:grpSpPr>
      <p:sp>
        <p:nvSpPr>
          <p:cNvPr id="620" name="PlaceHolder 1"/>
          <p:cNvSpPr>
            <a:spLocks noGrp="1"/>
          </p:cNvSpPr>
          <p:nvPr>
            <p:ph/>
          </p:nvPr>
        </p:nvSpPr>
        <p:spPr>
          <a:xfrm>
            <a:off x="324000" y="692280"/>
            <a:ext cx="8153280" cy="4465440"/>
          </a:xfrm>
          <a:prstGeom prst="rect">
            <a:avLst/>
          </a:prstGeom>
          <a:noFill/>
          <a:ln w="0">
            <a:noFill/>
          </a:ln>
        </p:spPr>
        <p:txBody>
          <a:bodyPr anchor="t">
            <a:normAutofit/>
          </a:bodyPr>
          <a:p>
            <a:pPr marL="342720" indent="0" algn="ctr">
              <a:lnSpc>
                <a:spcPct val="100000"/>
              </a:lnSpc>
              <a:spcBef>
                <a:spcPts val="4723"/>
              </a:spcBef>
              <a:spcAft>
                <a:spcPts val="1349"/>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400" spc="-1" strike="noStrike">
              <a:solidFill>
                <a:srgbClr val="000000"/>
              </a:solidFill>
              <a:latin typeface="Times New Roman"/>
            </a:endParaRPr>
          </a:p>
          <a:p>
            <a:pPr marL="342720" indent="0" algn="ctr">
              <a:lnSpc>
                <a:spcPct val="100000"/>
              </a:lnSpc>
              <a:spcBef>
                <a:spcPts val="4723"/>
              </a:spcBef>
              <a:spcAft>
                <a:spcPts val="134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5400" spc="-1" strike="noStrike">
                <a:solidFill>
                  <a:srgbClr val="ffffff"/>
                </a:solidFill>
                <a:latin typeface="Arial"/>
                <a:ea typeface="Times New Roman"/>
              </a:rPr>
              <a:t>Les bibliothèques</a:t>
            </a:r>
            <a:br>
              <a:rPr sz="5400"/>
            </a:br>
            <a:r>
              <a:rPr b="1" lang="fr-FR" sz="5400" spc="-1" strike="noStrike">
                <a:solidFill>
                  <a:srgbClr val="ffffff"/>
                </a:solidFill>
                <a:latin typeface="Arial"/>
                <a:ea typeface="Times New Roman"/>
              </a:rPr>
              <a:t>départementales </a:t>
            </a:r>
            <a:br>
              <a:rPr sz="5400"/>
            </a:br>
            <a:r>
              <a:rPr b="1" lang="fr-FR" sz="5400" spc="-1" strike="noStrike">
                <a:solidFill>
                  <a:srgbClr val="ffffff"/>
                </a:solidFill>
                <a:latin typeface="Arial"/>
              </a:rPr>
              <a:t> </a:t>
            </a:r>
            <a:endParaRPr b="0" lang="fr-FR" sz="5400" spc="-1" strike="noStrike">
              <a:solidFill>
                <a:srgbClr val="000000"/>
              </a:solidFill>
              <a:latin typeface="Times New Roman"/>
            </a:endParaRPr>
          </a:p>
          <a:p>
            <a:pPr marL="342720" indent="0" algn="ctr">
              <a:lnSpc>
                <a:spcPct val="100000"/>
              </a:lnSpc>
              <a:spcBef>
                <a:spcPts val="4723"/>
              </a:spcBef>
              <a:spcAft>
                <a:spcPts val="1349"/>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400" spc="-1" strike="noStrike">
              <a:solidFill>
                <a:srgbClr val="000000"/>
              </a:solidFill>
              <a:latin typeface="Times New Roman"/>
            </a:endParaRPr>
          </a:p>
        </p:txBody>
      </p:sp>
      <p:sp>
        <p:nvSpPr>
          <p:cNvPr id="621" name="Espace réservé du pied de page 3_214"/>
          <p:cNvSpPr/>
          <p:nvPr/>
        </p:nvSpPr>
        <p:spPr>
          <a:xfrm>
            <a:off x="317880" y="634824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ffffff"/>
                </a:solidFill>
                <a:latin typeface="Arial"/>
                <a:ea typeface="Times New Roman"/>
              </a:rPr>
              <a:t>ABD Conférence de clôture 27/09/2022 / Dominique Lahary</a:t>
            </a:r>
            <a:endParaRPr b="0" lang="fr-FR" sz="1200" spc="-1" strike="noStrike">
              <a:solidFill>
                <a:srgbClr val="ffffff"/>
              </a:solidFill>
              <a:latin typeface="Times New Roman"/>
            </a:endParaRPr>
          </a:p>
        </p:txBody>
      </p:sp>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2" name="Espace réservé du pied de page 3_215"/>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23" name="Espace réservé du pied de page 3_216"/>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24" name="Rectangle 2_20"/>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1945...</a:t>
            </a:r>
            <a:endParaRPr b="0" lang="fr-FR" sz="3600" spc="-1" strike="noStrike">
              <a:solidFill>
                <a:srgbClr val="3333cc"/>
              </a:solidFill>
              <a:latin typeface="Times New Roman"/>
            </a:endParaRPr>
          </a:p>
        </p:txBody>
      </p:sp>
      <p:pic>
        <p:nvPicPr>
          <p:cNvPr id="625" name="" descr=""/>
          <p:cNvPicPr/>
          <p:nvPr/>
        </p:nvPicPr>
        <p:blipFill>
          <a:blip r:embed="rId1"/>
          <a:stretch/>
        </p:blipFill>
        <p:spPr>
          <a:xfrm>
            <a:off x="2577600" y="241560"/>
            <a:ext cx="4361040" cy="1500120"/>
          </a:xfrm>
          <a:prstGeom prst="rect">
            <a:avLst/>
          </a:prstGeom>
          <a:ln w="0">
            <a:noFill/>
          </a:ln>
        </p:spPr>
      </p:pic>
      <p:pic>
        <p:nvPicPr>
          <p:cNvPr id="626" name="" descr=""/>
          <p:cNvPicPr/>
          <p:nvPr/>
        </p:nvPicPr>
        <p:blipFill>
          <a:blip r:embed="rId2"/>
          <a:stretch/>
        </p:blipFill>
        <p:spPr>
          <a:xfrm>
            <a:off x="480960" y="1965240"/>
            <a:ext cx="4840200" cy="3049200"/>
          </a:xfrm>
          <a:prstGeom prst="rect">
            <a:avLst/>
          </a:prstGeom>
          <a:ln w="0">
            <a:noFill/>
          </a:ln>
        </p:spPr>
      </p:pic>
      <p:pic>
        <p:nvPicPr>
          <p:cNvPr id="627" name="" descr=""/>
          <p:cNvPicPr/>
          <p:nvPr/>
        </p:nvPicPr>
        <p:blipFill>
          <a:blip r:embed="rId3"/>
          <a:stretch/>
        </p:blipFill>
        <p:spPr>
          <a:xfrm>
            <a:off x="3796200" y="5308560"/>
            <a:ext cx="5055120" cy="862200"/>
          </a:xfrm>
          <a:prstGeom prst="rect">
            <a:avLst/>
          </a:prstGeom>
          <a:ln w="0">
            <a:noFill/>
          </a:ln>
        </p:spPr>
      </p:pic>
      <p:sp>
        <p:nvSpPr>
          <p:cNvPr id="628" name="Text Box 5_ 10"/>
          <p:cNvSpPr/>
          <p:nvPr/>
        </p:nvSpPr>
        <p:spPr>
          <a:xfrm flipH="1">
            <a:off x="5802120" y="2851920"/>
            <a:ext cx="2534760" cy="5202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L’ordonnance de 1945 créant les premières BCP.</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9" name="Espace réservé du pied de page 3_217"/>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30" name="Espace réservé du pied de page 3_219"/>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31" name="Rectangle 2_22"/>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1945...</a:t>
            </a:r>
            <a:endParaRPr b="0" lang="fr-FR" sz="3600" spc="-1" strike="noStrike">
              <a:solidFill>
                <a:srgbClr val="3333cc"/>
              </a:solidFill>
              <a:latin typeface="Times New Roman"/>
            </a:endParaRPr>
          </a:p>
        </p:txBody>
      </p:sp>
      <p:pic>
        <p:nvPicPr>
          <p:cNvPr id="632" name="" descr=""/>
          <p:cNvPicPr/>
          <p:nvPr/>
        </p:nvPicPr>
        <p:blipFill>
          <a:blip r:embed="rId1"/>
          <a:stretch/>
        </p:blipFill>
        <p:spPr>
          <a:xfrm>
            <a:off x="447840" y="1871640"/>
            <a:ext cx="4458600" cy="3605400"/>
          </a:xfrm>
          <a:prstGeom prst="rect">
            <a:avLst/>
          </a:prstGeom>
          <a:ln w="0">
            <a:noFill/>
          </a:ln>
        </p:spPr>
      </p:pic>
      <p:pic>
        <p:nvPicPr>
          <p:cNvPr id="633" name="" descr=""/>
          <p:cNvPicPr/>
          <p:nvPr/>
        </p:nvPicPr>
        <p:blipFill>
          <a:blip r:embed="rId2"/>
          <a:stretch/>
        </p:blipFill>
        <p:spPr>
          <a:xfrm>
            <a:off x="2577600" y="241920"/>
            <a:ext cx="4361040" cy="1500120"/>
          </a:xfrm>
          <a:prstGeom prst="rect">
            <a:avLst/>
          </a:prstGeom>
          <a:ln w="0">
            <a:noFill/>
          </a:ln>
        </p:spPr>
      </p:pic>
      <p:pic>
        <p:nvPicPr>
          <p:cNvPr id="634" name="" descr=""/>
          <p:cNvPicPr/>
          <p:nvPr/>
        </p:nvPicPr>
        <p:blipFill>
          <a:blip r:embed="rId3"/>
          <a:stretch/>
        </p:blipFill>
        <p:spPr>
          <a:xfrm>
            <a:off x="5028840" y="4412520"/>
            <a:ext cx="3876840" cy="1764720"/>
          </a:xfrm>
          <a:prstGeom prst="rect">
            <a:avLst/>
          </a:prstGeom>
          <a:ln w="0">
            <a:noFill/>
          </a:ln>
        </p:spPr>
      </p:pic>
      <p:sp>
        <p:nvSpPr>
          <p:cNvPr id="635" name="Text Box 5_ 11"/>
          <p:cNvSpPr/>
          <p:nvPr/>
        </p:nvSpPr>
        <p:spPr>
          <a:xfrm flipH="1">
            <a:off x="5802480" y="2851920"/>
            <a:ext cx="2534760" cy="5202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L’ordonnance de 1945 créant les premières BCP.</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Espace réservé du pied de page 3_221"/>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37" name="Espace réservé du pied de page 3_222"/>
          <p:cNvSpPr/>
          <p:nvPr/>
        </p:nvSpPr>
        <p:spPr>
          <a:xfrm>
            <a:off x="514440" y="822132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38" name="Rectangle 2_23"/>
          <p:cNvSpPr/>
          <p:nvPr/>
        </p:nvSpPr>
        <p:spPr>
          <a:xfrm>
            <a:off x="395280" y="0"/>
            <a:ext cx="8458200" cy="1316880"/>
          </a:xfrm>
          <a:prstGeom prst="rect">
            <a:avLst/>
          </a:prstGeom>
          <a:noFill/>
          <a:ln w="0">
            <a:noFill/>
          </a:ln>
        </p:spPr>
        <p:style>
          <a:lnRef idx="0"/>
          <a:fillRef idx="0"/>
          <a:effectRef idx="0"/>
          <a:fontRef idx="minor"/>
        </p:style>
        <p:txBody>
          <a:bodyPr lIns="90000" rIns="90000" tIns="46800" bIns="46800" anchor="ctr">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600" spc="-1" strike="noStrike">
                <a:solidFill>
                  <a:srgbClr val="3333cc"/>
                </a:solidFill>
                <a:latin typeface="Arial"/>
                <a:ea typeface="Times New Roman"/>
              </a:rPr>
              <a:t>L’héritage de 1945</a:t>
            </a:r>
            <a:endParaRPr b="0" lang="fr-FR" sz="3600" spc="-1" strike="noStrike">
              <a:solidFill>
                <a:srgbClr val="3333cc"/>
              </a:solidFill>
              <a:latin typeface="Times New Roman"/>
            </a:endParaRPr>
          </a:p>
        </p:txBody>
      </p:sp>
      <p:sp>
        <p:nvSpPr>
          <p:cNvPr id="639" name="Line 2_0"/>
          <p:cNvSpPr/>
          <p:nvPr/>
        </p:nvSpPr>
        <p:spPr>
          <a:xfrm>
            <a:off x="4450680" y="1195200"/>
            <a:ext cx="0" cy="3886200"/>
          </a:xfrm>
          <a:prstGeom prst="line">
            <a:avLst/>
          </a:prstGeom>
          <a:ln w="254160">
            <a:solidFill>
              <a:srgbClr val="ff5050"/>
            </a:solidFill>
            <a:miter/>
            <a:headEnd len="med" type="triangle" w="med"/>
            <a:tailEnd len="med" type="triangle" w="med"/>
          </a:ln>
        </p:spPr>
        <p:style>
          <a:lnRef idx="0"/>
          <a:fillRef idx="0"/>
          <a:effectRef idx="0"/>
          <a:fontRef idx="minor"/>
        </p:style>
      </p:sp>
      <p:sp>
        <p:nvSpPr>
          <p:cNvPr id="640" name=""/>
          <p:cNvSpPr/>
          <p:nvPr/>
        </p:nvSpPr>
        <p:spPr>
          <a:xfrm>
            <a:off x="3417840" y="1134360"/>
            <a:ext cx="1611000" cy="924840"/>
          </a:xfrm>
          <a:prstGeom prst="rect">
            <a:avLst/>
          </a:prstGeom>
          <a:solidFill>
            <a:srgbClr val="ffffff"/>
          </a:solidFill>
          <a:ln w="0">
            <a:noFill/>
          </a:ln>
        </p:spPr>
        <p:style>
          <a:lnRef idx="0"/>
          <a:fillRef idx="0"/>
          <a:effectRef idx="0"/>
          <a:fontRef idx="minor"/>
        </p:style>
      </p:sp>
      <p:sp>
        <p:nvSpPr>
          <p:cNvPr id="641" name="Text Box 5_ 9"/>
          <p:cNvSpPr/>
          <p:nvPr/>
        </p:nvSpPr>
        <p:spPr>
          <a:xfrm flipH="1">
            <a:off x="2703240" y="1200960"/>
            <a:ext cx="3741480" cy="52020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L’Etat supplée dans les communes supposées sans moyens suffisants</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2" name="Espace réservé du pied de page 3_223"/>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43"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Les circulaires</a:t>
            </a:r>
            <a:endParaRPr b="0" lang="fr-FR" sz="3200" spc="-1" strike="noStrike">
              <a:solidFill>
                <a:srgbClr val="000000"/>
              </a:solidFill>
              <a:latin typeface="Times New Roman"/>
            </a:endParaRPr>
          </a:p>
        </p:txBody>
      </p:sp>
      <p:sp>
        <p:nvSpPr>
          <p:cNvPr id="644" name="Text Box 4_98"/>
          <p:cNvSpPr/>
          <p:nvPr/>
        </p:nvSpPr>
        <p:spPr>
          <a:xfrm>
            <a:off x="673920" y="1004400"/>
            <a:ext cx="7898760" cy="54907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800" spc="-1" strike="noStrike">
                <a:solidFill>
                  <a:srgbClr val="006600"/>
                </a:solidFill>
                <a:latin typeface="Arial"/>
              </a:rPr>
              <a:t>1</a:t>
            </a:r>
            <a:r>
              <a:rPr b="1" lang="fr-FR" sz="2000" spc="-1" strike="noStrike">
                <a:solidFill>
                  <a:srgbClr val="006600"/>
                </a:solidFill>
                <a:latin typeface="Arial"/>
              </a:rPr>
              <a:t>952</a:t>
            </a:r>
            <a:endParaRPr b="0" lang="fr-FR" sz="20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Les écoles !</a:t>
            </a:r>
            <a:endParaRPr b="0" lang="fr-FR" sz="20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006600"/>
                </a:solidFill>
                <a:latin typeface="Arial"/>
              </a:rPr>
              <a:t>1968</a:t>
            </a:r>
            <a:endParaRPr b="0" lang="fr-FR" sz="20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Prêt direct public et dépôt. Animation.</a:t>
            </a:r>
            <a:br>
              <a:rPr sz="2000"/>
            </a:br>
            <a:r>
              <a:rPr b="1" lang="fr-FR" sz="2000" spc="-1" strike="noStrike">
                <a:solidFill>
                  <a:srgbClr val="3333cc"/>
                </a:solidFill>
                <a:latin typeface="Arial"/>
              </a:rPr>
              <a:t>Prêt direct scolaire au-delà du primaire.</a:t>
            </a:r>
            <a:br>
              <a:rPr sz="2000"/>
            </a:br>
            <a:r>
              <a:rPr b="1" lang="fr-FR" sz="2000" spc="-1" strike="noStrike">
                <a:solidFill>
                  <a:srgbClr val="3333cc"/>
                </a:solidFill>
                <a:latin typeface="Arial"/>
              </a:rPr>
              <a:t>Plafond 15 000-&gt;20 000 hab</a:t>
            </a:r>
            <a:endParaRPr b="0" lang="fr-FR" sz="20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006600"/>
                </a:solidFill>
                <a:latin typeface="Arial"/>
              </a:rPr>
              <a:t>1978</a:t>
            </a:r>
            <a:endParaRPr b="0" lang="fr-FR" sz="20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Dépôt accessible au public avec responsable dépositaire.</a:t>
            </a:r>
            <a:br>
              <a:rPr sz="2000"/>
            </a:br>
            <a:r>
              <a:rPr b="1" lang="fr-FR" sz="2000" spc="-1" strike="noStrike">
                <a:solidFill>
                  <a:srgbClr val="3333cc"/>
                </a:solidFill>
                <a:latin typeface="Arial"/>
              </a:rPr>
              <a:t>Désengagement de l’école. « Bibliothèques relais ».</a:t>
            </a:r>
            <a:endParaRPr b="0" lang="fr-FR" sz="20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006600"/>
                </a:solidFill>
                <a:latin typeface="Arial"/>
              </a:rPr>
              <a:t>1984</a:t>
            </a:r>
            <a:endParaRPr b="0" lang="fr-FR" sz="20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Non à la desserte scolaire. </a:t>
            </a:r>
            <a:endParaRPr b="0" lang="fr-FR" sz="20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BM/relais/dépôt. Plafond 10000 hab.</a:t>
            </a:r>
            <a:endParaRPr b="0" lang="fr-FR" sz="20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006600"/>
                </a:solidFill>
                <a:latin typeface="Arial"/>
              </a:rPr>
              <a:t>1</a:t>
            </a:r>
            <a:r>
              <a:rPr b="1" lang="fr-FR" sz="2000" spc="-1" strike="noStrike" baseline="33000">
                <a:solidFill>
                  <a:srgbClr val="006600"/>
                </a:solidFill>
                <a:latin typeface="Arial"/>
              </a:rPr>
              <a:t>er</a:t>
            </a:r>
            <a:r>
              <a:rPr b="1" lang="fr-FR" sz="2000" spc="-1" strike="noStrike">
                <a:solidFill>
                  <a:srgbClr val="006600"/>
                </a:solidFill>
                <a:latin typeface="Arial"/>
              </a:rPr>
              <a:t> janvier 1986</a:t>
            </a:r>
            <a:endParaRPr b="0" lang="fr-FR" sz="20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000" spc="-1" strike="noStrike">
                <a:solidFill>
                  <a:srgbClr val="3333cc"/>
                </a:solidFill>
                <a:latin typeface="Arial"/>
              </a:rPr>
              <a:t>Transfert aux départements : plus de circulaires !</a:t>
            </a:r>
            <a:endParaRPr b="0" lang="fr-FR" sz="20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sp>
        <p:nvSpPr>
          <p:cNvPr id="645" name="Text Box 5_ 12"/>
          <p:cNvSpPr/>
          <p:nvPr/>
        </p:nvSpPr>
        <p:spPr>
          <a:xfrm flipH="1">
            <a:off x="4545000" y="1061280"/>
            <a:ext cx="3758760" cy="946440"/>
          </a:xfrm>
          <a:prstGeom prst="rect">
            <a:avLst/>
          </a:prstGeom>
          <a:solidFill>
            <a:srgbClr val="ffcc99"/>
          </a:solid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400" spc="-1" strike="noStrike">
                <a:solidFill>
                  <a:srgbClr val="000000"/>
                </a:solidFill>
                <a:latin typeface="Arial"/>
                <a:ea typeface="Arial"/>
              </a:rPr>
              <a:t>Le directeur des bibliothèques et de la lecture publique (jusqu’en 1975) puis le directeur du livre (ensuite) donne ses instructions aux directeurs de BCP</a:t>
            </a:r>
            <a:endParaRPr b="1" lang="fr-FR"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6" name="Espace réservé du pied de page 3_224"/>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47"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Longtemps...</a:t>
            </a:r>
            <a:endParaRPr b="0" lang="fr-FR" sz="3200" spc="-1" strike="noStrike">
              <a:solidFill>
                <a:srgbClr val="000000"/>
              </a:solidFill>
              <a:latin typeface="Times New Roman"/>
            </a:endParaRPr>
          </a:p>
        </p:txBody>
      </p:sp>
      <p:sp>
        <p:nvSpPr>
          <p:cNvPr id="648" name="Text Box 4_99"/>
          <p:cNvSpPr/>
          <p:nvPr/>
        </p:nvSpPr>
        <p:spPr>
          <a:xfrm>
            <a:off x="673920" y="1004400"/>
            <a:ext cx="7898760" cy="4758120"/>
          </a:xfrm>
          <a:prstGeom prst="rect">
            <a:avLst/>
          </a:prstGeom>
          <a:noFill/>
          <a:ln w="0">
            <a:noFill/>
          </a:ln>
        </p:spPr>
        <p:style>
          <a:lnRef idx="0"/>
          <a:fillRef idx="0"/>
          <a:effectRef idx="0"/>
          <a:fontRef idx="minor"/>
        </p:style>
        <p:txBody>
          <a:bodyPr lIns="90000" rIns="90000" tIns="46800" bIns="46800" anchor="t">
            <a:spAutoFit/>
          </a:bodyPr>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 </a:t>
            </a:r>
            <a:r>
              <a:rPr b="1" lang="fr-FR" sz="2800" spc="-1" strike="noStrike">
                <a:solidFill>
                  <a:srgbClr val="006600"/>
                </a:solidFill>
                <a:latin typeface="Arial"/>
              </a:rPr>
              <a:t>on a pu reconnaître en visitant une BDP sa  date de création </a:t>
            </a:r>
            <a:endParaRPr b="0" lang="fr-FR" sz="28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d’après la circulaire précédant cette création :</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Desserte scolaire ?</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Prêt direct ?</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rPr>
              <a:t>...</a:t>
            </a:r>
            <a:endParaRPr b="0" lang="fr-FR" sz="2400" spc="-1" strike="noStrike">
              <a:solidFill>
                <a:srgbClr val="3333cc"/>
              </a:solidFill>
              <a:latin typeface="Times New Roman"/>
            </a:endParaRPr>
          </a:p>
          <a:p>
            <a:pPr marL="380880" indent="-380880">
              <a:lnSpc>
                <a:spcPct val="10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800" spc="-1" strike="noStrike">
                <a:solidFill>
                  <a:srgbClr val="006600"/>
                </a:solidFill>
                <a:latin typeface="Arial"/>
              </a:rPr>
              <a:t>Mais pour le plafond </a:t>
            </a:r>
            <a:r>
              <a:rPr b="1" lang="fr-FR" sz="2400" spc="-1" strike="noStrike">
                <a:solidFill>
                  <a:srgbClr val="006600"/>
                </a:solidFill>
                <a:latin typeface="Arial"/>
              </a:rPr>
              <a:t>communal d’intervention</a:t>
            </a:r>
            <a:endParaRPr b="0" lang="fr-FR" sz="2400" spc="-1" strike="noStrike">
              <a:solidFill>
                <a:srgbClr val="3333cc"/>
              </a:solidFill>
              <a:latin typeface="Times New Roman"/>
            </a:endParaRPr>
          </a:p>
          <a:p>
            <a:pPr lvl="1" marL="380880" indent="-380880">
              <a:lnSpc>
                <a:spcPct val="100000"/>
              </a:lnSpc>
              <a:spcBef>
                <a:spcPts val="598"/>
              </a:spcBef>
              <a:buClr>
                <a:srgbClr val="3333cc"/>
              </a:buClr>
              <a:buFont typeface="Times New Roman"/>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2400" spc="-1" strike="noStrike">
                <a:solidFill>
                  <a:srgbClr val="3333cc"/>
                </a:solidFill>
                <a:latin typeface="Arial"/>
                <a:ea typeface="Microsoft YaHei"/>
              </a:rPr>
              <a:t>tout le monde ou presque a maintenu les 10 000 habitants recommandés </a:t>
            </a:r>
            <a:r>
              <a:rPr b="1" lang="fr-FR" sz="2400" spc="-1" strike="noStrike">
                <a:solidFill>
                  <a:srgbClr val="3333cc"/>
                </a:solidFill>
                <a:latin typeface="Arial"/>
              </a:rPr>
              <a:t>en 1984 par circulaire d’un ministère à des fonctionnaires d’État</a:t>
            </a:r>
            <a:endParaRPr b="0" lang="fr-FR" sz="2400" spc="-1" strike="noStrike">
              <a:solidFill>
                <a:srgbClr val="3333cc"/>
              </a:solidFill>
              <a:latin typeface="Times New Roman"/>
            </a:endParaRPr>
          </a:p>
          <a:p>
            <a:pPr marL="380880" indent="-38088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2000" spc="-1" strike="noStrike">
              <a:solidFill>
                <a:srgbClr val="3333cc"/>
              </a:solidFill>
              <a:latin typeface="Times New Roman"/>
            </a:endParaRPr>
          </a:p>
        </p:txBody>
      </p:sp>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49" name="" descr=""/>
          <p:cNvPicPr/>
          <p:nvPr/>
        </p:nvPicPr>
        <p:blipFill>
          <a:blip r:embed="rId1"/>
          <a:stretch/>
        </p:blipFill>
        <p:spPr>
          <a:xfrm>
            <a:off x="356040" y="317880"/>
            <a:ext cx="3593880" cy="3593880"/>
          </a:xfrm>
          <a:prstGeom prst="rect">
            <a:avLst/>
          </a:prstGeom>
          <a:ln w="0">
            <a:noFill/>
          </a:ln>
        </p:spPr>
      </p:pic>
      <p:sp>
        <p:nvSpPr>
          <p:cNvPr id="650" name="Espace réservé du pied de page 3_34"/>
          <p:cNvSpPr/>
          <p:nvPr/>
        </p:nvSpPr>
        <p:spPr>
          <a:xfrm>
            <a:off x="311040" y="6263280"/>
            <a:ext cx="8534160" cy="457200"/>
          </a:xfrm>
          <a:prstGeom prst="rect">
            <a:avLst/>
          </a:prstGeom>
          <a:noFill/>
          <a:ln w="0">
            <a:noFill/>
          </a:ln>
        </p:spPr>
        <p:style>
          <a:lnRef idx="0"/>
          <a:fillRef idx="0"/>
          <a:effectRef idx="0"/>
          <a:fontRef idx="minor"/>
        </p:style>
        <p:txBody>
          <a:bodyPr lIns="90000" rIns="90000" tIns="46800" bIns="46800" anchor="t">
            <a:norm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BE" sz="1200" spc="-1" strike="noStrike">
                <a:solidFill>
                  <a:srgbClr val="000000"/>
                </a:solidFill>
                <a:latin typeface="Arial"/>
                <a:ea typeface="Times New Roman"/>
              </a:rPr>
              <a:t>ABD Conférence de clôture 27/09/2022 / Dominique Lahary</a:t>
            </a:r>
            <a:endParaRPr b="0" lang="fr-FR" sz="1200" spc="-1" strike="noStrike">
              <a:solidFill>
                <a:srgbClr val="3333cc"/>
              </a:solidFill>
              <a:latin typeface="Times New Roman"/>
            </a:endParaRPr>
          </a:p>
        </p:txBody>
      </p:sp>
      <p:sp>
        <p:nvSpPr>
          <p:cNvPr id="651" name="PlaceHolder 1"/>
          <p:cNvSpPr>
            <a:spLocks noGrp="1"/>
          </p:cNvSpPr>
          <p:nvPr>
            <p:ph type="title"/>
          </p:nvPr>
        </p:nvSpPr>
        <p:spPr>
          <a:xfrm>
            <a:off x="324000" y="0"/>
            <a:ext cx="8458200" cy="1219320"/>
          </a:xfrm>
          <a:prstGeom prst="rect">
            <a:avLst/>
          </a:prstGeom>
          <a:noFill/>
          <a:ln w="0">
            <a:noFill/>
          </a:ln>
        </p:spPr>
        <p:txBody>
          <a:bodyPr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3200" spc="-1" strike="noStrike">
                <a:solidFill>
                  <a:srgbClr val="3333cc"/>
                </a:solidFill>
                <a:latin typeface="Arial"/>
                <a:ea typeface="Times New Roman"/>
              </a:rPr>
              <a:t>Une accélération de la « desserte » ?</a:t>
            </a:r>
            <a:endParaRPr b="0" lang="fr-FR" sz="3200" spc="-1" strike="noStrike">
              <a:solidFill>
                <a:srgbClr val="000000"/>
              </a:solidFill>
              <a:latin typeface="Times New Roman"/>
            </a:endParaRPr>
          </a:p>
        </p:txBody>
      </p:sp>
      <p:sp>
        <p:nvSpPr>
          <p:cNvPr id="652" name="Text Box 5_ 13"/>
          <p:cNvSpPr/>
          <p:nvPr/>
        </p:nvSpPr>
        <p:spPr>
          <a:xfrm flipH="1">
            <a:off x="4367160" y="1526760"/>
            <a:ext cx="3502440" cy="824040"/>
          </a:xfrm>
          <a:prstGeom prst="rect">
            <a:avLst/>
          </a:prstGeom>
          <a:solidFill>
            <a:srgbClr val="ffcc99"/>
          </a:solidFill>
          <a:ln w="0">
            <a:noFill/>
          </a:ln>
        </p:spPr>
        <p:style>
          <a:lnRef idx="0"/>
          <a:fillRef idx="0"/>
          <a:effectRef idx="0"/>
          <a:fontRef idx="minor"/>
        </p:style>
        <p:txBody>
          <a:bodyPr lIns="90000" rIns="90000" tIns="46800" bIns="46800" anchor="t">
            <a:spAutoFit/>
          </a:bodyPr>
          <a:p>
            <a:pP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600" spc="-1" strike="noStrike">
                <a:solidFill>
                  <a:srgbClr val="000000"/>
                </a:solidFill>
                <a:latin typeface="Arial"/>
                <a:ea typeface="Arial"/>
              </a:rPr>
              <a:t>Le rythme solennel du renouvellement trimestriel voire quadrimestriel</a:t>
            </a:r>
            <a:endParaRPr b="1" lang="fr-FR" sz="1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22567</TotalTime>
  <Application>LibreOffice/7.4.1.2$Windows_X86_64 LibreOffice_project/3c58a8f3a960df8bc8fd77b461821e42c061c5f0</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2002-08-30T05:40:03Z</dcterms:created>
  <dc:creator>cgvo cgvo</dc:creator>
  <dc:description/>
  <dc:language>fr-FR</dc:language>
  <cp:lastModifiedBy/>
  <dcterms:modified xsi:type="dcterms:W3CDTF">2022-10-08T00:19:47Z</dcterms:modified>
  <cp:revision>1198</cp:revision>
  <dc:subject/>
  <dc:title>Présentation PowerPoint</dc:title>
</cp:coreProperties>
</file>