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F"/>
    <a:srgbClr val="EFEFFF"/>
    <a:srgbClr val="FFF5EB"/>
    <a:srgbClr val="FFEAD5"/>
    <a:srgbClr val="FFFFCC"/>
    <a:srgbClr val="FE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73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58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04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34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81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17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17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37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27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45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CB757-AF77-441F-9B70-A46C300927B6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32A6-8B98-4EDC-9E4B-07B7A739AF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4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06288"/>
            <a:ext cx="10058400" cy="3362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7647" y="1533378"/>
            <a:ext cx="5791762" cy="3670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082059" y="931503"/>
            <a:ext cx="101765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R</a:t>
            </a:r>
            <a:r>
              <a:rPr lang="fr-FR" sz="2000" b="1" dirty="0" smtClean="0">
                <a:solidFill>
                  <a:srgbClr val="FF0000"/>
                </a:solidFill>
              </a:rPr>
              <a:t>emplir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49409" y="1533378"/>
            <a:ext cx="4841402" cy="3670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932948" y="931503"/>
            <a:ext cx="426373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/!\ Ne pas </a:t>
            </a:r>
            <a:r>
              <a:rPr lang="fr-FR" sz="2000" b="1" dirty="0" smtClean="0">
                <a:solidFill>
                  <a:srgbClr val="FF0000"/>
                </a:solidFill>
              </a:rPr>
              <a:t>remplir</a:t>
            </a:r>
            <a:r>
              <a:rPr lang="fr-FR" b="1" dirty="0" smtClean="0">
                <a:solidFill>
                  <a:srgbClr val="FF0000"/>
                </a:solidFill>
              </a:rPr>
              <a:t>, calcul automatique /!\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Accolade fermante 6"/>
          <p:cNvSpPr/>
          <p:nvPr/>
        </p:nvSpPr>
        <p:spPr>
          <a:xfrm rot="5400000">
            <a:off x="3419011" y="2888464"/>
            <a:ext cx="498952" cy="5203374"/>
          </a:xfrm>
          <a:prstGeom prst="rightBrac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52244" y="5776261"/>
            <a:ext cx="6032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Indicateurs du lieu, le détail se trouve dans l’onglet « Libellés » 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6727371" y="1873018"/>
            <a:ext cx="1907178" cy="1915131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727371" y="5499262"/>
            <a:ext cx="2939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Critères entrants en compte dans le calcul de la typo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 flipH="1" flipV="1">
            <a:off x="7453449" y="3788149"/>
            <a:ext cx="515983" cy="1711113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8963437" y="1873018"/>
            <a:ext cx="2090620" cy="1227908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9635805" y="5319445"/>
            <a:ext cx="2499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Cumul des notes selon leur type</a:t>
            </a:r>
          </a:p>
          <a:p>
            <a:endParaRPr lang="fr-FR" dirty="0"/>
          </a:p>
        </p:txBody>
      </p:sp>
      <p:cxnSp>
        <p:nvCxnSpPr>
          <p:cNvPr id="21" name="Connecteur droit avec flèche 20"/>
          <p:cNvCxnSpPr>
            <a:endCxn id="18" idx="2"/>
          </p:cNvCxnSpPr>
          <p:nvPr/>
        </p:nvCxnSpPr>
        <p:spPr>
          <a:xfrm flipH="1" flipV="1">
            <a:off x="10008747" y="3100926"/>
            <a:ext cx="840094" cy="2270771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/>
        </p:nvSpPr>
        <p:spPr>
          <a:xfrm>
            <a:off x="7732684" y="3870001"/>
            <a:ext cx="2068003" cy="500108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8950993" y="6215123"/>
            <a:ext cx="1778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Typologie du lieu</a:t>
            </a:r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25" name="Connecteur droit avec flèche 24"/>
          <p:cNvCxnSpPr>
            <a:stCxn id="23" idx="0"/>
            <a:endCxn id="22" idx="2"/>
          </p:cNvCxnSpPr>
          <p:nvPr/>
        </p:nvCxnSpPr>
        <p:spPr>
          <a:xfrm flipH="1" flipV="1">
            <a:off x="8766686" y="4370109"/>
            <a:ext cx="1073717" cy="1845014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491665" y="6242775"/>
            <a:ext cx="597009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Si une question est en oui/non, mettre 1 pour oui, 0 pour non.</a:t>
            </a:r>
            <a:endParaRPr lang="fr-FR" dirty="0"/>
          </a:p>
        </p:txBody>
      </p:sp>
      <p:cxnSp>
        <p:nvCxnSpPr>
          <p:cNvPr id="38" name="Connecteur droit avec flèche 37"/>
          <p:cNvCxnSpPr>
            <a:stCxn id="4" idx="2"/>
            <a:endCxn id="3" idx="0"/>
          </p:cNvCxnSpPr>
          <p:nvPr/>
        </p:nvCxnSpPr>
        <p:spPr>
          <a:xfrm>
            <a:off x="3590885" y="1331613"/>
            <a:ext cx="62643" cy="20176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6" idx="2"/>
            <a:endCxn id="5" idx="0"/>
          </p:cNvCxnSpPr>
          <p:nvPr/>
        </p:nvCxnSpPr>
        <p:spPr>
          <a:xfrm flipH="1">
            <a:off x="8970110" y="1331613"/>
            <a:ext cx="94704" cy="20176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51614" y="3091"/>
            <a:ext cx="1148878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atin typeface="Marianne" panose="02000000000000000000" pitchFamily="50" charset="0"/>
              </a:rPr>
              <a:t>Comment calculer la </a:t>
            </a:r>
            <a:r>
              <a:rPr lang="fr-FR" sz="4400" b="1" dirty="0" smtClean="0">
                <a:solidFill>
                  <a:schemeClr val="accent5"/>
                </a:solidFill>
                <a:latin typeface="Marianne" panose="02000000000000000000" pitchFamily="50" charset="0"/>
              </a:rPr>
              <a:t>nouvelle typologie </a:t>
            </a:r>
            <a:r>
              <a:rPr lang="fr-FR" sz="4400" dirty="0" smtClean="0">
                <a:latin typeface="Marianne" panose="02000000000000000000" pitchFamily="50" charset="0"/>
              </a:rPr>
              <a:t>?</a:t>
            </a:r>
            <a:endParaRPr lang="fr-FR" sz="4400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45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7980" y="3091"/>
            <a:ext cx="113360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atin typeface="Marianne" panose="02000000000000000000" pitchFamily="50" charset="0"/>
              </a:rPr>
              <a:t>Comment calculer l’</a:t>
            </a:r>
            <a:r>
              <a:rPr lang="fr-FR" sz="4400" b="1" dirty="0" smtClean="0">
                <a:solidFill>
                  <a:schemeClr val="accent5"/>
                </a:solidFill>
                <a:latin typeface="Marianne" panose="02000000000000000000" pitchFamily="50" charset="0"/>
              </a:rPr>
              <a:t>ancienne typologie </a:t>
            </a:r>
            <a:r>
              <a:rPr lang="fr-FR" sz="4400" dirty="0" smtClean="0">
                <a:latin typeface="Marianne" panose="02000000000000000000" pitchFamily="50" charset="0"/>
              </a:rPr>
              <a:t>?</a:t>
            </a:r>
            <a:endParaRPr lang="fr-FR" sz="4400" dirty="0">
              <a:latin typeface="Marianne" panose="02000000000000000000" pitchFamily="50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33124" r="22458" b="21518"/>
          <a:stretch/>
        </p:blipFill>
        <p:spPr>
          <a:xfrm>
            <a:off x="1051425" y="1645919"/>
            <a:ext cx="10089152" cy="33179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7647" y="1533378"/>
            <a:ext cx="5704114" cy="3670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082059" y="931503"/>
            <a:ext cx="101765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R</a:t>
            </a:r>
            <a:r>
              <a:rPr lang="fr-FR" sz="2000" b="1" dirty="0" smtClean="0">
                <a:solidFill>
                  <a:srgbClr val="FF0000"/>
                </a:solidFill>
              </a:rPr>
              <a:t>emplir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7" name="Connecteur droit avec flèche 6"/>
          <p:cNvCxnSpPr>
            <a:stCxn id="6" idx="2"/>
            <a:endCxn id="5" idx="0"/>
          </p:cNvCxnSpPr>
          <p:nvPr/>
        </p:nvCxnSpPr>
        <p:spPr>
          <a:xfrm>
            <a:off x="3590885" y="1331613"/>
            <a:ext cx="18819" cy="20176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583680" y="1533378"/>
            <a:ext cx="4807131" cy="3670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932948" y="931503"/>
            <a:ext cx="426373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/!\ Ne pas </a:t>
            </a:r>
            <a:r>
              <a:rPr lang="fr-FR" sz="2000" b="1" dirty="0" smtClean="0">
                <a:solidFill>
                  <a:srgbClr val="FF0000"/>
                </a:solidFill>
              </a:rPr>
              <a:t>remplir</a:t>
            </a:r>
            <a:r>
              <a:rPr lang="fr-FR" b="1" dirty="0" smtClean="0">
                <a:solidFill>
                  <a:srgbClr val="FF0000"/>
                </a:solidFill>
              </a:rPr>
              <a:t>, calcul automatique /!\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183760" y="1855937"/>
            <a:ext cx="2077805" cy="1617746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7183760" y="3827417"/>
            <a:ext cx="2822389" cy="660139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>
            <a:stCxn id="9" idx="2"/>
            <a:endCxn id="8" idx="0"/>
          </p:cNvCxnSpPr>
          <p:nvPr/>
        </p:nvCxnSpPr>
        <p:spPr>
          <a:xfrm flipH="1">
            <a:off x="8987246" y="1331613"/>
            <a:ext cx="77568" cy="20176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ccolade fermante 13"/>
          <p:cNvSpPr/>
          <p:nvPr/>
        </p:nvSpPr>
        <p:spPr>
          <a:xfrm rot="5400000">
            <a:off x="3419011" y="2888464"/>
            <a:ext cx="498952" cy="5203374"/>
          </a:xfrm>
          <a:prstGeom prst="rightBrac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52244" y="5776261"/>
            <a:ext cx="6032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Indicateurs du lieu, le détail se trouve dans l’onglet « Libellés » 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684729" y="5499262"/>
            <a:ext cx="2939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Critères entrants en compte dans le calcul de la typo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9570034" y="5739627"/>
            <a:ext cx="1778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Typologie du lieu</a:t>
            </a:r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20" name="Connecteur droit avec flèche 19"/>
          <p:cNvCxnSpPr>
            <a:stCxn id="19" idx="0"/>
            <a:endCxn id="12" idx="2"/>
          </p:cNvCxnSpPr>
          <p:nvPr/>
        </p:nvCxnSpPr>
        <p:spPr>
          <a:xfrm flipH="1" flipV="1">
            <a:off x="8594955" y="4487556"/>
            <a:ext cx="1864489" cy="1252071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en angle 38"/>
          <p:cNvCxnSpPr>
            <a:endCxn id="10" idx="2"/>
          </p:cNvCxnSpPr>
          <p:nvPr/>
        </p:nvCxnSpPr>
        <p:spPr>
          <a:xfrm flipV="1">
            <a:off x="6926580" y="3473683"/>
            <a:ext cx="1296083" cy="214397"/>
          </a:xfrm>
          <a:prstGeom prst="bentConnector2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en angle 55"/>
          <p:cNvCxnSpPr>
            <a:stCxn id="16" idx="0"/>
          </p:cNvCxnSpPr>
          <p:nvPr/>
        </p:nvCxnSpPr>
        <p:spPr>
          <a:xfrm rot="16200000" flipV="1">
            <a:off x="6634850" y="3979810"/>
            <a:ext cx="1814992" cy="1223911"/>
          </a:xfrm>
          <a:prstGeom prst="bentConnector3">
            <a:avLst>
              <a:gd name="adj1" fmla="val 50000"/>
            </a:avLst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491665" y="6242775"/>
            <a:ext cx="597009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Si une question est en oui/non, mettre 1 pour oui, 0 pour non.</a:t>
            </a:r>
            <a:endParaRPr lang="fr-FR" dirty="0"/>
          </a:p>
        </p:txBody>
      </p:sp>
      <p:pic>
        <p:nvPicPr>
          <p:cNvPr id="66" name="Image 65"/>
          <p:cNvPicPr>
            <a:picLocks noChangeAspect="1"/>
          </p:cNvPicPr>
          <p:nvPr/>
        </p:nvPicPr>
        <p:blipFill rotWithShape="1">
          <a:blip r:embed="rId3"/>
          <a:srcRect t="63839" r="83354" b="31399"/>
          <a:stretch/>
        </p:blipFill>
        <p:spPr>
          <a:xfrm>
            <a:off x="1051425" y="3888387"/>
            <a:ext cx="2165804" cy="34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1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dirty="0">
                <a:latin typeface="Marianne" panose="02000000000000000000" pitchFamily="50" charset="0"/>
                <a:ea typeface="+mn-ea"/>
                <a:cs typeface="+mn-cs"/>
              </a:rPr>
              <a:t>Calculer la typologie des UC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34633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 smtClean="0"/>
              <a:t>Pour les </a:t>
            </a:r>
            <a:r>
              <a:rPr lang="fr-FR" b="1" dirty="0" smtClean="0"/>
              <a:t>indicateurs numériques </a:t>
            </a:r>
            <a:r>
              <a:rPr lang="fr-FR" dirty="0" smtClean="0"/>
              <a:t>:</a:t>
            </a:r>
            <a:r>
              <a:rPr lang="fr-FR" b="1" dirty="0" smtClean="0"/>
              <a:t> </a:t>
            </a:r>
            <a:r>
              <a:rPr lang="fr-FR" dirty="0" smtClean="0"/>
              <a:t>sommer les données des lieux et de l’UC</a:t>
            </a:r>
          </a:p>
          <a:p>
            <a:r>
              <a:rPr lang="fr-FR" dirty="0" smtClean="0"/>
              <a:t>Pour les </a:t>
            </a:r>
            <a:r>
              <a:rPr lang="fr-FR" b="1" dirty="0" smtClean="0"/>
              <a:t>questions en oui/non</a:t>
            </a:r>
            <a:r>
              <a:rPr lang="fr-FR" dirty="0"/>
              <a:t> </a:t>
            </a:r>
            <a:r>
              <a:rPr lang="fr-FR" dirty="0" smtClean="0"/>
              <a:t>: mettre oui (donc 1) quand il y a au moins un oui parmi les réponses des lieux et de l’UC</a:t>
            </a:r>
          </a:p>
          <a:p>
            <a:r>
              <a:rPr lang="fr-FR" dirty="0" smtClean="0"/>
              <a:t>Rentrer les données ainsi agrégées dans le calculateur</a:t>
            </a:r>
          </a:p>
          <a:p>
            <a:r>
              <a:rPr lang="fr-FR" dirty="0" smtClean="0"/>
              <a:t>Et voilà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790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2203" y="286748"/>
            <a:ext cx="10687594" cy="1325563"/>
          </a:xfrm>
        </p:spPr>
        <p:txBody>
          <a:bodyPr>
            <a:noAutofit/>
          </a:bodyPr>
          <a:lstStyle/>
          <a:p>
            <a:pPr algn="ctr"/>
            <a:r>
              <a:rPr lang="fr-FR" sz="5400" dirty="0">
                <a:latin typeface="Marianne" panose="02000000000000000000" pitchFamily="50" charset="0"/>
                <a:ea typeface="+mn-ea"/>
                <a:cs typeface="+mn-cs"/>
              </a:rPr>
              <a:t>Liste des indicateurs en oui/non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2203" y="1612311"/>
            <a:ext cx="10687594" cy="5115059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C120 : </a:t>
            </a:r>
            <a:r>
              <a:rPr lang="fr-FR" dirty="0"/>
              <a:t>Accès wifi </a:t>
            </a:r>
            <a:endParaRPr lang="fr-FR" dirty="0" smtClean="0"/>
          </a:p>
          <a:p>
            <a:r>
              <a:rPr lang="fr-FR" dirty="0"/>
              <a:t>E501	Site internet de la bibliothèque</a:t>
            </a:r>
          </a:p>
          <a:p>
            <a:r>
              <a:rPr lang="fr-FR" dirty="0"/>
              <a:t>E504	Services et ressources électroniques proposés par la bibliothèque – Catalogue en ligne</a:t>
            </a:r>
          </a:p>
          <a:p>
            <a:r>
              <a:rPr lang="fr-FR" dirty="0"/>
              <a:t>E515	Services et ressources électroniques proposés par la bibliothèque </a:t>
            </a:r>
            <a:endParaRPr lang="fr-FR" dirty="0" smtClean="0"/>
          </a:p>
          <a:p>
            <a:r>
              <a:rPr lang="fr-FR" dirty="0" smtClean="0"/>
              <a:t>G143 : Une </a:t>
            </a:r>
            <a:r>
              <a:rPr lang="fr-FR" dirty="0"/>
              <a:t>partie au moins du personnel est-elle salariée ? </a:t>
            </a:r>
          </a:p>
          <a:p>
            <a:r>
              <a:rPr lang="fr-FR" dirty="0" smtClean="0"/>
              <a:t>H401 : Actions </a:t>
            </a:r>
            <a:r>
              <a:rPr lang="fr-FR" dirty="0"/>
              <a:t>au sein de l'établissement – Expositions</a:t>
            </a:r>
          </a:p>
          <a:p>
            <a:r>
              <a:rPr lang="fr-FR" dirty="0" smtClean="0"/>
              <a:t>H409 : Actions </a:t>
            </a:r>
            <a:r>
              <a:rPr lang="fr-FR" dirty="0"/>
              <a:t>au sein de l'établissement – Animations dont – Conférences, rencontres, lectures</a:t>
            </a:r>
          </a:p>
          <a:p>
            <a:r>
              <a:rPr lang="fr-FR" dirty="0" smtClean="0"/>
              <a:t>H413 : Actions </a:t>
            </a:r>
            <a:r>
              <a:rPr lang="fr-FR" dirty="0"/>
              <a:t>au sein de l'établissement – Animations dont – Concerts, projections</a:t>
            </a:r>
          </a:p>
          <a:p>
            <a:r>
              <a:rPr lang="fr-FR" dirty="0" smtClean="0"/>
              <a:t>H417 : Actions </a:t>
            </a:r>
            <a:r>
              <a:rPr lang="fr-FR" dirty="0"/>
              <a:t>au sein de l'établissement – Animations dont – Séances de conte</a:t>
            </a:r>
          </a:p>
          <a:p>
            <a:r>
              <a:rPr lang="fr-FR" dirty="0" smtClean="0"/>
              <a:t>H420 : Actions </a:t>
            </a:r>
            <a:r>
              <a:rPr lang="fr-FR" dirty="0"/>
              <a:t>au sein de l'établissement – Animations dont – Clubs de lecteurs, ateliers d'écriture</a:t>
            </a:r>
          </a:p>
          <a:p>
            <a:r>
              <a:rPr lang="fr-FR" dirty="0" smtClean="0"/>
              <a:t>H424 : Actions </a:t>
            </a:r>
            <a:r>
              <a:rPr lang="fr-FR" dirty="0"/>
              <a:t>au sein de l'établissement – Animations dont – Fêtes, salons du livre, festivals</a:t>
            </a:r>
          </a:p>
          <a:p>
            <a:r>
              <a:rPr lang="fr-FR" dirty="0" smtClean="0"/>
              <a:t>H501 : Actions </a:t>
            </a:r>
            <a:r>
              <a:rPr lang="fr-FR" dirty="0"/>
              <a:t>hors de l'établissement – Actions hors les murs</a:t>
            </a:r>
          </a:p>
          <a:p>
            <a:r>
              <a:rPr lang="fr-FR" dirty="0" smtClean="0"/>
              <a:t>H504 : Actions </a:t>
            </a:r>
            <a:r>
              <a:rPr lang="fr-FR" dirty="0"/>
              <a:t>hors de l'établissement – Portage à domicile</a:t>
            </a:r>
          </a:p>
          <a:p>
            <a:r>
              <a:rPr lang="fr-FR" dirty="0" smtClean="0"/>
              <a:t>J601 : Usage </a:t>
            </a:r>
            <a:r>
              <a:rPr lang="fr-FR" dirty="0"/>
              <a:t>des locaux – Disposez-vous d'un local spécifique pour la bibliothèque ? </a:t>
            </a:r>
            <a:endParaRPr lang="fr-FR" dirty="0" smtClean="0"/>
          </a:p>
          <a:p>
            <a:r>
              <a:rPr lang="fr-FR" dirty="0" smtClean="0"/>
              <a:t>DROM-COM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25665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184</Words>
  <Application>Microsoft Office PowerPoint</Application>
  <PresentationFormat>Grand écran</PresentationFormat>
  <Paragraphs>38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Marianne</vt:lpstr>
      <vt:lpstr>Thème Office</vt:lpstr>
      <vt:lpstr>Présentation PowerPoint</vt:lpstr>
      <vt:lpstr>Présentation PowerPoint</vt:lpstr>
      <vt:lpstr>Calculer la typologie des UC</vt:lpstr>
      <vt:lpstr>Liste des indicateurs en oui/non</vt:lpstr>
    </vt:vector>
  </TitlesOfParts>
  <Company>Ministère de la Culture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CAPELLE Elisa</dc:creator>
  <cp:lastModifiedBy>CLAVEL Cyrille</cp:lastModifiedBy>
  <cp:revision>20</cp:revision>
  <dcterms:created xsi:type="dcterms:W3CDTF">2021-12-13T14:06:50Z</dcterms:created>
  <dcterms:modified xsi:type="dcterms:W3CDTF">2023-04-19T18:18:17Z</dcterms:modified>
</cp:coreProperties>
</file>